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For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MedForm</a:t>
            </a:r>
          </a:p>
        </p:txBody>
      </p:sp>
      <p:sp>
        <p:nvSpPr>
          <p:cNvPr id="120" name="José Tello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José Tello</a:t>
            </a:r>
          </a:p>
          <a:p>
            <a:pPr defTabSz="537463">
              <a:defRPr sz="3404"/>
            </a:pPr>
            <a:r>
              <a:t>Felix Urtubia</a:t>
            </a:r>
          </a:p>
        </p:txBody>
      </p:sp>
      <p:sp>
        <p:nvSpPr>
          <p:cNvPr id="121" name="Inf-320 Aplicaciones móviles…"/>
          <p:cNvSpPr txBox="1"/>
          <p:nvPr/>
        </p:nvSpPr>
        <p:spPr>
          <a:xfrm>
            <a:off x="7858751" y="717936"/>
            <a:ext cx="435132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Inf-320 Aplicaciones móviles</a:t>
            </a:r>
          </a:p>
          <a:p>
            <a:pPr/>
            <a:r>
              <a:t>Chihau Chau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Mode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Modelo</a:t>
            </a:r>
          </a:p>
        </p:txBody>
      </p:sp>
      <p:sp>
        <p:nvSpPr>
          <p:cNvPr id="338" name="Teléfono"/>
          <p:cNvSpPr/>
          <p:nvPr/>
        </p:nvSpPr>
        <p:spPr>
          <a:xfrm>
            <a:off x="6131728" y="2767977"/>
            <a:ext cx="741344" cy="1526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Impresora"/>
          <p:cNvSpPr/>
          <p:nvPr/>
        </p:nvSpPr>
        <p:spPr>
          <a:xfrm>
            <a:off x="10048493" y="6208222"/>
            <a:ext cx="1396386" cy="1111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55" y="0"/>
                </a:moveTo>
                <a:lnTo>
                  <a:pt x="3855" y="5548"/>
                </a:lnTo>
                <a:lnTo>
                  <a:pt x="388" y="5548"/>
                </a:lnTo>
                <a:cubicBezTo>
                  <a:pt x="172" y="5548"/>
                  <a:pt x="0" y="5767"/>
                  <a:pt x="0" y="6038"/>
                </a:cubicBezTo>
                <a:lnTo>
                  <a:pt x="0" y="18657"/>
                </a:lnTo>
                <a:cubicBezTo>
                  <a:pt x="0" y="18929"/>
                  <a:pt x="172" y="19145"/>
                  <a:pt x="388" y="19145"/>
                </a:cubicBezTo>
                <a:lnTo>
                  <a:pt x="4103" y="19145"/>
                </a:lnTo>
                <a:lnTo>
                  <a:pt x="4103" y="21600"/>
                </a:lnTo>
                <a:lnTo>
                  <a:pt x="17497" y="21600"/>
                </a:lnTo>
                <a:lnTo>
                  <a:pt x="17497" y="19145"/>
                </a:lnTo>
                <a:lnTo>
                  <a:pt x="21212" y="19145"/>
                </a:lnTo>
                <a:cubicBezTo>
                  <a:pt x="21428" y="19145"/>
                  <a:pt x="21600" y="18929"/>
                  <a:pt x="21600" y="18657"/>
                </a:cubicBezTo>
                <a:lnTo>
                  <a:pt x="21600" y="6038"/>
                </a:lnTo>
                <a:cubicBezTo>
                  <a:pt x="21595" y="5767"/>
                  <a:pt x="21423" y="5548"/>
                  <a:pt x="21207" y="5548"/>
                </a:cubicBezTo>
                <a:lnTo>
                  <a:pt x="17735" y="5548"/>
                </a:lnTo>
                <a:lnTo>
                  <a:pt x="17735" y="0"/>
                </a:lnTo>
                <a:lnTo>
                  <a:pt x="3855" y="0"/>
                </a:lnTo>
                <a:close/>
                <a:moveTo>
                  <a:pt x="5021" y="1465"/>
                </a:moveTo>
                <a:lnTo>
                  <a:pt x="16569" y="1465"/>
                </a:lnTo>
                <a:lnTo>
                  <a:pt x="16569" y="5548"/>
                </a:lnTo>
                <a:lnTo>
                  <a:pt x="5021" y="5548"/>
                </a:lnTo>
                <a:lnTo>
                  <a:pt x="5021" y="1465"/>
                </a:lnTo>
                <a:close/>
                <a:moveTo>
                  <a:pt x="19344" y="7794"/>
                </a:moveTo>
                <a:cubicBezTo>
                  <a:pt x="19630" y="7794"/>
                  <a:pt x="19862" y="8087"/>
                  <a:pt x="19862" y="8447"/>
                </a:cubicBezTo>
                <a:cubicBezTo>
                  <a:pt x="19862" y="8806"/>
                  <a:pt x="19630" y="9098"/>
                  <a:pt x="19344" y="9098"/>
                </a:cubicBezTo>
                <a:cubicBezTo>
                  <a:pt x="19058" y="9098"/>
                  <a:pt x="18825" y="8806"/>
                  <a:pt x="18825" y="8447"/>
                </a:cubicBezTo>
                <a:cubicBezTo>
                  <a:pt x="18825" y="8087"/>
                  <a:pt x="19058" y="7794"/>
                  <a:pt x="19344" y="7794"/>
                </a:cubicBezTo>
                <a:close/>
                <a:moveTo>
                  <a:pt x="5264" y="13575"/>
                </a:moveTo>
                <a:lnTo>
                  <a:pt x="16326" y="13575"/>
                </a:lnTo>
                <a:lnTo>
                  <a:pt x="16326" y="19145"/>
                </a:lnTo>
                <a:lnTo>
                  <a:pt x="16326" y="20135"/>
                </a:lnTo>
                <a:lnTo>
                  <a:pt x="5264" y="20135"/>
                </a:lnTo>
                <a:lnTo>
                  <a:pt x="5264" y="19145"/>
                </a:lnTo>
                <a:lnTo>
                  <a:pt x="5264" y="13575"/>
                </a:lnTo>
                <a:close/>
                <a:moveTo>
                  <a:pt x="6775" y="15108"/>
                </a:moveTo>
                <a:lnTo>
                  <a:pt x="6775" y="16086"/>
                </a:lnTo>
                <a:lnTo>
                  <a:pt x="14820" y="16086"/>
                </a:lnTo>
                <a:lnTo>
                  <a:pt x="14820" y="15108"/>
                </a:lnTo>
                <a:lnTo>
                  <a:pt x="6775" y="15108"/>
                </a:lnTo>
                <a:close/>
                <a:moveTo>
                  <a:pt x="6775" y="17680"/>
                </a:moveTo>
                <a:lnTo>
                  <a:pt x="6775" y="18657"/>
                </a:lnTo>
                <a:lnTo>
                  <a:pt x="14820" y="18657"/>
                </a:lnTo>
                <a:lnTo>
                  <a:pt x="14820" y="17680"/>
                </a:lnTo>
                <a:lnTo>
                  <a:pt x="6775" y="17680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Papeleta"/>
          <p:cNvSpPr/>
          <p:nvPr/>
        </p:nvSpPr>
        <p:spPr>
          <a:xfrm>
            <a:off x="5968606" y="6052826"/>
            <a:ext cx="1067588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Monedas"/>
          <p:cNvSpPr/>
          <p:nvPr/>
        </p:nvSpPr>
        <p:spPr>
          <a:xfrm>
            <a:off x="1170427" y="612785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Mundo"/>
          <p:cNvSpPr/>
          <p:nvPr/>
        </p:nvSpPr>
        <p:spPr>
          <a:xfrm>
            <a:off x="3537265" y="4506128"/>
            <a:ext cx="741344" cy="74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0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6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6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0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Flecha"/>
          <p:cNvSpPr/>
          <p:nvPr/>
        </p:nvSpPr>
        <p:spPr>
          <a:xfrm rot="5400000">
            <a:off x="5891529" y="5058862"/>
            <a:ext cx="1221742" cy="403343"/>
          </a:xfrm>
          <a:prstGeom prst="rightArrow">
            <a:avLst>
              <a:gd name="adj1" fmla="val 39900"/>
              <a:gd name="adj2" fmla="val 1263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Flecha"/>
          <p:cNvSpPr/>
          <p:nvPr/>
        </p:nvSpPr>
        <p:spPr>
          <a:xfrm>
            <a:off x="7931473" y="6562139"/>
            <a:ext cx="1221742" cy="403343"/>
          </a:xfrm>
          <a:prstGeom prst="rightArrow">
            <a:avLst>
              <a:gd name="adj1" fmla="val 39900"/>
              <a:gd name="adj2" fmla="val 1263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Flecha"/>
          <p:cNvSpPr/>
          <p:nvPr/>
        </p:nvSpPr>
        <p:spPr>
          <a:xfrm rot="13500000">
            <a:off x="4102362" y="5510279"/>
            <a:ext cx="1221742" cy="403343"/>
          </a:xfrm>
          <a:prstGeom prst="rightArrow">
            <a:avLst>
              <a:gd name="adj1" fmla="val 39900"/>
              <a:gd name="adj2" fmla="val 1263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Flecha"/>
          <p:cNvSpPr/>
          <p:nvPr/>
        </p:nvSpPr>
        <p:spPr>
          <a:xfrm rot="7500000">
            <a:off x="2487592" y="5561805"/>
            <a:ext cx="1221742" cy="403343"/>
          </a:xfrm>
          <a:prstGeom prst="rightArrow">
            <a:avLst>
              <a:gd name="adj1" fmla="val 39900"/>
              <a:gd name="adj2" fmla="val 1263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Resultado Final"/>
          <p:cNvSpPr txBox="1"/>
          <p:nvPr/>
        </p:nvSpPr>
        <p:spPr>
          <a:xfrm>
            <a:off x="1708149" y="901480"/>
            <a:ext cx="55778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Resultado Final</a:t>
            </a:r>
          </a:p>
        </p:txBody>
      </p:sp>
      <p:pic>
        <p:nvPicPr>
          <p:cNvPr id="35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23" y="3036828"/>
            <a:ext cx="3591554" cy="558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9435" y="2639552"/>
            <a:ext cx="3869946" cy="5997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upo"/>
          <p:cNvGrpSpPr/>
          <p:nvPr/>
        </p:nvGrpSpPr>
        <p:grpSpPr>
          <a:xfrm>
            <a:off x="407937" y="2768600"/>
            <a:ext cx="12188926" cy="1270000"/>
            <a:chOff x="0" y="0"/>
            <a:chExt cx="12188924" cy="1270000"/>
          </a:xfrm>
        </p:grpSpPr>
        <p:sp>
          <p:nvSpPr>
            <p:cNvPr id="353" name="Rectángulo"/>
            <p:cNvSpPr/>
            <p:nvPr/>
          </p:nvSpPr>
          <p:spPr>
            <a:xfrm>
              <a:off x="0" y="0"/>
              <a:ext cx="12188925" cy="1270000"/>
            </a:xfrm>
            <a:prstGeom prst="rect">
              <a:avLst/>
            </a:prstGeom>
            <a:solidFill>
              <a:srgbClr val="3D8A62">
                <a:alpha val="7990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Consultas"/>
            <p:cNvSpPr txBox="1"/>
            <p:nvPr/>
          </p:nvSpPr>
          <p:spPr>
            <a:xfrm>
              <a:off x="4272901" y="125351"/>
              <a:ext cx="3643123" cy="1019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Consultas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upo"/>
          <p:cNvGrpSpPr/>
          <p:nvPr/>
        </p:nvGrpSpPr>
        <p:grpSpPr>
          <a:xfrm>
            <a:off x="407937" y="2768600"/>
            <a:ext cx="12188926" cy="1270000"/>
            <a:chOff x="0" y="0"/>
            <a:chExt cx="12188924" cy="1270000"/>
          </a:xfrm>
        </p:grpSpPr>
        <p:sp>
          <p:nvSpPr>
            <p:cNvPr id="357" name="Rectángulo"/>
            <p:cNvSpPr/>
            <p:nvPr/>
          </p:nvSpPr>
          <p:spPr>
            <a:xfrm>
              <a:off x="0" y="0"/>
              <a:ext cx="12188925" cy="1270000"/>
            </a:xfrm>
            <a:prstGeom prst="rect">
              <a:avLst/>
            </a:prstGeom>
            <a:solidFill>
              <a:srgbClr val="3D8A62">
                <a:alpha val="7990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Fin de la presentación"/>
            <p:cNvSpPr txBox="1"/>
            <p:nvPr/>
          </p:nvSpPr>
          <p:spPr>
            <a:xfrm>
              <a:off x="2147682" y="125351"/>
              <a:ext cx="7893559" cy="1019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60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Fin de la presentación</a:t>
              </a:r>
            </a:p>
          </p:txBody>
        </p:sp>
      </p:grpSp>
      <p:pic>
        <p:nvPicPr>
          <p:cNvPr id="360" name="fullsizeoutput_fbd.jpeg" descr="fullsizeoutput_fb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7721" y="4818642"/>
            <a:ext cx="2669358" cy="2681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"/>
          <p:cNvSpPr/>
          <p:nvPr/>
        </p:nvSpPr>
        <p:spPr>
          <a:xfrm>
            <a:off x="407937" y="7888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4" name="fullsizeoutput_fbf.jpeg" descr="fullsizeoutput_fbf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703" r="0" b="270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5" name="fullsizeoutput_fc0.jpeg" descr="fullsizeoutput_fc0.jpe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2589" r="0" b="258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Problemática"/>
          <p:cNvSpPr txBox="1"/>
          <p:nvPr/>
        </p:nvSpPr>
        <p:spPr>
          <a:xfrm>
            <a:off x="762000" y="901480"/>
            <a:ext cx="477316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Problemática</a:t>
            </a:r>
          </a:p>
        </p:txBody>
      </p:sp>
      <p:sp>
        <p:nvSpPr>
          <p:cNvPr id="127" name="Demasiada gente que necesita receta y poco tiempo.…"/>
          <p:cNvSpPr txBox="1"/>
          <p:nvPr/>
        </p:nvSpPr>
        <p:spPr>
          <a:xfrm>
            <a:off x="590562" y="2283755"/>
            <a:ext cx="5334001" cy="405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Demasiada gente que necesita receta y poco tiempo.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Hacer recetas es una tarea repetitiva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Recetas no legible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Solución"/>
          <p:cNvSpPr txBox="1"/>
          <p:nvPr/>
        </p:nvSpPr>
        <p:spPr>
          <a:xfrm>
            <a:off x="762000" y="901480"/>
            <a:ext cx="31775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Solución</a:t>
            </a:r>
          </a:p>
        </p:txBody>
      </p:sp>
      <p:pic>
        <p:nvPicPr>
          <p:cNvPr id="131" name="fullsizeoutput_fbd.jpeg" descr="fullsizeoutput_fb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6495" y="3543689"/>
            <a:ext cx="1264149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MedForm"/>
          <p:cNvSpPr txBox="1"/>
          <p:nvPr/>
        </p:nvSpPr>
        <p:spPr>
          <a:xfrm>
            <a:off x="5068961" y="3669041"/>
            <a:ext cx="35158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MedForm</a:t>
            </a:r>
          </a:p>
        </p:txBody>
      </p:sp>
      <p:sp>
        <p:nvSpPr>
          <p:cNvPr id="133" name="Línea"/>
          <p:cNvSpPr/>
          <p:nvPr/>
        </p:nvSpPr>
        <p:spPr>
          <a:xfrm>
            <a:off x="6502400" y="5002184"/>
            <a:ext cx="1" cy="10192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ograr hacer recetas de una forma óptima, clara y rápida"/>
          <p:cNvSpPr txBox="1"/>
          <p:nvPr/>
        </p:nvSpPr>
        <p:spPr>
          <a:xfrm>
            <a:off x="1591738" y="6699250"/>
            <a:ext cx="982132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r>
              <a:t>Lograr hacer recetas de una forma óptima, clara y rápida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Usuarios beneficiados"/>
          <p:cNvSpPr txBox="1"/>
          <p:nvPr/>
        </p:nvSpPr>
        <p:spPr>
          <a:xfrm>
            <a:off x="762000" y="901480"/>
            <a:ext cx="813926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Usuarios beneficiados</a:t>
            </a:r>
          </a:p>
        </p:txBody>
      </p:sp>
      <p:sp>
        <p:nvSpPr>
          <p:cNvPr id="138" name="Hospitales, Clínicas, Consultas, Consultorios, etc……"/>
          <p:cNvSpPr txBox="1"/>
          <p:nvPr/>
        </p:nvSpPr>
        <p:spPr>
          <a:xfrm>
            <a:off x="423031" y="2871770"/>
            <a:ext cx="10012072" cy="1588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Hospitales, Clínicas, Consultas, Consultorios, etc…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Médicos y profesionales del área de la salud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Aplicación"/>
          <p:cNvSpPr txBox="1"/>
          <p:nvPr/>
        </p:nvSpPr>
        <p:spPr>
          <a:xfrm>
            <a:off x="762000" y="901480"/>
            <a:ext cx="379933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Aplicación</a:t>
            </a:r>
          </a:p>
        </p:txBody>
      </p:sp>
      <p:grpSp>
        <p:nvGrpSpPr>
          <p:cNvPr id="160" name="Grupo"/>
          <p:cNvGrpSpPr/>
          <p:nvPr/>
        </p:nvGrpSpPr>
        <p:grpSpPr>
          <a:xfrm>
            <a:off x="1683264" y="2781299"/>
            <a:ext cx="3872472" cy="6765478"/>
            <a:chOff x="0" y="0"/>
            <a:chExt cx="3872471" cy="6765476"/>
          </a:xfrm>
        </p:grpSpPr>
        <p:grpSp>
          <p:nvGrpSpPr>
            <p:cNvPr id="151" name="Grupo"/>
            <p:cNvGrpSpPr/>
            <p:nvPr/>
          </p:nvGrpSpPr>
          <p:grpSpPr>
            <a:xfrm>
              <a:off x="0" y="-1"/>
              <a:ext cx="3799333" cy="6765478"/>
              <a:chOff x="0" y="0"/>
              <a:chExt cx="3799332" cy="6765476"/>
            </a:xfrm>
          </p:grpSpPr>
          <p:grpSp>
            <p:nvGrpSpPr>
              <p:cNvPr id="145" name="Grupo"/>
              <p:cNvGrpSpPr/>
              <p:nvPr/>
            </p:nvGrpSpPr>
            <p:grpSpPr>
              <a:xfrm>
                <a:off x="0" y="0"/>
                <a:ext cx="3799333" cy="6765477"/>
                <a:chOff x="0" y="0"/>
                <a:chExt cx="3799332" cy="6765476"/>
              </a:xfrm>
            </p:grpSpPr>
            <p:sp>
              <p:nvSpPr>
                <p:cNvPr id="142" name="Rectángulo"/>
                <p:cNvSpPr/>
                <p:nvPr/>
              </p:nvSpPr>
              <p:spPr>
                <a:xfrm>
                  <a:off x="0" y="11109"/>
                  <a:ext cx="3799333" cy="6754368"/>
                </a:xfrm>
                <a:prstGeom prst="rect">
                  <a:avLst/>
                </a:prstGeom>
                <a:solidFill>
                  <a:srgbClr val="EBEB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43" name="Rectángulo"/>
                <p:cNvSpPr/>
                <p:nvPr/>
              </p:nvSpPr>
              <p:spPr>
                <a:xfrm>
                  <a:off x="0" y="0"/>
                  <a:ext cx="3799333" cy="922503"/>
                </a:xfrm>
                <a:prstGeom prst="rect">
                  <a:avLst/>
                </a:prstGeom>
                <a:solidFill>
                  <a:srgbClr val="3D8A62">
                    <a:alpha val="79907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44" name="Rectángulo"/>
                <p:cNvSpPr/>
                <p:nvPr/>
              </p:nvSpPr>
              <p:spPr>
                <a:xfrm>
                  <a:off x="0" y="0"/>
                  <a:ext cx="3799333" cy="299988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149" name="Grupo"/>
              <p:cNvGrpSpPr/>
              <p:nvPr/>
            </p:nvGrpSpPr>
            <p:grpSpPr>
              <a:xfrm>
                <a:off x="64196" y="382827"/>
                <a:ext cx="609601" cy="394280"/>
                <a:chOff x="0" y="0"/>
                <a:chExt cx="609600" cy="394279"/>
              </a:xfrm>
            </p:grpSpPr>
            <p:sp>
              <p:nvSpPr>
                <p:cNvPr id="146" name="Rectángulo redondeado"/>
                <p:cNvSpPr/>
                <p:nvPr/>
              </p:nvSpPr>
              <p:spPr>
                <a:xfrm>
                  <a:off x="0" y="0"/>
                  <a:ext cx="609600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47" name="Rectángulo redondeado"/>
                <p:cNvSpPr/>
                <p:nvPr/>
              </p:nvSpPr>
              <p:spPr>
                <a:xfrm>
                  <a:off x="0" y="165389"/>
                  <a:ext cx="609600" cy="635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48" name="Rectángulo redondeado"/>
                <p:cNvSpPr/>
                <p:nvPr/>
              </p:nvSpPr>
              <p:spPr>
                <a:xfrm>
                  <a:off x="0" y="330779"/>
                  <a:ext cx="609600" cy="6350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150" name="MedForm"/>
              <p:cNvSpPr txBox="1"/>
              <p:nvPr/>
            </p:nvSpPr>
            <p:spPr>
              <a:xfrm>
                <a:off x="1188719" y="354110"/>
                <a:ext cx="1421893" cy="4517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>
                    <a:latin typeface="Big Caslon"/>
                    <a:ea typeface="Big Caslon"/>
                    <a:cs typeface="Big Caslon"/>
                    <a:sym typeface="Big Caslon"/>
                  </a:defRPr>
                </a:lvl1pPr>
              </a:lstStyle>
              <a:p>
                <a:pPr/>
                <a:r>
                  <a:t>MedForm</a:t>
                </a:r>
              </a:p>
            </p:txBody>
          </p:sp>
        </p:grpSp>
        <p:pic>
          <p:nvPicPr>
            <p:cNvPr id="152" name="logo-final-final.png" descr="logo-final-final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537194" y="1180881"/>
              <a:ext cx="2724932" cy="2043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Correo electrónico"/>
            <p:cNvSpPr/>
            <p:nvPr/>
          </p:nvSpPr>
          <p:spPr>
            <a:xfrm>
              <a:off x="306832" y="4031422"/>
              <a:ext cx="318566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solidFill>
                    <a:srgbClr val="C0C0C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Correo electrónico</a:t>
              </a:r>
            </a:p>
          </p:txBody>
        </p:sp>
        <p:sp>
          <p:nvSpPr>
            <p:cNvPr id="154" name="Contraseña"/>
            <p:cNvSpPr/>
            <p:nvPr/>
          </p:nvSpPr>
          <p:spPr>
            <a:xfrm>
              <a:off x="306832" y="5002378"/>
              <a:ext cx="318566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solidFill>
                    <a:srgbClr val="C0C0C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Contraseña</a:t>
              </a:r>
            </a:p>
          </p:txBody>
        </p:sp>
        <p:sp>
          <p:nvSpPr>
            <p:cNvPr id="155" name="Inicio de Sesión"/>
            <p:cNvSpPr txBox="1"/>
            <p:nvPr/>
          </p:nvSpPr>
          <p:spPr>
            <a:xfrm>
              <a:off x="691591" y="3106821"/>
              <a:ext cx="241615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Inicio de Sesión</a:t>
              </a:r>
            </a:p>
          </p:txBody>
        </p:sp>
        <p:sp>
          <p:nvSpPr>
            <p:cNvPr id="156" name="Correo Electrónico"/>
            <p:cNvSpPr txBox="1"/>
            <p:nvPr/>
          </p:nvSpPr>
          <p:spPr>
            <a:xfrm>
              <a:off x="264916" y="3745150"/>
              <a:ext cx="1946555" cy="337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Correo Electrónico</a:t>
              </a:r>
            </a:p>
          </p:txBody>
        </p:sp>
        <p:sp>
          <p:nvSpPr>
            <p:cNvPr id="157" name="Contraseña"/>
            <p:cNvSpPr txBox="1"/>
            <p:nvPr/>
          </p:nvSpPr>
          <p:spPr>
            <a:xfrm>
              <a:off x="322021" y="4728366"/>
              <a:ext cx="1239622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Contraseña</a:t>
              </a:r>
            </a:p>
          </p:txBody>
        </p:sp>
        <p:sp>
          <p:nvSpPr>
            <p:cNvPr id="158" name="Nuevo Usuario"/>
            <p:cNvSpPr txBox="1"/>
            <p:nvPr/>
          </p:nvSpPr>
          <p:spPr>
            <a:xfrm>
              <a:off x="2179731" y="6379136"/>
              <a:ext cx="1540765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Nuevo Usuario</a:t>
              </a:r>
            </a:p>
          </p:txBody>
        </p:sp>
        <p:sp>
          <p:nvSpPr>
            <p:cNvPr id="159" name="Olvidé mi contraseña"/>
            <p:cNvSpPr txBox="1"/>
            <p:nvPr/>
          </p:nvSpPr>
          <p:spPr>
            <a:xfrm>
              <a:off x="1707883" y="5521045"/>
              <a:ext cx="216458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Olvidé mi contraseña</a:t>
              </a:r>
            </a:p>
          </p:txBody>
        </p:sp>
      </p:grpSp>
      <p:grpSp>
        <p:nvGrpSpPr>
          <p:cNvPr id="166" name="Grupo"/>
          <p:cNvGrpSpPr/>
          <p:nvPr/>
        </p:nvGrpSpPr>
        <p:grpSpPr>
          <a:xfrm>
            <a:off x="7489969" y="2806699"/>
            <a:ext cx="3799333" cy="6765478"/>
            <a:chOff x="0" y="0"/>
            <a:chExt cx="3799332" cy="6765476"/>
          </a:xfrm>
        </p:grpSpPr>
        <p:grpSp>
          <p:nvGrpSpPr>
            <p:cNvPr id="164" name="Grupo"/>
            <p:cNvGrpSpPr/>
            <p:nvPr/>
          </p:nvGrpSpPr>
          <p:grpSpPr>
            <a:xfrm>
              <a:off x="0" y="0"/>
              <a:ext cx="3799333" cy="6765477"/>
              <a:chOff x="0" y="0"/>
              <a:chExt cx="3799332" cy="6765476"/>
            </a:xfrm>
          </p:grpSpPr>
          <p:sp>
            <p:nvSpPr>
              <p:cNvPr id="161" name="Rectángulo"/>
              <p:cNvSpPr/>
              <p:nvPr/>
            </p:nvSpPr>
            <p:spPr>
              <a:xfrm>
                <a:off x="0" y="11109"/>
                <a:ext cx="3799333" cy="6754368"/>
              </a:xfrm>
              <a:prstGeom prst="rect">
                <a:avLst/>
              </a:pr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2" name="Rectángulo"/>
              <p:cNvSpPr/>
              <p:nvPr/>
            </p:nvSpPr>
            <p:spPr>
              <a:xfrm>
                <a:off x="0" y="0"/>
                <a:ext cx="3799333" cy="922503"/>
              </a:xfrm>
              <a:prstGeom prst="rect">
                <a:avLst/>
              </a:prstGeom>
              <a:solidFill>
                <a:srgbClr val="3D8A62">
                  <a:alpha val="7990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Rectángulo"/>
              <p:cNvSpPr/>
              <p:nvPr/>
            </p:nvSpPr>
            <p:spPr>
              <a:xfrm>
                <a:off x="0" y="0"/>
                <a:ext cx="3799333" cy="299988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65" name="MedForm"/>
            <p:cNvSpPr txBox="1"/>
            <p:nvPr/>
          </p:nvSpPr>
          <p:spPr>
            <a:xfrm>
              <a:off x="1188720" y="354110"/>
              <a:ext cx="1421893" cy="45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Big Caslon"/>
                  <a:ea typeface="Big Caslon"/>
                  <a:cs typeface="Big Caslon"/>
                  <a:sym typeface="Big Caslon"/>
                </a:defRPr>
              </a:lvl1pPr>
            </a:lstStyle>
            <a:p>
              <a:pPr/>
              <a:r>
                <a:t>MedForm</a:t>
              </a:r>
            </a:p>
          </p:txBody>
        </p:sp>
      </p:grpSp>
      <p:grpSp>
        <p:nvGrpSpPr>
          <p:cNvPr id="170" name="Grupo"/>
          <p:cNvGrpSpPr/>
          <p:nvPr/>
        </p:nvGrpSpPr>
        <p:grpSpPr>
          <a:xfrm>
            <a:off x="7554166" y="3164127"/>
            <a:ext cx="609601" cy="394280"/>
            <a:chOff x="0" y="0"/>
            <a:chExt cx="609600" cy="394279"/>
          </a:xfrm>
        </p:grpSpPr>
        <p:sp>
          <p:nvSpPr>
            <p:cNvPr id="167" name="Rectángulo redondeado"/>
            <p:cNvSpPr/>
            <p:nvPr/>
          </p:nvSpPr>
          <p:spPr>
            <a:xfrm>
              <a:off x="0" y="0"/>
              <a:ext cx="609600" cy="63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Rectángulo redondeado"/>
            <p:cNvSpPr/>
            <p:nvPr/>
          </p:nvSpPr>
          <p:spPr>
            <a:xfrm>
              <a:off x="0" y="16538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Rectángulo redondeado"/>
            <p:cNvSpPr/>
            <p:nvPr/>
          </p:nvSpPr>
          <p:spPr>
            <a:xfrm>
              <a:off x="0" y="33077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1" name="Ventana de Inicio"/>
          <p:cNvSpPr txBox="1"/>
          <p:nvPr/>
        </p:nvSpPr>
        <p:spPr>
          <a:xfrm>
            <a:off x="2318004" y="2182523"/>
            <a:ext cx="26029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Ventana de Inicio</a:t>
            </a:r>
          </a:p>
        </p:txBody>
      </p:sp>
      <p:sp>
        <p:nvSpPr>
          <p:cNvPr id="172" name="Menú Desplegable"/>
          <p:cNvSpPr txBox="1"/>
          <p:nvPr/>
        </p:nvSpPr>
        <p:spPr>
          <a:xfrm>
            <a:off x="7976666" y="2182523"/>
            <a:ext cx="28172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Menú Desplegable</a:t>
            </a:r>
          </a:p>
        </p:txBody>
      </p:sp>
      <p:sp>
        <p:nvSpPr>
          <p:cNvPr id="173" name="Bienvenido a MedForm"/>
          <p:cNvSpPr txBox="1"/>
          <p:nvPr/>
        </p:nvSpPr>
        <p:spPr>
          <a:xfrm>
            <a:off x="7680760" y="5590608"/>
            <a:ext cx="3417750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Bienvenido a MedForm</a:t>
            </a:r>
          </a:p>
        </p:txBody>
      </p:sp>
      <p:grpSp>
        <p:nvGrpSpPr>
          <p:cNvPr id="187" name="Grupo"/>
          <p:cNvGrpSpPr/>
          <p:nvPr/>
        </p:nvGrpSpPr>
        <p:grpSpPr>
          <a:xfrm>
            <a:off x="7481299" y="3733510"/>
            <a:ext cx="2267551" cy="3355511"/>
            <a:chOff x="0" y="0"/>
            <a:chExt cx="2267550" cy="3355510"/>
          </a:xfrm>
        </p:grpSpPr>
        <p:grpSp>
          <p:nvGrpSpPr>
            <p:cNvPr id="185" name="Grupo"/>
            <p:cNvGrpSpPr/>
            <p:nvPr/>
          </p:nvGrpSpPr>
          <p:grpSpPr>
            <a:xfrm>
              <a:off x="-1" y="0"/>
              <a:ext cx="2267552" cy="3355511"/>
              <a:chOff x="0" y="0"/>
              <a:chExt cx="2267550" cy="3355510"/>
            </a:xfrm>
          </p:grpSpPr>
          <p:sp>
            <p:nvSpPr>
              <p:cNvPr id="174" name="Rectángulo"/>
              <p:cNvSpPr/>
              <p:nvPr/>
            </p:nvSpPr>
            <p:spPr>
              <a:xfrm>
                <a:off x="8670" y="0"/>
                <a:ext cx="2255546" cy="3347298"/>
              </a:xfrm>
              <a:prstGeom prst="rect">
                <a:avLst/>
              </a:prstGeom>
              <a:solidFill>
                <a:srgbClr val="3D8A62">
                  <a:alpha val="79907"/>
                </a:srgb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5" name="Línea"/>
              <p:cNvSpPr/>
              <p:nvPr/>
            </p:nvSpPr>
            <p:spPr>
              <a:xfrm>
                <a:off x="5336" y="446256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6" name="Línea"/>
              <p:cNvSpPr/>
              <p:nvPr/>
            </p:nvSpPr>
            <p:spPr>
              <a:xfrm>
                <a:off x="5336" y="886501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7" name="Línea"/>
              <p:cNvSpPr/>
              <p:nvPr/>
            </p:nvSpPr>
            <p:spPr>
              <a:xfrm>
                <a:off x="0" y="2203010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8" name="Nueva Receta"/>
              <p:cNvSpPr txBox="1"/>
              <p:nvPr/>
            </p:nvSpPr>
            <p:spPr>
              <a:xfrm>
                <a:off x="69124" y="110587"/>
                <a:ext cx="1895722" cy="324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Nueva Receta</a:t>
                </a:r>
              </a:p>
            </p:txBody>
          </p:sp>
          <p:sp>
            <p:nvSpPr>
              <p:cNvPr id="179" name="Historial Recetas"/>
              <p:cNvSpPr txBox="1"/>
              <p:nvPr/>
            </p:nvSpPr>
            <p:spPr>
              <a:xfrm>
                <a:off x="72866" y="543296"/>
                <a:ext cx="1653135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Historial Recetas</a:t>
                </a:r>
              </a:p>
            </p:txBody>
          </p:sp>
          <p:sp>
            <p:nvSpPr>
              <p:cNvPr id="180" name="Datos de Usuario"/>
              <p:cNvSpPr txBox="1"/>
              <p:nvPr/>
            </p:nvSpPr>
            <p:spPr>
              <a:xfrm>
                <a:off x="72866" y="1423785"/>
                <a:ext cx="1691133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Datos de Usuario</a:t>
                </a:r>
              </a:p>
            </p:txBody>
          </p:sp>
          <p:sp>
            <p:nvSpPr>
              <p:cNvPr id="181" name="Configuración"/>
              <p:cNvSpPr txBox="1"/>
              <p:nvPr/>
            </p:nvSpPr>
            <p:spPr>
              <a:xfrm>
                <a:off x="72866" y="1823521"/>
                <a:ext cx="1386130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Configuración</a:t>
                </a:r>
              </a:p>
            </p:txBody>
          </p:sp>
          <p:sp>
            <p:nvSpPr>
              <p:cNvPr id="182" name="Cerrar Sesión"/>
              <p:cNvSpPr txBox="1"/>
              <p:nvPr/>
            </p:nvSpPr>
            <p:spPr>
              <a:xfrm>
                <a:off x="716352" y="3030999"/>
                <a:ext cx="1355853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Cerrar Sesión</a:t>
                </a:r>
              </a:p>
            </p:txBody>
          </p:sp>
          <p:sp>
            <p:nvSpPr>
              <p:cNvPr id="183" name="Línea"/>
              <p:cNvSpPr/>
              <p:nvPr/>
            </p:nvSpPr>
            <p:spPr>
              <a:xfrm>
                <a:off x="0" y="1332151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4" name="Historial Pacientes"/>
              <p:cNvSpPr txBox="1"/>
              <p:nvPr/>
            </p:nvSpPr>
            <p:spPr>
              <a:xfrm>
                <a:off x="72866" y="935613"/>
                <a:ext cx="1803706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Historial Pacientes</a:t>
                </a:r>
              </a:p>
            </p:txBody>
          </p:sp>
        </p:grpSp>
        <p:sp>
          <p:nvSpPr>
            <p:cNvPr id="186" name="Línea"/>
            <p:cNvSpPr/>
            <p:nvPr/>
          </p:nvSpPr>
          <p:spPr>
            <a:xfrm>
              <a:off x="5336" y="1766990"/>
              <a:ext cx="226221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Aplicación"/>
          <p:cNvSpPr txBox="1"/>
          <p:nvPr/>
        </p:nvSpPr>
        <p:spPr>
          <a:xfrm>
            <a:off x="762000" y="901480"/>
            <a:ext cx="379933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Aplicación</a:t>
            </a:r>
          </a:p>
        </p:txBody>
      </p:sp>
      <p:grpSp>
        <p:nvGrpSpPr>
          <p:cNvPr id="194" name="Grupo"/>
          <p:cNvGrpSpPr/>
          <p:nvPr/>
        </p:nvGrpSpPr>
        <p:grpSpPr>
          <a:xfrm>
            <a:off x="1719833" y="2779976"/>
            <a:ext cx="3799334" cy="6765478"/>
            <a:chOff x="0" y="0"/>
            <a:chExt cx="3799332" cy="6765476"/>
          </a:xfrm>
        </p:grpSpPr>
        <p:sp>
          <p:nvSpPr>
            <p:cNvPr id="191" name="Rectángulo"/>
            <p:cNvSpPr/>
            <p:nvPr/>
          </p:nvSpPr>
          <p:spPr>
            <a:xfrm>
              <a:off x="0" y="11109"/>
              <a:ext cx="3799333" cy="675436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Rectángulo"/>
            <p:cNvSpPr/>
            <p:nvPr/>
          </p:nvSpPr>
          <p:spPr>
            <a:xfrm>
              <a:off x="0" y="0"/>
              <a:ext cx="3799333" cy="922503"/>
            </a:xfrm>
            <a:prstGeom prst="rect">
              <a:avLst/>
            </a:prstGeom>
            <a:solidFill>
              <a:srgbClr val="3D8A62">
                <a:alpha val="7990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Rectángulo"/>
            <p:cNvSpPr/>
            <p:nvPr/>
          </p:nvSpPr>
          <p:spPr>
            <a:xfrm>
              <a:off x="0" y="0"/>
              <a:ext cx="3799333" cy="2999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8" name="Grupo"/>
          <p:cNvGrpSpPr/>
          <p:nvPr/>
        </p:nvGrpSpPr>
        <p:grpSpPr>
          <a:xfrm>
            <a:off x="1784030" y="3162803"/>
            <a:ext cx="609601" cy="394280"/>
            <a:chOff x="0" y="0"/>
            <a:chExt cx="609600" cy="394279"/>
          </a:xfrm>
        </p:grpSpPr>
        <p:sp>
          <p:nvSpPr>
            <p:cNvPr id="195" name="Rectángulo redondeado"/>
            <p:cNvSpPr/>
            <p:nvPr/>
          </p:nvSpPr>
          <p:spPr>
            <a:xfrm>
              <a:off x="0" y="0"/>
              <a:ext cx="609600" cy="63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Rectángulo redondeado"/>
            <p:cNvSpPr/>
            <p:nvPr/>
          </p:nvSpPr>
          <p:spPr>
            <a:xfrm>
              <a:off x="0" y="16538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Rectángulo redondeado"/>
            <p:cNvSpPr/>
            <p:nvPr/>
          </p:nvSpPr>
          <p:spPr>
            <a:xfrm>
              <a:off x="0" y="33077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9" name="Seleccionar Paciente"/>
          <p:cNvSpPr txBox="1"/>
          <p:nvPr/>
        </p:nvSpPr>
        <p:spPr>
          <a:xfrm>
            <a:off x="2524861" y="3184886"/>
            <a:ext cx="2671878" cy="45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Seleccionar Paciente</a:t>
            </a:r>
          </a:p>
        </p:txBody>
      </p:sp>
      <p:sp>
        <p:nvSpPr>
          <p:cNvPr id="200" name="Nueva Receta"/>
          <p:cNvSpPr txBox="1"/>
          <p:nvPr/>
        </p:nvSpPr>
        <p:spPr>
          <a:xfrm>
            <a:off x="2548890" y="2182523"/>
            <a:ext cx="21412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Nueva Receta</a:t>
            </a:r>
          </a:p>
        </p:txBody>
      </p:sp>
      <p:grpSp>
        <p:nvGrpSpPr>
          <p:cNvPr id="204" name="Grupo"/>
          <p:cNvGrpSpPr/>
          <p:nvPr/>
        </p:nvGrpSpPr>
        <p:grpSpPr>
          <a:xfrm>
            <a:off x="7485633" y="2779976"/>
            <a:ext cx="3799333" cy="6765478"/>
            <a:chOff x="0" y="0"/>
            <a:chExt cx="3799332" cy="6765476"/>
          </a:xfrm>
        </p:grpSpPr>
        <p:sp>
          <p:nvSpPr>
            <p:cNvPr id="201" name="Rectángulo"/>
            <p:cNvSpPr/>
            <p:nvPr/>
          </p:nvSpPr>
          <p:spPr>
            <a:xfrm>
              <a:off x="0" y="11109"/>
              <a:ext cx="3799333" cy="675436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Rectángulo"/>
            <p:cNvSpPr/>
            <p:nvPr/>
          </p:nvSpPr>
          <p:spPr>
            <a:xfrm>
              <a:off x="0" y="0"/>
              <a:ext cx="3799333" cy="922503"/>
            </a:xfrm>
            <a:prstGeom prst="rect">
              <a:avLst/>
            </a:prstGeom>
            <a:solidFill>
              <a:srgbClr val="3D8A62">
                <a:alpha val="7990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Rectángulo"/>
            <p:cNvSpPr/>
            <p:nvPr/>
          </p:nvSpPr>
          <p:spPr>
            <a:xfrm>
              <a:off x="0" y="0"/>
              <a:ext cx="3799333" cy="2999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8" name="Grupo"/>
          <p:cNvGrpSpPr/>
          <p:nvPr/>
        </p:nvGrpSpPr>
        <p:grpSpPr>
          <a:xfrm>
            <a:off x="7549830" y="3162803"/>
            <a:ext cx="609601" cy="394280"/>
            <a:chOff x="0" y="0"/>
            <a:chExt cx="609600" cy="394279"/>
          </a:xfrm>
        </p:grpSpPr>
        <p:sp>
          <p:nvSpPr>
            <p:cNvPr id="205" name="Rectángulo redondeado"/>
            <p:cNvSpPr/>
            <p:nvPr/>
          </p:nvSpPr>
          <p:spPr>
            <a:xfrm>
              <a:off x="0" y="0"/>
              <a:ext cx="609600" cy="63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Rectángulo redondeado"/>
            <p:cNvSpPr/>
            <p:nvPr/>
          </p:nvSpPr>
          <p:spPr>
            <a:xfrm>
              <a:off x="0" y="16538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ectángulo redondeado"/>
            <p:cNvSpPr/>
            <p:nvPr/>
          </p:nvSpPr>
          <p:spPr>
            <a:xfrm>
              <a:off x="0" y="33077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9" name="Crear Receta"/>
          <p:cNvSpPr txBox="1"/>
          <p:nvPr/>
        </p:nvSpPr>
        <p:spPr>
          <a:xfrm>
            <a:off x="8502294" y="3184886"/>
            <a:ext cx="1766012" cy="45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Crear Receta</a:t>
            </a:r>
          </a:p>
        </p:txBody>
      </p:sp>
      <p:sp>
        <p:nvSpPr>
          <p:cNvPr id="210" name="Nueva Receta"/>
          <p:cNvSpPr txBox="1"/>
          <p:nvPr/>
        </p:nvSpPr>
        <p:spPr>
          <a:xfrm>
            <a:off x="8314690" y="2182523"/>
            <a:ext cx="21412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Nueva Receta</a:t>
            </a:r>
          </a:p>
        </p:txBody>
      </p:sp>
      <p:sp>
        <p:nvSpPr>
          <p:cNvPr id="211" name="Nombre"/>
          <p:cNvSpPr/>
          <p:nvPr/>
        </p:nvSpPr>
        <p:spPr>
          <a:xfrm>
            <a:off x="2026666" y="4295290"/>
            <a:ext cx="3185668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Nombre</a:t>
            </a:r>
          </a:p>
        </p:txBody>
      </p:sp>
      <p:sp>
        <p:nvSpPr>
          <p:cNvPr id="212" name="Rut"/>
          <p:cNvSpPr/>
          <p:nvPr/>
        </p:nvSpPr>
        <p:spPr>
          <a:xfrm>
            <a:off x="2026666" y="5312697"/>
            <a:ext cx="3185668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Rut</a:t>
            </a:r>
          </a:p>
        </p:txBody>
      </p:sp>
      <p:sp>
        <p:nvSpPr>
          <p:cNvPr id="213" name="Nombre Paciente"/>
          <p:cNvSpPr txBox="1"/>
          <p:nvPr/>
        </p:nvSpPr>
        <p:spPr>
          <a:xfrm>
            <a:off x="1705513" y="3863442"/>
            <a:ext cx="1792327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Nombre Paciente</a:t>
            </a:r>
          </a:p>
        </p:txBody>
      </p:sp>
      <p:sp>
        <p:nvSpPr>
          <p:cNvPr id="214" name="Rut Paciente"/>
          <p:cNvSpPr txBox="1"/>
          <p:nvPr/>
        </p:nvSpPr>
        <p:spPr>
          <a:xfrm>
            <a:off x="1722642" y="4889198"/>
            <a:ext cx="135605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Rut Paciente</a:t>
            </a:r>
          </a:p>
        </p:txBody>
      </p:sp>
      <p:sp>
        <p:nvSpPr>
          <p:cNvPr id="215" name="Edad"/>
          <p:cNvSpPr/>
          <p:nvPr/>
        </p:nvSpPr>
        <p:spPr>
          <a:xfrm>
            <a:off x="2026666" y="6330104"/>
            <a:ext cx="1270001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Edad</a:t>
            </a:r>
          </a:p>
        </p:txBody>
      </p:sp>
      <p:sp>
        <p:nvSpPr>
          <p:cNvPr id="216" name="Edad"/>
          <p:cNvSpPr txBox="1"/>
          <p:nvPr/>
        </p:nvSpPr>
        <p:spPr>
          <a:xfrm>
            <a:off x="1731736" y="5906605"/>
            <a:ext cx="6109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Edad</a:t>
            </a:r>
          </a:p>
        </p:txBody>
      </p:sp>
      <p:sp>
        <p:nvSpPr>
          <p:cNvPr id="217" name="Sexo"/>
          <p:cNvSpPr txBox="1"/>
          <p:nvPr/>
        </p:nvSpPr>
        <p:spPr>
          <a:xfrm>
            <a:off x="3791458" y="5906605"/>
            <a:ext cx="59608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Sexo</a:t>
            </a:r>
          </a:p>
        </p:txBody>
      </p:sp>
      <p:sp>
        <p:nvSpPr>
          <p:cNvPr id="218" name="Sexo"/>
          <p:cNvSpPr/>
          <p:nvPr/>
        </p:nvSpPr>
        <p:spPr>
          <a:xfrm>
            <a:off x="3913432" y="6330104"/>
            <a:ext cx="1270001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Sexo</a:t>
            </a:r>
          </a:p>
        </p:txBody>
      </p:sp>
      <p:sp>
        <p:nvSpPr>
          <p:cNvPr id="219" name="Dirección"/>
          <p:cNvSpPr txBox="1"/>
          <p:nvPr/>
        </p:nvSpPr>
        <p:spPr>
          <a:xfrm>
            <a:off x="1726239" y="6924013"/>
            <a:ext cx="1039674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Dirección</a:t>
            </a:r>
          </a:p>
        </p:txBody>
      </p:sp>
      <p:sp>
        <p:nvSpPr>
          <p:cNvPr id="220" name="Dirección"/>
          <p:cNvSpPr/>
          <p:nvPr/>
        </p:nvSpPr>
        <p:spPr>
          <a:xfrm>
            <a:off x="2026666" y="7355861"/>
            <a:ext cx="3185668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Dirección</a:t>
            </a:r>
          </a:p>
        </p:txBody>
      </p:sp>
      <p:sp>
        <p:nvSpPr>
          <p:cNvPr id="221" name="Nuevo Paciente"/>
          <p:cNvSpPr/>
          <p:nvPr/>
        </p:nvSpPr>
        <p:spPr>
          <a:xfrm>
            <a:off x="2026666" y="8836255"/>
            <a:ext cx="1270001" cy="628371"/>
          </a:xfrm>
          <a:prstGeom prst="roundRect">
            <a:avLst>
              <a:gd name="adj" fmla="val 30317"/>
            </a:avLst>
          </a:prstGeom>
          <a:solidFill>
            <a:srgbClr val="3D8A62">
              <a:alpha val="799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Nuevo Paciente</a:t>
            </a:r>
          </a:p>
        </p:txBody>
      </p:sp>
      <p:sp>
        <p:nvSpPr>
          <p:cNvPr id="222" name="Receta Médica"/>
          <p:cNvSpPr/>
          <p:nvPr/>
        </p:nvSpPr>
        <p:spPr>
          <a:xfrm>
            <a:off x="3913432" y="8836255"/>
            <a:ext cx="1270001" cy="628371"/>
          </a:xfrm>
          <a:prstGeom prst="roundRect">
            <a:avLst>
              <a:gd name="adj" fmla="val 30317"/>
            </a:avLst>
          </a:prstGeom>
          <a:solidFill>
            <a:srgbClr val="3D8A62">
              <a:alpha val="799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Receta Médica</a:t>
            </a:r>
          </a:p>
        </p:txBody>
      </p:sp>
      <p:grpSp>
        <p:nvGrpSpPr>
          <p:cNvPr id="225" name="Grupo"/>
          <p:cNvGrpSpPr/>
          <p:nvPr/>
        </p:nvGrpSpPr>
        <p:grpSpPr>
          <a:xfrm>
            <a:off x="4968795" y="4349751"/>
            <a:ext cx="176934" cy="447817"/>
            <a:chOff x="0" y="0"/>
            <a:chExt cx="176932" cy="447816"/>
          </a:xfrm>
        </p:grpSpPr>
        <p:sp>
          <p:nvSpPr>
            <p:cNvPr id="223" name="Triángulo"/>
            <p:cNvSpPr/>
            <p:nvPr/>
          </p:nvSpPr>
          <p:spPr>
            <a:xfrm>
              <a:off x="0" y="0"/>
              <a:ext cx="176933" cy="17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Triángulo"/>
            <p:cNvSpPr/>
            <p:nvPr/>
          </p:nvSpPr>
          <p:spPr>
            <a:xfrm flipH="1" rot="10800000">
              <a:off x="0" y="270883"/>
              <a:ext cx="176933" cy="17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8" name="Grupo"/>
          <p:cNvGrpSpPr/>
          <p:nvPr/>
        </p:nvGrpSpPr>
        <p:grpSpPr>
          <a:xfrm>
            <a:off x="4968795" y="6364078"/>
            <a:ext cx="176934" cy="447817"/>
            <a:chOff x="0" y="0"/>
            <a:chExt cx="176932" cy="447816"/>
          </a:xfrm>
        </p:grpSpPr>
        <p:sp>
          <p:nvSpPr>
            <p:cNvPr id="226" name="Triángulo"/>
            <p:cNvSpPr/>
            <p:nvPr/>
          </p:nvSpPr>
          <p:spPr>
            <a:xfrm>
              <a:off x="0" y="0"/>
              <a:ext cx="176933" cy="17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Triángulo"/>
            <p:cNvSpPr/>
            <p:nvPr/>
          </p:nvSpPr>
          <p:spPr>
            <a:xfrm flipH="1" rot="10800000">
              <a:off x="0" y="270883"/>
              <a:ext cx="176933" cy="17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1" name="Grupo"/>
          <p:cNvGrpSpPr/>
          <p:nvPr/>
        </p:nvGrpSpPr>
        <p:grpSpPr>
          <a:xfrm>
            <a:off x="3011533" y="6359904"/>
            <a:ext cx="176933" cy="447817"/>
            <a:chOff x="0" y="0"/>
            <a:chExt cx="176932" cy="447816"/>
          </a:xfrm>
        </p:grpSpPr>
        <p:sp>
          <p:nvSpPr>
            <p:cNvPr id="229" name="Triángulo"/>
            <p:cNvSpPr/>
            <p:nvPr/>
          </p:nvSpPr>
          <p:spPr>
            <a:xfrm>
              <a:off x="0" y="0"/>
              <a:ext cx="176933" cy="17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Triángulo"/>
            <p:cNvSpPr/>
            <p:nvPr/>
          </p:nvSpPr>
          <p:spPr>
            <a:xfrm flipH="1" rot="10800000">
              <a:off x="0" y="270883"/>
              <a:ext cx="176933" cy="17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2" name="Diagnóstico"/>
          <p:cNvSpPr txBox="1"/>
          <p:nvPr/>
        </p:nvSpPr>
        <p:spPr>
          <a:xfrm>
            <a:off x="7488556" y="3863442"/>
            <a:ext cx="1276605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Diagnóstico</a:t>
            </a:r>
          </a:p>
        </p:txBody>
      </p:sp>
      <p:sp>
        <p:nvSpPr>
          <p:cNvPr id="233" name="Diagnóstico"/>
          <p:cNvSpPr/>
          <p:nvPr/>
        </p:nvSpPr>
        <p:spPr>
          <a:xfrm>
            <a:off x="7792466" y="4434251"/>
            <a:ext cx="3185669" cy="716615"/>
          </a:xfrm>
          <a:prstGeom prst="roundRect">
            <a:avLst>
              <a:gd name="adj" fmla="val 2658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Diagnóstico</a:t>
            </a:r>
          </a:p>
        </p:txBody>
      </p:sp>
      <p:grpSp>
        <p:nvGrpSpPr>
          <p:cNvPr id="236" name="Grupo"/>
          <p:cNvGrpSpPr/>
          <p:nvPr/>
        </p:nvGrpSpPr>
        <p:grpSpPr>
          <a:xfrm>
            <a:off x="10724553" y="4587700"/>
            <a:ext cx="176933" cy="447817"/>
            <a:chOff x="0" y="0"/>
            <a:chExt cx="176932" cy="447816"/>
          </a:xfrm>
        </p:grpSpPr>
        <p:sp>
          <p:nvSpPr>
            <p:cNvPr id="234" name="Triángulo"/>
            <p:cNvSpPr/>
            <p:nvPr/>
          </p:nvSpPr>
          <p:spPr>
            <a:xfrm>
              <a:off x="0" y="0"/>
              <a:ext cx="176933" cy="17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Triángulo"/>
            <p:cNvSpPr/>
            <p:nvPr/>
          </p:nvSpPr>
          <p:spPr>
            <a:xfrm flipH="1" rot="10800000">
              <a:off x="0" y="270883"/>
              <a:ext cx="176933" cy="17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7" name="Medicamentos"/>
          <p:cNvSpPr txBox="1"/>
          <p:nvPr/>
        </p:nvSpPr>
        <p:spPr>
          <a:xfrm>
            <a:off x="7475332" y="5346568"/>
            <a:ext cx="155112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Medicamentos</a:t>
            </a:r>
          </a:p>
        </p:txBody>
      </p:sp>
      <p:sp>
        <p:nvSpPr>
          <p:cNvPr id="238" name="Medicamento"/>
          <p:cNvSpPr/>
          <p:nvPr/>
        </p:nvSpPr>
        <p:spPr>
          <a:xfrm>
            <a:off x="7792466" y="5902044"/>
            <a:ext cx="3185669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Medicamento</a:t>
            </a:r>
          </a:p>
        </p:txBody>
      </p:sp>
      <p:sp>
        <p:nvSpPr>
          <p:cNvPr id="239" name="Dosis"/>
          <p:cNvSpPr/>
          <p:nvPr/>
        </p:nvSpPr>
        <p:spPr>
          <a:xfrm>
            <a:off x="9831437" y="6508284"/>
            <a:ext cx="1270001" cy="507416"/>
          </a:xfrm>
          <a:prstGeom prst="roundRect">
            <a:avLst>
              <a:gd name="adj" fmla="val 3754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solidFill>
                  <a:srgbClr val="C0C0C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Dosis</a:t>
            </a:r>
          </a:p>
        </p:txBody>
      </p:sp>
      <p:sp>
        <p:nvSpPr>
          <p:cNvPr id="240" name="Cruz médica"/>
          <p:cNvSpPr/>
          <p:nvPr/>
        </p:nvSpPr>
        <p:spPr>
          <a:xfrm>
            <a:off x="10612563" y="5327315"/>
            <a:ext cx="502513" cy="50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6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6" y="18201"/>
                </a:lnTo>
                <a:lnTo>
                  <a:pt x="8006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6" y="8006"/>
                </a:lnTo>
                <a:lnTo>
                  <a:pt x="8006" y="3400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Impresora"/>
          <p:cNvSpPr/>
          <p:nvPr/>
        </p:nvSpPr>
        <p:spPr>
          <a:xfrm>
            <a:off x="10221376" y="8836255"/>
            <a:ext cx="789658" cy="62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55" y="0"/>
                </a:moveTo>
                <a:lnTo>
                  <a:pt x="3855" y="5548"/>
                </a:lnTo>
                <a:lnTo>
                  <a:pt x="388" y="5548"/>
                </a:lnTo>
                <a:cubicBezTo>
                  <a:pt x="172" y="5548"/>
                  <a:pt x="0" y="5767"/>
                  <a:pt x="0" y="6038"/>
                </a:cubicBezTo>
                <a:lnTo>
                  <a:pt x="0" y="18657"/>
                </a:lnTo>
                <a:cubicBezTo>
                  <a:pt x="0" y="18929"/>
                  <a:pt x="172" y="19145"/>
                  <a:pt x="388" y="19145"/>
                </a:cubicBezTo>
                <a:lnTo>
                  <a:pt x="4103" y="19145"/>
                </a:lnTo>
                <a:lnTo>
                  <a:pt x="4103" y="21600"/>
                </a:lnTo>
                <a:lnTo>
                  <a:pt x="17497" y="21600"/>
                </a:lnTo>
                <a:lnTo>
                  <a:pt x="17497" y="19145"/>
                </a:lnTo>
                <a:lnTo>
                  <a:pt x="21212" y="19145"/>
                </a:lnTo>
                <a:cubicBezTo>
                  <a:pt x="21428" y="19145"/>
                  <a:pt x="21600" y="18929"/>
                  <a:pt x="21600" y="18657"/>
                </a:cubicBezTo>
                <a:lnTo>
                  <a:pt x="21600" y="6038"/>
                </a:lnTo>
                <a:cubicBezTo>
                  <a:pt x="21595" y="5767"/>
                  <a:pt x="21423" y="5548"/>
                  <a:pt x="21207" y="5548"/>
                </a:cubicBezTo>
                <a:lnTo>
                  <a:pt x="17735" y="5548"/>
                </a:lnTo>
                <a:lnTo>
                  <a:pt x="17735" y="0"/>
                </a:lnTo>
                <a:lnTo>
                  <a:pt x="3855" y="0"/>
                </a:lnTo>
                <a:close/>
                <a:moveTo>
                  <a:pt x="5021" y="1465"/>
                </a:moveTo>
                <a:lnTo>
                  <a:pt x="16569" y="1465"/>
                </a:lnTo>
                <a:lnTo>
                  <a:pt x="16569" y="5548"/>
                </a:lnTo>
                <a:lnTo>
                  <a:pt x="5021" y="5548"/>
                </a:lnTo>
                <a:lnTo>
                  <a:pt x="5021" y="1465"/>
                </a:lnTo>
                <a:close/>
                <a:moveTo>
                  <a:pt x="19344" y="7794"/>
                </a:moveTo>
                <a:cubicBezTo>
                  <a:pt x="19630" y="7794"/>
                  <a:pt x="19862" y="8087"/>
                  <a:pt x="19862" y="8447"/>
                </a:cubicBezTo>
                <a:cubicBezTo>
                  <a:pt x="19862" y="8806"/>
                  <a:pt x="19630" y="9098"/>
                  <a:pt x="19344" y="9098"/>
                </a:cubicBezTo>
                <a:cubicBezTo>
                  <a:pt x="19058" y="9098"/>
                  <a:pt x="18825" y="8806"/>
                  <a:pt x="18825" y="8447"/>
                </a:cubicBezTo>
                <a:cubicBezTo>
                  <a:pt x="18825" y="8087"/>
                  <a:pt x="19058" y="7794"/>
                  <a:pt x="19344" y="7794"/>
                </a:cubicBezTo>
                <a:close/>
                <a:moveTo>
                  <a:pt x="5264" y="13575"/>
                </a:moveTo>
                <a:lnTo>
                  <a:pt x="16326" y="13575"/>
                </a:lnTo>
                <a:lnTo>
                  <a:pt x="16326" y="19145"/>
                </a:lnTo>
                <a:lnTo>
                  <a:pt x="16326" y="20135"/>
                </a:lnTo>
                <a:lnTo>
                  <a:pt x="5264" y="20135"/>
                </a:lnTo>
                <a:lnTo>
                  <a:pt x="5264" y="19145"/>
                </a:lnTo>
                <a:lnTo>
                  <a:pt x="5264" y="13575"/>
                </a:lnTo>
                <a:close/>
                <a:moveTo>
                  <a:pt x="6775" y="15108"/>
                </a:moveTo>
                <a:lnTo>
                  <a:pt x="6775" y="16086"/>
                </a:lnTo>
                <a:lnTo>
                  <a:pt x="14820" y="16086"/>
                </a:lnTo>
                <a:lnTo>
                  <a:pt x="14820" y="15108"/>
                </a:lnTo>
                <a:lnTo>
                  <a:pt x="6775" y="15108"/>
                </a:lnTo>
                <a:close/>
                <a:moveTo>
                  <a:pt x="6775" y="17680"/>
                </a:moveTo>
                <a:lnTo>
                  <a:pt x="6775" y="18657"/>
                </a:lnTo>
                <a:lnTo>
                  <a:pt x="14820" y="18657"/>
                </a:lnTo>
                <a:lnTo>
                  <a:pt x="14820" y="17680"/>
                </a:lnTo>
                <a:lnTo>
                  <a:pt x="6775" y="17680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Cruz médica"/>
          <p:cNvSpPr/>
          <p:nvPr/>
        </p:nvSpPr>
        <p:spPr>
          <a:xfrm>
            <a:off x="10616204" y="3780689"/>
            <a:ext cx="502513" cy="50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6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6" y="18201"/>
                </a:lnTo>
                <a:lnTo>
                  <a:pt x="8006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6" y="8006"/>
                </a:lnTo>
                <a:lnTo>
                  <a:pt x="8006" y="3400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Triángulo"/>
          <p:cNvSpPr/>
          <p:nvPr/>
        </p:nvSpPr>
        <p:spPr>
          <a:xfrm rot="16200000">
            <a:off x="7783081" y="8845641"/>
            <a:ext cx="62837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upo"/>
          <p:cNvGrpSpPr/>
          <p:nvPr/>
        </p:nvGrpSpPr>
        <p:grpSpPr>
          <a:xfrm>
            <a:off x="1719833" y="2794219"/>
            <a:ext cx="3799334" cy="6765477"/>
            <a:chOff x="0" y="0"/>
            <a:chExt cx="3799332" cy="6765476"/>
          </a:xfrm>
        </p:grpSpPr>
        <p:sp>
          <p:nvSpPr>
            <p:cNvPr id="245" name="Rectángulo"/>
            <p:cNvSpPr/>
            <p:nvPr/>
          </p:nvSpPr>
          <p:spPr>
            <a:xfrm>
              <a:off x="0" y="11109"/>
              <a:ext cx="3799333" cy="675436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Rectángulo"/>
            <p:cNvSpPr/>
            <p:nvPr/>
          </p:nvSpPr>
          <p:spPr>
            <a:xfrm>
              <a:off x="0" y="0"/>
              <a:ext cx="3799333" cy="922503"/>
            </a:xfrm>
            <a:prstGeom prst="rect">
              <a:avLst/>
            </a:prstGeom>
            <a:solidFill>
              <a:srgbClr val="3D8A62">
                <a:alpha val="7990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Rectángulo"/>
            <p:cNvSpPr/>
            <p:nvPr/>
          </p:nvSpPr>
          <p:spPr>
            <a:xfrm>
              <a:off x="0" y="0"/>
              <a:ext cx="3799333" cy="2999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49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Aplicación"/>
          <p:cNvSpPr txBox="1"/>
          <p:nvPr/>
        </p:nvSpPr>
        <p:spPr>
          <a:xfrm>
            <a:off x="762000" y="901480"/>
            <a:ext cx="379933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Aplicación</a:t>
            </a:r>
          </a:p>
        </p:txBody>
      </p:sp>
      <p:grpSp>
        <p:nvGrpSpPr>
          <p:cNvPr id="254" name="Grupo"/>
          <p:cNvGrpSpPr/>
          <p:nvPr/>
        </p:nvGrpSpPr>
        <p:grpSpPr>
          <a:xfrm>
            <a:off x="1799166" y="3191933"/>
            <a:ext cx="609601" cy="394280"/>
            <a:chOff x="0" y="0"/>
            <a:chExt cx="609600" cy="394279"/>
          </a:xfrm>
        </p:grpSpPr>
        <p:sp>
          <p:nvSpPr>
            <p:cNvPr id="251" name="Rectángulo redondeado"/>
            <p:cNvSpPr/>
            <p:nvPr/>
          </p:nvSpPr>
          <p:spPr>
            <a:xfrm>
              <a:off x="0" y="0"/>
              <a:ext cx="609600" cy="63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Rectángulo redondeado"/>
            <p:cNvSpPr/>
            <p:nvPr/>
          </p:nvSpPr>
          <p:spPr>
            <a:xfrm>
              <a:off x="0" y="16538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Rectángulo redondeado"/>
            <p:cNvSpPr/>
            <p:nvPr/>
          </p:nvSpPr>
          <p:spPr>
            <a:xfrm>
              <a:off x="0" y="33077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5" name="Historial de Recetas"/>
          <p:cNvSpPr txBox="1"/>
          <p:nvPr/>
        </p:nvSpPr>
        <p:spPr>
          <a:xfrm>
            <a:off x="2526792" y="3186429"/>
            <a:ext cx="2642617" cy="451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Historial de Recetas</a:t>
            </a:r>
          </a:p>
        </p:txBody>
      </p:sp>
      <p:sp>
        <p:nvSpPr>
          <p:cNvPr id="256" name="Paciente"/>
          <p:cNvSpPr txBox="1"/>
          <p:nvPr/>
        </p:nvSpPr>
        <p:spPr>
          <a:xfrm>
            <a:off x="2087527" y="3915017"/>
            <a:ext cx="9608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Paciente</a:t>
            </a:r>
          </a:p>
        </p:txBody>
      </p:sp>
      <p:sp>
        <p:nvSpPr>
          <p:cNvPr id="257" name="Fecha de Entrega"/>
          <p:cNvSpPr txBox="1"/>
          <p:nvPr/>
        </p:nvSpPr>
        <p:spPr>
          <a:xfrm>
            <a:off x="3293842" y="3915017"/>
            <a:ext cx="18154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Fecha de Entrega</a:t>
            </a:r>
          </a:p>
        </p:txBody>
      </p:sp>
      <p:sp>
        <p:nvSpPr>
          <p:cNvPr id="258" name="Línea"/>
          <p:cNvSpPr/>
          <p:nvPr/>
        </p:nvSpPr>
        <p:spPr>
          <a:xfrm flipV="1">
            <a:off x="3158400" y="3920054"/>
            <a:ext cx="1" cy="337006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1" name="Grupo"/>
          <p:cNvGrpSpPr/>
          <p:nvPr/>
        </p:nvGrpSpPr>
        <p:grpSpPr>
          <a:xfrm>
            <a:off x="1839456" y="4374767"/>
            <a:ext cx="3560087" cy="507416"/>
            <a:chOff x="0" y="0"/>
            <a:chExt cx="3560086" cy="507414"/>
          </a:xfrm>
        </p:grpSpPr>
        <p:sp>
          <p:nvSpPr>
            <p:cNvPr id="259" name="Paciente 1"/>
            <p:cNvSpPr/>
            <p:nvPr/>
          </p:nvSpPr>
          <p:spPr>
            <a:xfrm>
              <a:off x="0" y="0"/>
              <a:ext cx="3560087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1</a:t>
              </a:r>
            </a:p>
          </p:txBody>
        </p:sp>
        <p:sp>
          <p:nvSpPr>
            <p:cNvPr id="260" name="29/07/2017"/>
            <p:cNvSpPr txBox="1"/>
            <p:nvPr/>
          </p:nvSpPr>
          <p:spPr>
            <a:xfrm>
              <a:off x="2331203" y="85204"/>
              <a:ext cx="116890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929292"/>
                  </a:solidFill>
                </a:defRPr>
              </a:lvl1pPr>
            </a:lstStyle>
            <a:p>
              <a:pPr/>
              <a:r>
                <a:t>29/07/2017</a:t>
              </a:r>
            </a:p>
          </p:txBody>
        </p:sp>
      </p:grpSp>
      <p:sp>
        <p:nvSpPr>
          <p:cNvPr id="262" name="Triángulo"/>
          <p:cNvSpPr/>
          <p:nvPr/>
        </p:nvSpPr>
        <p:spPr>
          <a:xfrm>
            <a:off x="5238424" y="3995054"/>
            <a:ext cx="176933" cy="176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65" name="Grupo"/>
          <p:cNvGrpSpPr/>
          <p:nvPr/>
        </p:nvGrpSpPr>
        <p:grpSpPr>
          <a:xfrm>
            <a:off x="1839456" y="5015838"/>
            <a:ext cx="3560088" cy="507416"/>
            <a:chOff x="0" y="0"/>
            <a:chExt cx="3560086" cy="507414"/>
          </a:xfrm>
        </p:grpSpPr>
        <p:sp>
          <p:nvSpPr>
            <p:cNvPr id="263" name="Paciente 5"/>
            <p:cNvSpPr/>
            <p:nvPr/>
          </p:nvSpPr>
          <p:spPr>
            <a:xfrm>
              <a:off x="0" y="0"/>
              <a:ext cx="3560087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5</a:t>
              </a:r>
            </a:p>
          </p:txBody>
        </p:sp>
        <p:sp>
          <p:nvSpPr>
            <p:cNvPr id="264" name="28/07/2017"/>
            <p:cNvSpPr txBox="1"/>
            <p:nvPr/>
          </p:nvSpPr>
          <p:spPr>
            <a:xfrm>
              <a:off x="2331203" y="85204"/>
              <a:ext cx="116890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929292"/>
                  </a:solidFill>
                </a:defRPr>
              </a:lvl1pPr>
            </a:lstStyle>
            <a:p>
              <a:pPr/>
              <a:r>
                <a:t>28/07/2017</a:t>
              </a:r>
            </a:p>
          </p:txBody>
        </p:sp>
      </p:grpSp>
      <p:grpSp>
        <p:nvGrpSpPr>
          <p:cNvPr id="268" name="Grupo"/>
          <p:cNvGrpSpPr/>
          <p:nvPr/>
        </p:nvGrpSpPr>
        <p:grpSpPr>
          <a:xfrm>
            <a:off x="1839456" y="5656908"/>
            <a:ext cx="3560088" cy="507416"/>
            <a:chOff x="0" y="0"/>
            <a:chExt cx="3560086" cy="507414"/>
          </a:xfrm>
        </p:grpSpPr>
        <p:sp>
          <p:nvSpPr>
            <p:cNvPr id="266" name="Paciente 7"/>
            <p:cNvSpPr/>
            <p:nvPr/>
          </p:nvSpPr>
          <p:spPr>
            <a:xfrm>
              <a:off x="0" y="0"/>
              <a:ext cx="3560087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7</a:t>
              </a:r>
            </a:p>
          </p:txBody>
        </p:sp>
        <p:sp>
          <p:nvSpPr>
            <p:cNvPr id="267" name="26/07/2017"/>
            <p:cNvSpPr txBox="1"/>
            <p:nvPr/>
          </p:nvSpPr>
          <p:spPr>
            <a:xfrm>
              <a:off x="2331203" y="85204"/>
              <a:ext cx="116890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929292"/>
                  </a:solidFill>
                </a:defRPr>
              </a:lvl1pPr>
            </a:lstStyle>
            <a:p>
              <a:pPr/>
              <a:r>
                <a:t>26/07/2017</a:t>
              </a:r>
            </a:p>
          </p:txBody>
        </p:sp>
      </p:grpSp>
      <p:grpSp>
        <p:nvGrpSpPr>
          <p:cNvPr id="271" name="Grupo"/>
          <p:cNvGrpSpPr/>
          <p:nvPr/>
        </p:nvGrpSpPr>
        <p:grpSpPr>
          <a:xfrm>
            <a:off x="1839456" y="6367105"/>
            <a:ext cx="3560088" cy="507416"/>
            <a:chOff x="0" y="0"/>
            <a:chExt cx="3560086" cy="507414"/>
          </a:xfrm>
        </p:grpSpPr>
        <p:sp>
          <p:nvSpPr>
            <p:cNvPr id="269" name="Paciente 2"/>
            <p:cNvSpPr/>
            <p:nvPr/>
          </p:nvSpPr>
          <p:spPr>
            <a:xfrm>
              <a:off x="0" y="0"/>
              <a:ext cx="3560087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2</a:t>
              </a:r>
            </a:p>
          </p:txBody>
        </p:sp>
        <p:sp>
          <p:nvSpPr>
            <p:cNvPr id="270" name="21/07/2017"/>
            <p:cNvSpPr txBox="1"/>
            <p:nvPr/>
          </p:nvSpPr>
          <p:spPr>
            <a:xfrm>
              <a:off x="2331203" y="85204"/>
              <a:ext cx="116890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929292"/>
                  </a:solidFill>
                </a:defRPr>
              </a:lvl1pPr>
            </a:lstStyle>
            <a:p>
              <a:pPr/>
              <a:r>
                <a:t>21/07/2017</a:t>
              </a:r>
            </a:p>
          </p:txBody>
        </p:sp>
      </p:grpSp>
      <p:grpSp>
        <p:nvGrpSpPr>
          <p:cNvPr id="274" name="Grupo"/>
          <p:cNvGrpSpPr/>
          <p:nvPr/>
        </p:nvGrpSpPr>
        <p:grpSpPr>
          <a:xfrm>
            <a:off x="1839456" y="7077301"/>
            <a:ext cx="3560088" cy="507416"/>
            <a:chOff x="0" y="0"/>
            <a:chExt cx="3560086" cy="507414"/>
          </a:xfrm>
        </p:grpSpPr>
        <p:sp>
          <p:nvSpPr>
            <p:cNvPr id="272" name="Paciente 1"/>
            <p:cNvSpPr/>
            <p:nvPr/>
          </p:nvSpPr>
          <p:spPr>
            <a:xfrm>
              <a:off x="0" y="0"/>
              <a:ext cx="3560087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1</a:t>
              </a:r>
            </a:p>
          </p:txBody>
        </p:sp>
        <p:sp>
          <p:nvSpPr>
            <p:cNvPr id="273" name="20/07/2017"/>
            <p:cNvSpPr txBox="1"/>
            <p:nvPr/>
          </p:nvSpPr>
          <p:spPr>
            <a:xfrm>
              <a:off x="2331203" y="85204"/>
              <a:ext cx="1168909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929292"/>
                  </a:solidFill>
                </a:defRPr>
              </a:lvl1pPr>
            </a:lstStyle>
            <a:p>
              <a:pPr/>
              <a:r>
                <a:t>20/07/2017</a:t>
              </a:r>
            </a:p>
          </p:txBody>
        </p:sp>
      </p:grpSp>
      <p:grpSp>
        <p:nvGrpSpPr>
          <p:cNvPr id="277" name="Grupo"/>
          <p:cNvGrpSpPr/>
          <p:nvPr/>
        </p:nvGrpSpPr>
        <p:grpSpPr>
          <a:xfrm>
            <a:off x="2262257" y="5656908"/>
            <a:ext cx="2714486" cy="2709659"/>
            <a:chOff x="0" y="0"/>
            <a:chExt cx="2714484" cy="2709658"/>
          </a:xfrm>
        </p:grpSpPr>
        <p:sp>
          <p:nvSpPr>
            <p:cNvPr id="275" name="Tu Receta se ha impreso satisfactoriamente"/>
            <p:cNvSpPr/>
            <p:nvPr/>
          </p:nvSpPr>
          <p:spPr>
            <a:xfrm>
              <a:off x="0" y="0"/>
              <a:ext cx="2714485" cy="2709659"/>
            </a:xfrm>
            <a:prstGeom prst="roundRect">
              <a:avLst>
                <a:gd name="adj" fmla="val 14570"/>
              </a:avLst>
            </a:prstGeom>
            <a:solidFill>
              <a:srgbClr val="29A94D">
                <a:alpha val="99399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Tu Receta se ha impreso satisfactoriamente </a:t>
              </a:r>
            </a:p>
          </p:txBody>
        </p:sp>
        <p:sp>
          <p:nvSpPr>
            <p:cNvPr id="276" name="OK"/>
            <p:cNvSpPr txBox="1"/>
            <p:nvPr/>
          </p:nvSpPr>
          <p:spPr>
            <a:xfrm>
              <a:off x="1745323" y="2083132"/>
              <a:ext cx="57150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OK</a:t>
              </a:r>
            </a:p>
          </p:txBody>
        </p:sp>
      </p:grpSp>
      <p:sp>
        <p:nvSpPr>
          <p:cNvPr id="278" name="Nueva Receta"/>
          <p:cNvSpPr txBox="1"/>
          <p:nvPr/>
        </p:nvSpPr>
        <p:spPr>
          <a:xfrm>
            <a:off x="2548890" y="2182523"/>
            <a:ext cx="21412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Nueva Receta</a:t>
            </a:r>
          </a:p>
        </p:txBody>
      </p:sp>
      <p:grpSp>
        <p:nvGrpSpPr>
          <p:cNvPr id="284" name="Grupo"/>
          <p:cNvGrpSpPr/>
          <p:nvPr/>
        </p:nvGrpSpPr>
        <p:grpSpPr>
          <a:xfrm>
            <a:off x="7489969" y="2806699"/>
            <a:ext cx="3799333" cy="6765478"/>
            <a:chOff x="0" y="0"/>
            <a:chExt cx="3799332" cy="6765476"/>
          </a:xfrm>
        </p:grpSpPr>
        <p:grpSp>
          <p:nvGrpSpPr>
            <p:cNvPr id="282" name="Grupo"/>
            <p:cNvGrpSpPr/>
            <p:nvPr/>
          </p:nvGrpSpPr>
          <p:grpSpPr>
            <a:xfrm>
              <a:off x="0" y="0"/>
              <a:ext cx="3799333" cy="6765477"/>
              <a:chOff x="0" y="0"/>
              <a:chExt cx="3799332" cy="6765476"/>
            </a:xfrm>
          </p:grpSpPr>
          <p:sp>
            <p:nvSpPr>
              <p:cNvPr id="279" name="Rectángulo"/>
              <p:cNvSpPr/>
              <p:nvPr/>
            </p:nvSpPr>
            <p:spPr>
              <a:xfrm>
                <a:off x="0" y="11109"/>
                <a:ext cx="3799333" cy="6754368"/>
              </a:xfrm>
              <a:prstGeom prst="rect">
                <a:avLst/>
              </a:pr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0" name="Rectángulo"/>
              <p:cNvSpPr/>
              <p:nvPr/>
            </p:nvSpPr>
            <p:spPr>
              <a:xfrm>
                <a:off x="0" y="0"/>
                <a:ext cx="3799333" cy="922503"/>
              </a:xfrm>
              <a:prstGeom prst="rect">
                <a:avLst/>
              </a:prstGeom>
              <a:solidFill>
                <a:srgbClr val="3D8A62">
                  <a:alpha val="7990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1" name="Rectángulo"/>
              <p:cNvSpPr/>
              <p:nvPr/>
            </p:nvSpPr>
            <p:spPr>
              <a:xfrm>
                <a:off x="0" y="0"/>
                <a:ext cx="3799333" cy="299988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3" name="MedForm"/>
            <p:cNvSpPr txBox="1"/>
            <p:nvPr/>
          </p:nvSpPr>
          <p:spPr>
            <a:xfrm>
              <a:off x="1188720" y="354110"/>
              <a:ext cx="1421893" cy="45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Big Caslon"/>
                  <a:ea typeface="Big Caslon"/>
                  <a:cs typeface="Big Caslon"/>
                  <a:sym typeface="Big Caslon"/>
                </a:defRPr>
              </a:lvl1pPr>
            </a:lstStyle>
            <a:p>
              <a:pPr/>
              <a:r>
                <a:t>MedForm</a:t>
              </a:r>
            </a:p>
          </p:txBody>
        </p:sp>
      </p:grpSp>
      <p:grpSp>
        <p:nvGrpSpPr>
          <p:cNvPr id="288" name="Grupo"/>
          <p:cNvGrpSpPr/>
          <p:nvPr/>
        </p:nvGrpSpPr>
        <p:grpSpPr>
          <a:xfrm>
            <a:off x="7554166" y="3164127"/>
            <a:ext cx="609601" cy="394280"/>
            <a:chOff x="0" y="0"/>
            <a:chExt cx="609600" cy="394279"/>
          </a:xfrm>
        </p:grpSpPr>
        <p:sp>
          <p:nvSpPr>
            <p:cNvPr id="285" name="Rectángulo redondeado"/>
            <p:cNvSpPr/>
            <p:nvPr/>
          </p:nvSpPr>
          <p:spPr>
            <a:xfrm>
              <a:off x="0" y="0"/>
              <a:ext cx="609600" cy="63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Rectángulo redondeado"/>
            <p:cNvSpPr/>
            <p:nvPr/>
          </p:nvSpPr>
          <p:spPr>
            <a:xfrm>
              <a:off x="0" y="16538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Rectángulo redondeado"/>
            <p:cNvSpPr/>
            <p:nvPr/>
          </p:nvSpPr>
          <p:spPr>
            <a:xfrm>
              <a:off x="0" y="330779"/>
              <a:ext cx="609600" cy="635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9" name="Menú Desplegable"/>
          <p:cNvSpPr txBox="1"/>
          <p:nvPr/>
        </p:nvSpPr>
        <p:spPr>
          <a:xfrm>
            <a:off x="7976666" y="2182523"/>
            <a:ext cx="28172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Menú Desplegable</a:t>
            </a:r>
          </a:p>
        </p:txBody>
      </p:sp>
      <p:grpSp>
        <p:nvGrpSpPr>
          <p:cNvPr id="303" name="Grupo"/>
          <p:cNvGrpSpPr/>
          <p:nvPr/>
        </p:nvGrpSpPr>
        <p:grpSpPr>
          <a:xfrm>
            <a:off x="7481299" y="3733510"/>
            <a:ext cx="2267551" cy="3355511"/>
            <a:chOff x="0" y="0"/>
            <a:chExt cx="2267550" cy="3355510"/>
          </a:xfrm>
        </p:grpSpPr>
        <p:grpSp>
          <p:nvGrpSpPr>
            <p:cNvPr id="301" name="Grupo"/>
            <p:cNvGrpSpPr/>
            <p:nvPr/>
          </p:nvGrpSpPr>
          <p:grpSpPr>
            <a:xfrm>
              <a:off x="-1" y="0"/>
              <a:ext cx="2267552" cy="3355511"/>
              <a:chOff x="0" y="0"/>
              <a:chExt cx="2267550" cy="3355510"/>
            </a:xfrm>
          </p:grpSpPr>
          <p:sp>
            <p:nvSpPr>
              <p:cNvPr id="290" name="Rectángulo"/>
              <p:cNvSpPr/>
              <p:nvPr/>
            </p:nvSpPr>
            <p:spPr>
              <a:xfrm>
                <a:off x="8670" y="0"/>
                <a:ext cx="2255546" cy="3347298"/>
              </a:xfrm>
              <a:prstGeom prst="rect">
                <a:avLst/>
              </a:prstGeom>
              <a:solidFill>
                <a:srgbClr val="3D8A62">
                  <a:alpha val="79907"/>
                </a:srgb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" name="Línea"/>
              <p:cNvSpPr/>
              <p:nvPr/>
            </p:nvSpPr>
            <p:spPr>
              <a:xfrm>
                <a:off x="5336" y="446256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" name="Línea"/>
              <p:cNvSpPr/>
              <p:nvPr/>
            </p:nvSpPr>
            <p:spPr>
              <a:xfrm>
                <a:off x="5336" y="886501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Línea"/>
              <p:cNvSpPr/>
              <p:nvPr/>
            </p:nvSpPr>
            <p:spPr>
              <a:xfrm>
                <a:off x="0" y="2203010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4" name="Nueva Receta"/>
              <p:cNvSpPr txBox="1"/>
              <p:nvPr/>
            </p:nvSpPr>
            <p:spPr>
              <a:xfrm>
                <a:off x="69124" y="110587"/>
                <a:ext cx="1895722" cy="324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Nueva Receta</a:t>
                </a:r>
              </a:p>
            </p:txBody>
          </p:sp>
          <p:sp>
            <p:nvSpPr>
              <p:cNvPr id="295" name="Historial Recetas"/>
              <p:cNvSpPr txBox="1"/>
              <p:nvPr/>
            </p:nvSpPr>
            <p:spPr>
              <a:xfrm>
                <a:off x="72866" y="543296"/>
                <a:ext cx="1653135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Historial Recetas</a:t>
                </a:r>
              </a:p>
            </p:txBody>
          </p:sp>
          <p:sp>
            <p:nvSpPr>
              <p:cNvPr id="296" name="Datos de Usuario"/>
              <p:cNvSpPr txBox="1"/>
              <p:nvPr/>
            </p:nvSpPr>
            <p:spPr>
              <a:xfrm>
                <a:off x="72866" y="1423785"/>
                <a:ext cx="1691133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Datos de Usuario</a:t>
                </a:r>
              </a:p>
            </p:txBody>
          </p:sp>
          <p:sp>
            <p:nvSpPr>
              <p:cNvPr id="297" name="Configuración"/>
              <p:cNvSpPr txBox="1"/>
              <p:nvPr/>
            </p:nvSpPr>
            <p:spPr>
              <a:xfrm>
                <a:off x="72866" y="1823521"/>
                <a:ext cx="1386130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Configuración</a:t>
                </a:r>
              </a:p>
            </p:txBody>
          </p:sp>
          <p:sp>
            <p:nvSpPr>
              <p:cNvPr id="298" name="Cerrar Sesión"/>
              <p:cNvSpPr txBox="1"/>
              <p:nvPr/>
            </p:nvSpPr>
            <p:spPr>
              <a:xfrm>
                <a:off x="716352" y="3030999"/>
                <a:ext cx="1355853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Cerrar Sesión</a:t>
                </a:r>
              </a:p>
            </p:txBody>
          </p:sp>
          <p:sp>
            <p:nvSpPr>
              <p:cNvPr id="299" name="Línea"/>
              <p:cNvSpPr/>
              <p:nvPr/>
            </p:nvSpPr>
            <p:spPr>
              <a:xfrm>
                <a:off x="0" y="1332151"/>
                <a:ext cx="2262215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0" name="Historial Pacientes"/>
              <p:cNvSpPr txBox="1"/>
              <p:nvPr/>
            </p:nvSpPr>
            <p:spPr>
              <a:xfrm>
                <a:off x="72866" y="935613"/>
                <a:ext cx="1803706" cy="3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4200"/>
                  </a:spcBef>
                  <a:defRPr b="0" sz="1600"/>
                </a:lvl1pPr>
              </a:lstStyle>
              <a:p>
                <a:pPr/>
                <a:r>
                  <a:t>Historial Pacientes</a:t>
                </a:r>
              </a:p>
            </p:txBody>
          </p:sp>
        </p:grpSp>
        <p:sp>
          <p:nvSpPr>
            <p:cNvPr id="302" name="Línea"/>
            <p:cNvSpPr/>
            <p:nvPr/>
          </p:nvSpPr>
          <p:spPr>
            <a:xfrm>
              <a:off x="5336" y="1766990"/>
              <a:ext cx="226221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2" grpId="2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3"/>
      <p:bldP build="whole" bldLvl="1" animBg="1" rev="0" advAuto="0" spid="303" grpId="4"/>
      <p:bldP build="whole" bldLvl="1" animBg="1" rev="0" advAuto="0" spid="277" grpId="1"/>
      <p:bldP build="whole" bldLvl="1" animBg="1" rev="0" advAuto="0" spid="27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Aplicación"/>
          <p:cNvSpPr txBox="1"/>
          <p:nvPr/>
        </p:nvSpPr>
        <p:spPr>
          <a:xfrm>
            <a:off x="762000" y="901480"/>
            <a:ext cx="379933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Aplicación</a:t>
            </a:r>
          </a:p>
        </p:txBody>
      </p:sp>
      <p:grpSp>
        <p:nvGrpSpPr>
          <p:cNvPr id="328" name="Grupo"/>
          <p:cNvGrpSpPr/>
          <p:nvPr/>
        </p:nvGrpSpPr>
        <p:grpSpPr>
          <a:xfrm>
            <a:off x="4602733" y="2169823"/>
            <a:ext cx="3799333" cy="7377174"/>
            <a:chOff x="0" y="0"/>
            <a:chExt cx="3799332" cy="7377172"/>
          </a:xfrm>
        </p:grpSpPr>
        <p:grpSp>
          <p:nvGrpSpPr>
            <p:cNvPr id="310" name="Grupo"/>
            <p:cNvGrpSpPr/>
            <p:nvPr/>
          </p:nvGrpSpPr>
          <p:grpSpPr>
            <a:xfrm>
              <a:off x="0" y="611695"/>
              <a:ext cx="3799333" cy="6765478"/>
              <a:chOff x="0" y="0"/>
              <a:chExt cx="3799332" cy="6765476"/>
            </a:xfrm>
          </p:grpSpPr>
          <p:sp>
            <p:nvSpPr>
              <p:cNvPr id="307" name="Rectángulo"/>
              <p:cNvSpPr/>
              <p:nvPr/>
            </p:nvSpPr>
            <p:spPr>
              <a:xfrm>
                <a:off x="0" y="11109"/>
                <a:ext cx="3799333" cy="6754368"/>
              </a:xfrm>
              <a:prstGeom prst="rect">
                <a:avLst/>
              </a:pr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8" name="Rectángulo"/>
              <p:cNvSpPr/>
              <p:nvPr/>
            </p:nvSpPr>
            <p:spPr>
              <a:xfrm>
                <a:off x="0" y="0"/>
                <a:ext cx="3799333" cy="922503"/>
              </a:xfrm>
              <a:prstGeom prst="rect">
                <a:avLst/>
              </a:prstGeom>
              <a:solidFill>
                <a:srgbClr val="3D8A62">
                  <a:alpha val="7990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9" name="Rectángulo"/>
              <p:cNvSpPr/>
              <p:nvPr/>
            </p:nvSpPr>
            <p:spPr>
              <a:xfrm>
                <a:off x="0" y="0"/>
                <a:ext cx="3799333" cy="299988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14" name="Grupo"/>
            <p:cNvGrpSpPr/>
            <p:nvPr/>
          </p:nvGrpSpPr>
          <p:grpSpPr>
            <a:xfrm>
              <a:off x="79332" y="1009409"/>
              <a:ext cx="609601" cy="394280"/>
              <a:chOff x="0" y="0"/>
              <a:chExt cx="609600" cy="394279"/>
            </a:xfrm>
          </p:grpSpPr>
          <p:sp>
            <p:nvSpPr>
              <p:cNvPr id="311" name="Rectángulo redondeado"/>
              <p:cNvSpPr/>
              <p:nvPr/>
            </p:nvSpPr>
            <p:spPr>
              <a:xfrm>
                <a:off x="0" y="0"/>
                <a:ext cx="609600" cy="635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2" name="Rectángulo redondeado"/>
              <p:cNvSpPr/>
              <p:nvPr/>
            </p:nvSpPr>
            <p:spPr>
              <a:xfrm>
                <a:off x="0" y="165389"/>
                <a:ext cx="609600" cy="63501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3" name="Rectángulo redondeado"/>
              <p:cNvSpPr/>
              <p:nvPr/>
            </p:nvSpPr>
            <p:spPr>
              <a:xfrm>
                <a:off x="0" y="330779"/>
                <a:ext cx="609600" cy="63501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15" name="Historial de Pacientes"/>
            <p:cNvSpPr txBox="1"/>
            <p:nvPr/>
          </p:nvSpPr>
          <p:spPr>
            <a:xfrm>
              <a:off x="705002" y="1003906"/>
              <a:ext cx="2846529" cy="451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Big Caslon"/>
                  <a:ea typeface="Big Caslon"/>
                  <a:cs typeface="Big Caslon"/>
                  <a:sym typeface="Big Caslon"/>
                </a:defRPr>
              </a:lvl1pPr>
            </a:lstStyle>
            <a:p>
              <a:pPr/>
              <a:r>
                <a:t>Historial de Pacientes</a:t>
              </a:r>
            </a:p>
          </p:txBody>
        </p:sp>
        <p:sp>
          <p:nvSpPr>
            <p:cNvPr id="316" name="Buscar"/>
            <p:cNvSpPr txBox="1"/>
            <p:nvPr/>
          </p:nvSpPr>
          <p:spPr>
            <a:xfrm>
              <a:off x="286217" y="1721582"/>
              <a:ext cx="799288" cy="337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Buscar</a:t>
              </a:r>
            </a:p>
          </p:txBody>
        </p:sp>
        <p:sp>
          <p:nvSpPr>
            <p:cNvPr id="317" name="Paciente 1"/>
            <p:cNvSpPr/>
            <p:nvPr/>
          </p:nvSpPr>
          <p:spPr>
            <a:xfrm>
              <a:off x="119622" y="2234487"/>
              <a:ext cx="3496587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1</a:t>
              </a:r>
            </a:p>
          </p:txBody>
        </p:sp>
        <p:sp>
          <p:nvSpPr>
            <p:cNvPr id="318" name="Paciente 5"/>
            <p:cNvSpPr/>
            <p:nvPr/>
          </p:nvSpPr>
          <p:spPr>
            <a:xfrm>
              <a:off x="119622" y="2971725"/>
              <a:ext cx="349658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5</a:t>
              </a:r>
            </a:p>
          </p:txBody>
        </p:sp>
        <p:sp>
          <p:nvSpPr>
            <p:cNvPr id="319" name="Paciente 7"/>
            <p:cNvSpPr/>
            <p:nvPr/>
          </p:nvSpPr>
          <p:spPr>
            <a:xfrm>
              <a:off x="119622" y="3708964"/>
              <a:ext cx="349658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7</a:t>
              </a:r>
            </a:p>
          </p:txBody>
        </p:sp>
        <p:sp>
          <p:nvSpPr>
            <p:cNvPr id="320" name="Paciente 4"/>
            <p:cNvSpPr/>
            <p:nvPr/>
          </p:nvSpPr>
          <p:spPr>
            <a:xfrm>
              <a:off x="119622" y="4446203"/>
              <a:ext cx="3496588" cy="507415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4</a:t>
              </a:r>
            </a:p>
          </p:txBody>
        </p:sp>
        <p:sp>
          <p:nvSpPr>
            <p:cNvPr id="321" name="Paciente 6"/>
            <p:cNvSpPr/>
            <p:nvPr/>
          </p:nvSpPr>
          <p:spPr>
            <a:xfrm>
              <a:off x="119622" y="5183441"/>
              <a:ext cx="349658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6</a:t>
              </a:r>
            </a:p>
          </p:txBody>
        </p:sp>
        <p:sp>
          <p:nvSpPr>
            <p:cNvPr id="322" name="Historial Pacientes"/>
            <p:cNvSpPr txBox="1"/>
            <p:nvPr/>
          </p:nvSpPr>
          <p:spPr>
            <a:xfrm>
              <a:off x="477164" y="-1"/>
              <a:ext cx="28450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Historial Pacientes</a:t>
              </a:r>
            </a:p>
          </p:txBody>
        </p:sp>
        <p:sp>
          <p:nvSpPr>
            <p:cNvPr id="323" name="Nombre Paciente"/>
            <p:cNvSpPr/>
            <p:nvPr/>
          </p:nvSpPr>
          <p:spPr>
            <a:xfrm>
              <a:off x="1220139" y="1637097"/>
              <a:ext cx="2442980" cy="505978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Nombre Paciente</a:t>
              </a:r>
            </a:p>
          </p:txBody>
        </p:sp>
        <p:sp>
          <p:nvSpPr>
            <p:cNvPr id="324" name="Paciente 82"/>
            <p:cNvSpPr/>
            <p:nvPr/>
          </p:nvSpPr>
          <p:spPr>
            <a:xfrm>
              <a:off x="119622" y="6555648"/>
              <a:ext cx="349658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82</a:t>
              </a:r>
            </a:p>
          </p:txBody>
        </p:sp>
        <p:sp>
          <p:nvSpPr>
            <p:cNvPr id="325" name="Paciente 183"/>
            <p:cNvSpPr/>
            <p:nvPr/>
          </p:nvSpPr>
          <p:spPr>
            <a:xfrm>
              <a:off x="119622" y="5866755"/>
              <a:ext cx="3496588" cy="507416"/>
            </a:xfrm>
            <a:prstGeom prst="roundRect">
              <a:avLst>
                <a:gd name="adj" fmla="val 3754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6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Paciente 183</a:t>
              </a:r>
            </a:p>
          </p:txBody>
        </p:sp>
        <p:sp>
          <p:nvSpPr>
            <p:cNvPr id="326" name="Rectángulo redondeado"/>
            <p:cNvSpPr/>
            <p:nvPr/>
          </p:nvSpPr>
          <p:spPr>
            <a:xfrm>
              <a:off x="3736008" y="1784012"/>
              <a:ext cx="38467" cy="5547969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" name="Rectángulo redondeado"/>
            <p:cNvSpPr/>
            <p:nvPr/>
          </p:nvSpPr>
          <p:spPr>
            <a:xfrm>
              <a:off x="3736008" y="1918839"/>
              <a:ext cx="38467" cy="39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4835" y="0"/>
                    <a:pt x="0" y="472"/>
                    <a:pt x="0" y="1054"/>
                  </a:cubicBezTo>
                  <a:cubicBezTo>
                    <a:pt x="0" y="1054"/>
                    <a:pt x="0" y="1054"/>
                    <a:pt x="0" y="1054"/>
                  </a:cubicBezTo>
                  <a:lnTo>
                    <a:pt x="0" y="20546"/>
                  </a:lnTo>
                  <a:cubicBezTo>
                    <a:pt x="0" y="20546"/>
                    <a:pt x="0" y="20546"/>
                    <a:pt x="0" y="20546"/>
                  </a:cubicBezTo>
                  <a:cubicBezTo>
                    <a:pt x="0" y="21128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6765" y="21600"/>
                    <a:pt x="21600" y="21128"/>
                    <a:pt x="21600" y="20546"/>
                  </a:cubicBezTo>
                  <a:cubicBezTo>
                    <a:pt x="21600" y="20546"/>
                    <a:pt x="21600" y="20546"/>
                    <a:pt x="21600" y="20546"/>
                  </a:cubicBezTo>
                  <a:lnTo>
                    <a:pt x="21600" y="1054"/>
                  </a:lnTo>
                  <a:cubicBezTo>
                    <a:pt x="21600" y="1054"/>
                    <a:pt x="21600" y="1054"/>
                    <a:pt x="21600" y="1054"/>
                  </a:cubicBezTo>
                  <a:cubicBezTo>
                    <a:pt x="21600" y="472"/>
                    <a:pt x="16765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lose/>
                </a:path>
              </a:pathLst>
            </a:custGeom>
            <a:solidFill>
              <a:srgbClr val="7979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ángulo"/>
          <p:cNvSpPr/>
          <p:nvPr/>
        </p:nvSpPr>
        <p:spPr>
          <a:xfrm>
            <a:off x="407937" y="776128"/>
            <a:ext cx="12188926" cy="1270001"/>
          </a:xfrm>
          <a:prstGeom prst="rect">
            <a:avLst/>
          </a:prstGeom>
          <a:solidFill>
            <a:srgbClr val="3D8A62">
              <a:alpha val="799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Tecnologías a utilizar"/>
          <p:cNvSpPr txBox="1"/>
          <p:nvPr/>
        </p:nvSpPr>
        <p:spPr>
          <a:xfrm>
            <a:off x="761746" y="901480"/>
            <a:ext cx="747064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Tecnologías a utilizar</a:t>
            </a:r>
          </a:p>
        </p:txBody>
      </p:sp>
      <p:sp>
        <p:nvSpPr>
          <p:cNvPr id="332" name="SQLite: Base de datos relacional"/>
          <p:cNvSpPr txBox="1"/>
          <p:nvPr/>
        </p:nvSpPr>
        <p:spPr>
          <a:xfrm>
            <a:off x="377747" y="2495550"/>
            <a:ext cx="589930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r>
              <a:t>SQLite: Base de datos relacional</a:t>
            </a:r>
          </a:p>
        </p:txBody>
      </p:sp>
      <p:pic>
        <p:nvPicPr>
          <p:cNvPr id="33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038" y="3353011"/>
            <a:ext cx="4090724" cy="2561227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ITextG: Creación de PDF’s"/>
          <p:cNvSpPr txBox="1"/>
          <p:nvPr/>
        </p:nvSpPr>
        <p:spPr>
          <a:xfrm>
            <a:off x="7019847" y="2495550"/>
            <a:ext cx="589930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pPr/>
            <a:r>
              <a:t>ITextG: Creación de PDF’s </a:t>
            </a:r>
          </a:p>
        </p:txBody>
      </p:sp>
      <p:pic>
        <p:nvPicPr>
          <p:cNvPr id="3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8306" y="4222750"/>
            <a:ext cx="5402388" cy="821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