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3" r:id="rId3"/>
    <p:sldId id="259" r:id="rId4"/>
    <p:sldId id="260" r:id="rId5"/>
    <p:sldId id="262" r:id="rId6"/>
    <p:sldId id="263" r:id="rId7"/>
    <p:sldId id="265" r:id="rId8"/>
    <p:sldId id="266" r:id="rId9"/>
    <p:sldId id="268" r:id="rId10"/>
    <p:sldId id="269" r:id="rId11"/>
    <p:sldId id="270" r:id="rId12"/>
    <p:sldId id="271" r:id="rId13"/>
    <p:sldId id="273" r:id="rId14"/>
    <p:sldId id="276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BE69C3-843A-4A97-88E4-D4A4888EC2B3}" v="580" dt="2024-03-12T07:42:50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396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April 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4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April 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2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April 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5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April 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3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April 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4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April 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April 7,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1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April 7,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5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April 7,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6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April 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1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April 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7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8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April 7,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417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45E9-2AFC-A407-B60A-5F436DD16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STUDY ON APPLICATIONS OF GRAPH THEORY IN SOCIAL NETWORK ANALYSIS</a:t>
            </a:r>
            <a:endParaRPr lang="en-IN" sz="25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4F0BF-ED2E-01A7-FAD7-A319954C1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all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By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1800" cap="all" spc="600" dirty="0">
                <a:solidFill>
                  <a:schemeClr val="bg1"/>
                </a:solidFill>
                <a:latin typeface="Gill Sans Nova"/>
              </a:rPr>
              <a:t>Felix t</a:t>
            </a:r>
            <a:endParaRPr kumimoji="0" lang="en-IN" sz="1800" b="0" i="0" u="none" strike="noStrike" kern="1200" cap="all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all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22pmaa011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all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II </a:t>
            </a:r>
            <a:r>
              <a:rPr kumimoji="0" lang="en-IN" sz="1800" b="0" i="0" u="none" strike="noStrike" kern="1200" cap="all" spc="6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M.sc </a:t>
            </a:r>
            <a:r>
              <a:rPr kumimoji="0" lang="en-IN" sz="1800" b="0" i="0" u="none" strike="noStrike" kern="1200" cap="all" spc="60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mathemaTICS</a:t>
            </a:r>
            <a:endParaRPr kumimoji="0" lang="en-IN" sz="1800" b="0" i="0" u="none" strike="noStrike" kern="1200" cap="all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  <a:p>
            <a:endParaRPr lang="en-IN" sz="1800" dirty="0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1EE90ECF-0697-1393-AB19-789C0B836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47" r="33057" b="2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0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1F7551-3DEE-A878-3F6B-F9E361E985CB}"/>
                  </a:ext>
                </a:extLst>
              </p:cNvPr>
              <p:cNvSpPr txBox="1"/>
              <p:nvPr/>
            </p:nvSpPr>
            <p:spPr>
              <a:xfrm>
                <a:off x="1" y="304799"/>
                <a:ext cx="12191980" cy="5648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spc="300" dirty="0">
                    <a:solidFill>
                      <a:schemeClr val="bg1"/>
                    </a:solidFill>
                  </a:rPr>
                  <a:t>CIRCULANT MATRIX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i="1" spc="300" dirty="0">
                    <a:solidFill>
                      <a:schemeClr val="bg1"/>
                    </a:solidFill>
                  </a:rPr>
                  <a:t>	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1800" i="1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	</a:t>
                </a:r>
                <a:r>
                  <a:rPr lang="en-IN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A Circulant matrix of order n is a square matrix of order n in which all the rows are 	obtained by successive cyclic shifts of one of its rows (usually taken as the first 	row)</a:t>
                </a:r>
                <a:endParaRPr lang="en-IN" sz="1800" kern="100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	For example, the circulant with first row (a</a:t>
                </a:r>
                <a:r>
                  <a:rPr lang="en-IN" sz="1800" kern="100" spc="30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1</a:t>
                </a:r>
                <a:r>
                  <a:rPr lang="en-IN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 a</a:t>
                </a:r>
                <a:r>
                  <a:rPr lang="en-IN" sz="1800" kern="100" spc="30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2</a:t>
                </a:r>
                <a:r>
                  <a:rPr lang="en-IN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 a</a:t>
                </a:r>
                <a:r>
                  <a:rPr lang="en-IN" sz="1800" kern="100" spc="30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3</a:t>
                </a:r>
                <a:r>
                  <a:rPr lang="en-IN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) is the matrix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i="1" kern="100" spc="30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 kern="100" spc="30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1800" i="1" kern="100" spc="300"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sz="1800" i="1" kern="100" spc="300"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1800" i="0" kern="100" spc="300" smtClean="0"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a:rPr lang="en-IN" sz="1800" i="0" kern="100" spc="300" smtClean="0"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sz="1800" i="1" kern="100" spc="300"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1800" i="0" kern="100" spc="300" smtClean="0"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a:rPr lang="en-IN" sz="1800" i="0" kern="100" spc="300" smtClean="0"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1800" i="1" kern="100" spc="300"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N" sz="1800" i="1" kern="100" spc="300"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1800" i="1" kern="100" spc="300">
                                                  <a:solidFill>
                                                    <a:schemeClr val="bg1"/>
                                                  </a:solidFill>
                                                  <a:effectLst>
                                                    <a:outerShdw blurRad="38100" dist="38100" dir="2700000" algn="tl">
                                                      <a:srgbClr val="000000">
                                                        <a:alpha val="43137"/>
                                                      </a:srgb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IN" sz="1800" i="0" kern="100" spc="300" smtClean="0">
                                                  <a:solidFill>
                                                    <a:schemeClr val="bg1"/>
                                                  </a:solidFill>
                                                  <a:effectLst>
                                                    <a:outerShdw blurRad="38100" dist="38100" dir="2700000" algn="tl">
                                                      <a:srgbClr val="000000">
                                                        <a:alpha val="43137"/>
                                                      </a:srgb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a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1800" i="0" kern="100" spc="300" smtClean="0">
                                                  <a:solidFill>
                                                    <a:schemeClr val="bg1"/>
                                                  </a:solidFill>
                                                  <a:effectLst>
                                                    <a:outerShdw blurRad="38100" dist="38100" dir="2700000" algn="tl">
                                                      <a:srgbClr val="000000">
                                                        <a:alpha val="43137"/>
                                                      </a:srgb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1800" i="1" kern="100" spc="300">
                                                  <a:solidFill>
                                                    <a:schemeClr val="bg1"/>
                                                  </a:solidFill>
                                                  <a:effectLst>
                                                    <a:outerShdw blurRad="38100" dist="38100" dir="2700000" algn="tl">
                                                      <a:srgbClr val="000000">
                                                        <a:alpha val="43137"/>
                                                      </a:srgb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IN" sz="1800" i="0" kern="100" spc="300" smtClean="0">
                                                  <a:solidFill>
                                                    <a:schemeClr val="bg1"/>
                                                  </a:solidFill>
                                                  <a:effectLst>
                                                    <a:outerShdw blurRad="38100" dist="38100" dir="2700000" algn="tl">
                                                      <a:srgbClr val="000000">
                                                        <a:alpha val="43137"/>
                                                      </a:srgb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a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1800" i="0" kern="100" spc="300" smtClean="0">
                                                  <a:solidFill>
                                                    <a:schemeClr val="bg1"/>
                                                  </a:solidFill>
                                                  <a:effectLst>
                                                    <a:outerShdw blurRad="38100" dist="38100" dir="2700000" algn="tl">
                                                      <a:srgbClr val="000000">
                                                        <a:alpha val="43137"/>
                                                      </a:srgb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N" sz="1800" i="1" kern="100" spc="300"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1800" i="1" kern="100" spc="300">
                                                  <a:solidFill>
                                                    <a:schemeClr val="bg1"/>
                                                  </a:solidFill>
                                                  <a:effectLst>
                                                    <a:outerShdw blurRad="38100" dist="38100" dir="2700000" algn="tl">
                                                      <a:srgbClr val="000000">
                                                        <a:alpha val="43137"/>
                                                      </a:srgb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IN" sz="1800" i="0" kern="100" spc="300" smtClean="0">
                                                  <a:solidFill>
                                                    <a:schemeClr val="bg1"/>
                                                  </a:solidFill>
                                                  <a:effectLst>
                                                    <a:outerShdw blurRad="38100" dist="38100" dir="2700000" algn="tl">
                                                      <a:srgbClr val="000000">
                                                        <a:alpha val="43137"/>
                                                      </a:srgb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a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1800" i="0" kern="100" spc="300" smtClean="0">
                                                  <a:solidFill>
                                                    <a:schemeClr val="bg1"/>
                                                  </a:solidFill>
                                                  <a:effectLst>
                                                    <a:outerShdw blurRad="38100" dist="38100" dir="2700000" algn="tl">
                                                      <a:srgbClr val="000000">
                                                        <a:alpha val="43137"/>
                                                      </a:srgb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1800" i="1" kern="100" spc="300">
                                                  <a:solidFill>
                                                    <a:schemeClr val="bg1"/>
                                                  </a:solidFill>
                                                  <a:effectLst>
                                                    <a:outerShdw blurRad="38100" dist="38100" dir="2700000" algn="tl">
                                                      <a:srgbClr val="000000">
                                                        <a:alpha val="43137"/>
                                                      </a:srgb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IN" sz="1800" i="0" kern="100" spc="300" smtClean="0">
                                                  <a:solidFill>
                                                    <a:schemeClr val="bg1"/>
                                                  </a:solidFill>
                                                  <a:effectLst>
                                                    <a:outerShdw blurRad="38100" dist="38100" dir="2700000" algn="tl">
                                                      <a:srgbClr val="000000">
                                                        <a:alpha val="43137"/>
                                                      </a:srgb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a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1800" i="0" kern="100" spc="300" smtClean="0">
                                                  <a:solidFill>
                                                    <a:schemeClr val="bg1"/>
                                                  </a:solidFill>
                                                  <a:effectLst>
                                                    <a:outerShdw blurRad="38100" dist="38100" dir="2700000" algn="tl">
                                                      <a:srgbClr val="000000">
                                                        <a:alpha val="43137"/>
                                                      </a:srgbClr>
                                                    </a:outerShdw>
                                                  </a:effectLst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1800" i="1" kern="100" spc="300"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1800" i="0" kern="100" spc="300" smtClean="0"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IN" sz="1800" i="0" kern="100" spc="300" smtClean="0"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1800" i="1" kern="100" spc="300"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sz="1800" i="1" kern="100" spc="300"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1800" i="0" kern="100" spc="300" smtClean="0"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a:rPr lang="en-IN" sz="1800" i="0" kern="100" spc="300" smtClean="0"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N" sz="1800" i="1" kern="100" spc="300"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1800" i="0" kern="100" spc="300" smtClean="0"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a:rPr lang="en-IN" sz="1800" i="0" kern="100" spc="300" smtClean="0">
                                            <a:solidFill>
                                              <a:schemeClr val="bg1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1 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IN" sz="1800" kern="100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endParaRPr>
              </a:p>
              <a:p>
                <a:r>
                  <a:rPr lang="en-IN" spc="300" dirty="0">
                    <a:solidFill>
                      <a:schemeClr val="bg1"/>
                    </a:solidFill>
                  </a:rPr>
                  <a:t>	</a:t>
                </a:r>
              </a:p>
              <a:p>
                <a:r>
                  <a:rPr lang="en-IN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The eigenvalues and eigenvectors of a circulant matrix have special properties and 	can be expressed in terms of discrete Fourier transforms.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IN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</a:t>
                </a:r>
                <a:r>
                  <a:rPr lang="en-IN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Circulant matrices allow for efficient matrix-vector multiplication, which is useful in 	various applications, such as signal processing and linear system solving.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endParaRPr lang="en-IN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1F7551-3DEE-A878-3F6B-F9E361E98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04799"/>
                <a:ext cx="12191980" cy="5648790"/>
              </a:xfrm>
              <a:prstGeom prst="rect">
                <a:avLst/>
              </a:prstGeom>
              <a:blipFill>
                <a:blip r:embed="rId2"/>
                <a:stretch>
                  <a:fillRect l="-300" t="-539" r="-13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6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A48D-80AD-CA92-B5E7-A313D8C20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1" y="457199"/>
            <a:ext cx="9448800" cy="1061357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cap="all" spc="700" dirty="0">
                <a:solidFill>
                  <a:schemeClr val="bg1"/>
                </a:solidFill>
              </a:rPr>
              <a:t>CHAPTER 3</a:t>
            </a:r>
            <a:br>
              <a:rPr lang="en-US" sz="2800" b="1" cap="all" spc="700" dirty="0">
                <a:solidFill>
                  <a:schemeClr val="bg1"/>
                </a:solidFill>
              </a:rPr>
            </a:br>
            <a:r>
              <a:rPr lang="en-US" sz="2800" b="1" cap="all" spc="700" dirty="0">
                <a:solidFill>
                  <a:schemeClr val="bg1"/>
                </a:solidFill>
              </a:rPr>
              <a:t>OVERVIEW OF NETWORK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84F7D-8B19-A617-1416-9B6B705BF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342" y="1887968"/>
            <a:ext cx="11538857" cy="4520346"/>
          </a:xfrm>
        </p:spPr>
        <p:txBody>
          <a:bodyPr vert="horz" lIns="0" tIns="0" rIns="0" bIns="0" rtlCol="0">
            <a:normAutofit fontScale="92500" lnSpcReduction="10000"/>
          </a:bodyPr>
          <a:lstStyle/>
          <a:p>
            <a:pPr marL="285750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cap="none" spc="25" dirty="0">
                <a:solidFill>
                  <a:schemeClr val="bg1"/>
                </a:solidFill>
                <a:effectLst/>
              </a:rPr>
              <a:t>Social network analysis (SNA) is a methodological approach that examines social structures through the lens of networks. </a:t>
            </a:r>
            <a:endParaRPr lang="en-US" sz="2400" cap="none" dirty="0">
              <a:solidFill>
                <a:schemeClr val="bg1"/>
              </a:solidFill>
              <a:effectLst/>
            </a:endParaRPr>
          </a:p>
          <a:p>
            <a:pPr marL="285750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cap="none" spc="25" dirty="0">
                <a:solidFill>
                  <a:schemeClr val="bg1"/>
                </a:solidFill>
                <a:effectLst/>
              </a:rPr>
              <a:t>It involves the study of relationships and interactions among individuals, groups, or entities. </a:t>
            </a:r>
            <a:endParaRPr lang="en-US" sz="2400" cap="none" dirty="0">
              <a:solidFill>
                <a:schemeClr val="bg1"/>
              </a:solidFill>
              <a:effectLst/>
            </a:endParaRPr>
          </a:p>
          <a:p>
            <a:pPr marL="285750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cap="none" spc="25" dirty="0">
                <a:solidFill>
                  <a:schemeClr val="bg1"/>
                </a:solidFill>
                <a:effectLst/>
              </a:rPr>
              <a:t>Networks are represented by nodes and ties, providing a visual and mathematical framework for understanding social structures.</a:t>
            </a:r>
            <a:endParaRPr lang="en-US" sz="2400" cap="none" dirty="0">
              <a:solidFill>
                <a:schemeClr val="bg1"/>
              </a:solidFill>
              <a:effectLst/>
            </a:endParaRPr>
          </a:p>
          <a:p>
            <a:pPr marL="285750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cap="none" spc="25" dirty="0">
                <a:solidFill>
                  <a:schemeClr val="bg1"/>
                </a:solidFill>
                <a:effectLst/>
              </a:rPr>
              <a:t>The need for a social network and the methods of social network analysis is that it  mainly focuses on relationships among social entities, and on the patterns and implications of these relationships.</a:t>
            </a:r>
            <a:endParaRPr lang="en-US" sz="2400" cap="none" dirty="0">
              <a:solidFill>
                <a:schemeClr val="bg1"/>
              </a:solidFill>
              <a:effectLst/>
            </a:endParaRPr>
          </a:p>
          <a:p>
            <a:pPr marL="285750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cap="none" spc="25" dirty="0">
                <a:solidFill>
                  <a:schemeClr val="bg1"/>
                </a:solidFill>
                <a:effectLst/>
              </a:rPr>
              <a:t>The social network perspective encompasses theories, models, and applications that are expressed in terms of relational concepts or processes. </a:t>
            </a:r>
            <a:endParaRPr lang="en-US" sz="2400" cap="none" dirty="0">
              <a:solidFill>
                <a:schemeClr val="bg1"/>
              </a:solidFill>
              <a:effectLst/>
            </a:endParaRPr>
          </a:p>
          <a:p>
            <a:pPr marL="285750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31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B084F7D-8B19-A617-1416-9B6B705BF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387927"/>
            <a:ext cx="11889506" cy="583276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dirty="0"/>
              <a:t>   </a:t>
            </a:r>
            <a:r>
              <a:rPr lang="en-I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Importance of social network analysis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900" cap="none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 analysis helps pinpoint influential individuals within a network, enabling targeted engagement and strategic influence.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900" cap="none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provides insights into how information spreads within a network, facilitating the design of effective communication strategies.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900" cap="none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 analysis aids in identifying and understanding communities or groups within a network, fostering targeted interventions and community-based approaches.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900" cap="none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sz="1900" cap="none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1900" cap="none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network connections, it can predict trends, </a:t>
            </a:r>
            <a:r>
              <a:rPr lang="en-IN" sz="1900" cap="none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lang="en-IN" sz="1900" cap="none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and adoption patterns, assisting in proactive decision-making.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900" cap="none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 analysis guides the efficient allocation of resources by revealing key connections and dependencies within a network structure.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900" cap="none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fosters improved collaboration and teamwork by visualizing and optimizing communication patterns and relationships within an organization.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sz="1900" cap="none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cap="none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cap="none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cap="none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cap="none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cap="none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cap="none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36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B084F7D-8B19-A617-1416-9B6B705BF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0"/>
            <a:ext cx="12194307" cy="6857999"/>
          </a:xfrm>
          <a:noFill/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	</a:t>
            </a:r>
            <a:r>
              <a:rPr lang="en-I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NETWORKS</a:t>
            </a:r>
            <a:endParaRPr lang="en-IN" sz="3600" kern="100" cap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1800" cap="none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cap="none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cap="none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cap="none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cap="none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cap="none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diagram of a network&#10;&#10;Description automatically generated">
            <a:extLst>
              <a:ext uri="{FF2B5EF4-FFF2-40B4-BE49-F238E27FC236}">
                <a16:creationId xmlns:a16="http://schemas.microsoft.com/office/drawing/2014/main" id="{63B5D891-2C09-240B-BC8C-6E426CEE96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706582"/>
            <a:ext cx="11513127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7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16A247-BDC1-33E4-0004-1C638303A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533" y="494323"/>
            <a:ext cx="8952932" cy="811215"/>
          </a:xfrm>
        </p:spPr>
        <p:txBody>
          <a:bodyPr anchor="b">
            <a:no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CHAPTER 4</a:t>
            </a:r>
            <a:br>
              <a:rPr lang="en-IN" sz="4000" dirty="0">
                <a:solidFill>
                  <a:schemeClr val="bg1"/>
                </a:solidFill>
              </a:rPr>
            </a:br>
            <a:r>
              <a:rPr lang="en-IN" sz="4000" dirty="0">
                <a:solidFill>
                  <a:schemeClr val="bg1"/>
                </a:solidFill>
              </a:rPr>
              <a:t>MEASURES INVOLVED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82353D-89E7-F716-E16A-8D4DF79E2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636" y="1579420"/>
            <a:ext cx="11319164" cy="4784257"/>
          </a:xfrm>
        </p:spPr>
        <p:txBody>
          <a:bodyPr anchor="t">
            <a:normAutofit fontScale="92500" lnSpcReduction="20000"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Centrality</a:t>
            </a:r>
          </a:p>
          <a:p>
            <a:r>
              <a:rPr lang="en-IN" dirty="0">
                <a:solidFill>
                  <a:schemeClr val="bg1"/>
                </a:solidFill>
              </a:rPr>
              <a:t>Centrality refers to the measure of importance or significance of one node within a network. It quantifies significance of a node based on its position and connections within the network. Nodes with higher centrality are considered more influential or central to the structure and dynamics of the network.</a:t>
            </a:r>
          </a:p>
          <a:p>
            <a:r>
              <a:rPr lang="en-IN" sz="2000" dirty="0">
                <a:solidFill>
                  <a:schemeClr val="bg1"/>
                </a:solidFill>
              </a:rPr>
              <a:t>Types of centrality used:</a:t>
            </a:r>
          </a:p>
          <a:p>
            <a:r>
              <a:rPr lang="en-IN" dirty="0" err="1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)Degree centrality</a:t>
            </a:r>
          </a:p>
          <a:p>
            <a:r>
              <a:rPr lang="en-IN" dirty="0">
                <a:solidFill>
                  <a:schemeClr val="bg1"/>
                </a:solidFill>
              </a:rPr>
              <a:t>ii)Closeness centrality</a:t>
            </a:r>
          </a:p>
          <a:p>
            <a:r>
              <a:rPr lang="en-IN" dirty="0">
                <a:solidFill>
                  <a:schemeClr val="bg1"/>
                </a:solidFill>
              </a:rPr>
              <a:t>iii)Betweenness centrality</a:t>
            </a:r>
          </a:p>
          <a:p>
            <a:r>
              <a:rPr lang="en-IN" dirty="0">
                <a:solidFill>
                  <a:schemeClr val="bg1"/>
                </a:solidFill>
              </a:rPr>
              <a:t>iv)Eigenvector centrality</a:t>
            </a:r>
          </a:p>
        </p:txBody>
      </p:sp>
    </p:spTree>
    <p:extLst>
      <p:ext uri="{BB962C8B-B14F-4D97-AF65-F5344CB8AC3E}">
        <p14:creationId xmlns:p14="http://schemas.microsoft.com/office/powerpoint/2010/main" val="429188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70C17B-F2EF-29B9-C9C0-B5710FB8E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036" y="166255"/>
            <a:ext cx="10850037" cy="456774"/>
          </a:xfrm>
        </p:spPr>
        <p:txBody>
          <a:bodyPr anchor="t"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APPLICATIONS OF CENTRALITY MEASURES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E6C2CF-483D-D93B-337C-DDBDC9A73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1" y="623029"/>
            <a:ext cx="11610109" cy="5777343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800" cap="none" spc="300" dirty="0">
                <a:solidFill>
                  <a:schemeClr val="bg1"/>
                </a:solidFill>
              </a:rPr>
              <a:t>In online social networks such as twitter or </a:t>
            </a:r>
            <a:r>
              <a:rPr lang="en-IN" sz="1800" cap="none" spc="300" dirty="0" err="1">
                <a:solidFill>
                  <a:schemeClr val="bg1"/>
                </a:solidFill>
              </a:rPr>
              <a:t>facebook</a:t>
            </a:r>
            <a:r>
              <a:rPr lang="en-IN" sz="1800" cap="none" spc="300" dirty="0">
                <a:solidFill>
                  <a:schemeClr val="bg1"/>
                </a:solidFill>
              </a:rPr>
              <a:t>, </a:t>
            </a:r>
            <a:r>
              <a:rPr lang="en-IN" sz="1800" b="1" cap="none" spc="300" dirty="0">
                <a:solidFill>
                  <a:schemeClr val="bg1"/>
                </a:solidFill>
              </a:rPr>
              <a:t>Degree centrality </a:t>
            </a:r>
            <a:r>
              <a:rPr lang="en-IN" sz="1800" cap="none" spc="300" dirty="0">
                <a:solidFill>
                  <a:schemeClr val="bg1"/>
                </a:solidFill>
              </a:rPr>
              <a:t>is often used to identify the most influential users. This is particularly useful for marketing wherein the detected influential user can promote a product to his/her followers.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800" b="1" cap="none" spc="300" dirty="0">
                <a:solidFill>
                  <a:schemeClr val="bg1"/>
                </a:solidFill>
              </a:rPr>
              <a:t>Closeness centrality </a:t>
            </a:r>
            <a:r>
              <a:rPr lang="en-IN" sz="1800" cap="none" spc="300" dirty="0">
                <a:solidFill>
                  <a:schemeClr val="bg1"/>
                </a:solidFill>
              </a:rPr>
              <a:t>is used to examine the extent of information spread in the network. It is used to </a:t>
            </a:r>
            <a:r>
              <a:rPr lang="en-IN" sz="1800" cap="none" spc="300" dirty="0" err="1">
                <a:solidFill>
                  <a:schemeClr val="bg1"/>
                </a:solidFill>
              </a:rPr>
              <a:t>analyze</a:t>
            </a:r>
            <a:r>
              <a:rPr lang="en-IN" sz="1800" cap="none" spc="300" dirty="0">
                <a:solidFill>
                  <a:schemeClr val="bg1"/>
                </a:solidFill>
              </a:rPr>
              <a:t> the spread of fake news misinformation on twitter or </a:t>
            </a:r>
            <a:r>
              <a:rPr lang="en-IN" sz="1800" cap="none" spc="300" dirty="0" err="1">
                <a:solidFill>
                  <a:schemeClr val="bg1"/>
                </a:solidFill>
              </a:rPr>
              <a:t>facebook</a:t>
            </a:r>
            <a:r>
              <a:rPr lang="en-IN" sz="1800" cap="none" spc="300" dirty="0">
                <a:solidFill>
                  <a:schemeClr val="bg1"/>
                </a:solidFill>
              </a:rPr>
              <a:t>, etc. It is also used in epidemic modelling wherein the spread of a particular disease is examined on a patient network.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800" cap="none" spc="300" dirty="0">
                <a:solidFill>
                  <a:schemeClr val="bg1"/>
                </a:solidFill>
              </a:rPr>
              <a:t>C)</a:t>
            </a:r>
            <a:r>
              <a:rPr lang="en-IN" sz="1800" b="1" cap="none" spc="300" dirty="0">
                <a:solidFill>
                  <a:schemeClr val="bg1"/>
                </a:solidFill>
              </a:rPr>
              <a:t>Betweenness centrality </a:t>
            </a:r>
            <a:r>
              <a:rPr lang="en-IN" sz="1800" cap="none" spc="300" dirty="0">
                <a:solidFill>
                  <a:schemeClr val="bg1"/>
                </a:solidFill>
              </a:rPr>
              <a:t>is useful in </a:t>
            </a:r>
            <a:r>
              <a:rPr lang="en-IN" sz="1800" cap="none" spc="300" dirty="0" err="1">
                <a:solidFill>
                  <a:schemeClr val="bg1"/>
                </a:solidFill>
              </a:rPr>
              <a:t>analyzing</a:t>
            </a:r>
            <a:r>
              <a:rPr lang="en-IN" sz="1800" cap="none" spc="300" dirty="0">
                <a:solidFill>
                  <a:schemeClr val="bg1"/>
                </a:solidFill>
              </a:rPr>
              <a:t> disease spreading in epidemiology, where super spreaders are identified as nodes with higher betweenness centrality. In security networks, it is used as an indicator to spot  suspected spies.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800" cap="none" spc="300" dirty="0">
                <a:solidFill>
                  <a:schemeClr val="bg1"/>
                </a:solidFill>
              </a:rPr>
              <a:t>D)</a:t>
            </a:r>
            <a:r>
              <a:rPr lang="en-IN" sz="1800" b="1" cap="none" spc="300" dirty="0">
                <a:solidFill>
                  <a:schemeClr val="bg1"/>
                </a:solidFill>
              </a:rPr>
              <a:t>Eigenvector centrality </a:t>
            </a:r>
            <a:r>
              <a:rPr lang="en-IN" sz="1800" cap="none" spc="300" dirty="0">
                <a:solidFill>
                  <a:schemeClr val="bg1"/>
                </a:solidFill>
              </a:rPr>
              <a:t>is used to find the most significant nodes in a network. It can be used as a metric to show that a person’s choice influences an efficient social outcome.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7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70C17B-F2EF-29B9-C9C0-B5710FB8E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036" y="166255"/>
            <a:ext cx="10850037" cy="456774"/>
          </a:xfrm>
        </p:spPr>
        <p:txBody>
          <a:bodyPr anchor="t"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E6C2CF-483D-D93B-337C-DDBDC9A73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1" y="623029"/>
            <a:ext cx="11610109" cy="5431605"/>
          </a:xfrm>
        </p:spPr>
        <p:txBody>
          <a:bodyPr>
            <a:normAutofit fontScale="325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4300" spc="300" dirty="0">
                <a:solidFill>
                  <a:schemeClr val="bg1"/>
                </a:solidFill>
              </a:rPr>
              <a:t>Social network analysis is a powerful tool for unravelling complex relationships and dynamics within networks, providing valuable insights into human interactions.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sz="4300" spc="300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4300" spc="300" dirty="0">
                <a:solidFill>
                  <a:schemeClr val="bg1"/>
                </a:solidFill>
              </a:rPr>
              <a:t>Through the examination of network structures, social network analysis contributes to a deeper understanding of social phenomena, facilitating targeted interventions and informed decision-making.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sz="4300" spc="300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4300" spc="300" dirty="0">
                <a:solidFill>
                  <a:schemeClr val="bg1"/>
                </a:solidFill>
              </a:rPr>
              <a:t>Its applications span diverse fields, from marketing and public health to organizational management, highlighting its versatility and significance in addressing real-world challenges.</a:t>
            </a:r>
          </a:p>
          <a:p>
            <a:pPr algn="l"/>
            <a:endParaRPr lang="en-IN" sz="4300" spc="300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4300" spc="300" dirty="0">
                <a:solidFill>
                  <a:schemeClr val="bg1"/>
                </a:solidFill>
              </a:rPr>
              <a:t>social network analysis stands as a crucial methodology for comprehending the intricacies of social connections, offering practical applications for fostering collaboration, predicting trends, and driving positive societal outcomes.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F5F806-4DBE-0354-B12E-54CC80735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t="24771" b="18917"/>
          <a:stretch/>
        </p:blipFill>
        <p:spPr>
          <a:xfrm>
            <a:off x="20" y="-1824"/>
            <a:ext cx="12191980" cy="68655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737FAD8-45D5-ED83-429D-D9B9FC83C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14" y="110836"/>
            <a:ext cx="5124247" cy="62345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CBE4EE-387B-01DA-7BB1-AA6AF4816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113" y="839437"/>
            <a:ext cx="11233069" cy="555416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Barnes, J.A. 1983. "Graph theory in network analysis" Social Networks 5: 235-244.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Berkowitz, S.D. 1982. An introduction to structural analysis: The network approach to social research Toronto: Butterworths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Baker, Wayne E. 1990. "Market Networks and Corporate </a:t>
            </a:r>
            <a:r>
              <a:rPr lang="en-IN" b="1" spc="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American Journal of Sociology. 96: 589-625.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Newman, M. E. J. (2010). Networks: An Introduction. Oxford University Press.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Jackson, M. O. (2008). Social and Economic Networks. Princeton University Press.</a:t>
            </a:r>
          </a:p>
        </p:txBody>
      </p:sp>
    </p:spTree>
    <p:extLst>
      <p:ext uri="{BB962C8B-B14F-4D97-AF65-F5344CB8AC3E}">
        <p14:creationId xmlns:p14="http://schemas.microsoft.com/office/powerpoint/2010/main" val="42567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Magnifying glass on clear background">
            <a:extLst>
              <a:ext uri="{FF2B5EF4-FFF2-40B4-BE49-F238E27FC236}">
                <a16:creationId xmlns:a16="http://schemas.microsoft.com/office/drawing/2014/main" id="{A53B9D70-80AD-D456-DCBC-92B858347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C507E9-AAFD-3A1F-6131-A1827DC07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620486"/>
            <a:ext cx="5344886" cy="4062547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b="1" cap="all" spc="75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174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6C1B-B0E7-2F8A-043E-E9EA5836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199"/>
            <a:ext cx="6132286" cy="1734457"/>
          </a:xfrm>
        </p:spPr>
        <p:txBody>
          <a:bodyPr anchor="b">
            <a:norm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 THE GUIDANCE OF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76CBC-055C-C4AB-A827-C80A6366D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45634"/>
            <a:ext cx="9499599" cy="2835965"/>
          </a:xfrm>
        </p:spPr>
        <p:txBody>
          <a:bodyPr anchor="t">
            <a:normAutofit fontScale="92500" lnSpcReduction="20000"/>
          </a:bodyPr>
          <a:lstStyle/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800" b="0" i="0" u="none" strike="noStrike" kern="1200" cap="all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Nova"/>
              </a:rPr>
              <a:t>Mr. A. </a:t>
            </a:r>
            <a:r>
              <a:rPr lang="en-IN" sz="2800" cap="all" spc="600" dirty="0" err="1">
                <a:solidFill>
                  <a:schemeClr val="bg1"/>
                </a:solidFill>
                <a:latin typeface="Gill Sans Nova"/>
              </a:rPr>
              <a:t>bhaalamurugan</a:t>
            </a:r>
            <a:r>
              <a:rPr kumimoji="0" lang="en-IN" sz="2800" b="0" i="0" u="none" strike="noStrike" kern="1200" cap="all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Nova"/>
              </a:rPr>
              <a:t> M.Sc.,</a:t>
            </a:r>
            <a:r>
              <a:rPr kumimoji="0" lang="en-IN" sz="2800" b="0" i="0" u="none" strike="noStrike" kern="1200" cap="all" spc="60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Nova"/>
              </a:rPr>
              <a:t>M.Phil</a:t>
            </a:r>
            <a:r>
              <a:rPr kumimoji="0" lang="en-IN" sz="2800" b="0" i="0" u="none" strike="noStrike" kern="1200" cap="all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Nova"/>
              </a:rPr>
              <a:t>.,</a:t>
            </a:r>
            <a:r>
              <a:rPr lang="en-IN" sz="2800" cap="all" spc="600" dirty="0" err="1">
                <a:solidFill>
                  <a:schemeClr val="bg1"/>
                </a:solidFill>
                <a:latin typeface="Gill Sans Nova"/>
              </a:rPr>
              <a:t>B.Ed</a:t>
            </a:r>
            <a:r>
              <a:rPr kumimoji="0" lang="en-IN" sz="2800" b="0" i="0" u="none" strike="noStrike" kern="1200" cap="all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Nova"/>
              </a:rPr>
              <a:t> 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800" b="0" i="0" u="none" strike="noStrike" kern="1200" cap="all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Nova"/>
              </a:rPr>
              <a:t>ASSISTANT PROFESSOR</a:t>
            </a:r>
          </a:p>
          <a:p>
            <a:pPr marL="0" indent="0">
              <a:buNone/>
              <a:defRPr/>
            </a:pPr>
            <a:r>
              <a:rPr lang="en-IN" sz="2800" cap="all" spc="600" dirty="0">
                <a:solidFill>
                  <a:schemeClr val="bg1"/>
                </a:solidFill>
              </a:rPr>
              <a:t>DEPARTMENT OF MATHEMATICS</a:t>
            </a:r>
          </a:p>
          <a:p>
            <a:pPr marL="0" marR="0" lvl="0" indent="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kumimoji="0" lang="en-IN" b="0" i="0" u="none" strike="noStrike" kern="1200" cap="all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Nova"/>
              </a:rPr>
            </a:b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7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9EE5-E6CC-C14E-1F56-A21EE4B54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14" y="620487"/>
            <a:ext cx="5344886" cy="824856"/>
          </a:xfrm>
        </p:spPr>
        <p:txBody>
          <a:bodyPr anchor="b">
            <a:norm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552F5-3CC2-0A1F-54AB-CE8D2CAD8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114" y="1445343"/>
            <a:ext cx="4781006" cy="4609291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Graph definitions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Types of graphs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Matrix representations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NETWORK overview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Representation of network as graphs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Types of networks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Characteristics involved In networks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Measures and metrics used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Centrality measures</a:t>
            </a:r>
          </a:p>
        </p:txBody>
      </p:sp>
    </p:spTree>
    <p:extLst>
      <p:ext uri="{BB962C8B-B14F-4D97-AF65-F5344CB8AC3E}">
        <p14:creationId xmlns:p14="http://schemas.microsoft.com/office/powerpoint/2010/main" val="205417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7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104C-0236-510C-EC8E-BF403477E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9534" y="407132"/>
            <a:ext cx="5499295" cy="660324"/>
          </a:xfrm>
        </p:spPr>
        <p:txBody>
          <a:bodyPr anchor="b">
            <a:normAutofit/>
          </a:bodyPr>
          <a:lstStyle/>
          <a:p>
            <a:pPr algn="l"/>
            <a:r>
              <a:rPr lang="en-US" sz="4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IN" sz="4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899BF39-F42C-6877-D552-5471C87A3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455" y="1288275"/>
            <a:ext cx="11291454" cy="5348052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800" i="0" cap="none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Networks are systems of interconnected elements which can be found in various domains such as social networks, transportation systems, and biological networks.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800" cap="none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They are comprised of nodes (vertices) and edges (links) that connect these nodes. Nodes represent individual entities, while edges denote relationships or interactions between them.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800" cap="none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graph theory provides a powerful framework for </a:t>
            </a:r>
            <a:r>
              <a:rPr lang="en-IN" sz="1800" cap="none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1800" cap="none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800" cap="none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1800" cap="none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the complex interactions within social networks..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800" cap="none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Centrality in the context of graph theory and network analysis refers to the measure of importance or prominence of a node within a network. It quantifies the significance of a node based on its position and connections within the network</a:t>
            </a:r>
            <a:r>
              <a:rPr lang="en-IN" sz="1800" cap="none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4574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5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5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5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BE90-72E0-4114-EFC5-32704123B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82" y="0"/>
            <a:ext cx="11887200" cy="1191491"/>
          </a:xfrm>
        </p:spPr>
        <p:txBody>
          <a:bodyPr anchor="b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1</a:t>
            </a:r>
            <a:b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MATHEMATICAL FUNDEMETALS</a:t>
            </a:r>
            <a:endParaRPr lang="en-I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54EE2-6528-3FC8-DA41-B0AF936F8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404" y="1191491"/>
            <a:ext cx="11094522" cy="4863143"/>
          </a:xfrm>
        </p:spPr>
        <p:txBody>
          <a:bodyPr>
            <a:normAutofit fontScale="25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1"/>
                </a:solidFill>
                <a:highlight>
                  <a:srgbClr val="000080"/>
                </a:highlight>
              </a:rPr>
              <a:t>Vertices</a:t>
            </a:r>
          </a:p>
          <a:p>
            <a:pPr algn="l"/>
            <a:r>
              <a:rPr lang="en-US" sz="7200" dirty="0">
                <a:solidFill>
                  <a:schemeClr val="bg1"/>
                </a:solidFill>
              </a:rPr>
              <a:t>	</a:t>
            </a:r>
            <a:r>
              <a:rPr lang="en-US" sz="7200" b="1" kern="100" cap="none" spc="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The vertex is the point at which two rays (edges) of an angle or two edges 	of a polygon meet</a:t>
            </a:r>
            <a:r>
              <a:rPr lang="en-US" sz="7200" b="1" kern="100" spc="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. </a:t>
            </a:r>
            <a:endParaRPr lang="en-IN" sz="7200" b="1" kern="100" spc="3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7200" dirty="0">
                <a:solidFill>
                  <a:schemeClr val="bg1"/>
                </a:solidFill>
                <a:highlight>
                  <a:srgbClr val="000080"/>
                </a:highlight>
              </a:rPr>
              <a:t>Edges</a:t>
            </a:r>
          </a:p>
          <a:p>
            <a:pPr algn="l"/>
            <a:r>
              <a:rPr lang="en-US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	</a:t>
            </a:r>
            <a:r>
              <a:rPr lang="en-US" sz="7200" b="1" kern="100" cap="none" spc="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An edge is a line at which vertices are connected in the graph. Edges 	are denoted by E=(U,V) it is a pair of two vertices.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7200" dirty="0">
                <a:solidFill>
                  <a:schemeClr val="bg1"/>
                </a:solidFill>
                <a:highlight>
                  <a:srgbClr val="000080"/>
                </a:highlight>
              </a:rPr>
              <a:t>MULTI GRAPH</a:t>
            </a:r>
          </a:p>
          <a:p>
            <a:pPr algn="l"/>
            <a:r>
              <a:rPr lang="en-IN" sz="7200" dirty="0">
                <a:solidFill>
                  <a:schemeClr val="bg1"/>
                </a:solidFill>
              </a:rPr>
              <a:t>	</a:t>
            </a:r>
            <a:r>
              <a:rPr lang="en-IN" sz="7200" b="1" kern="100" cap="none" spc="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If more than one line joining two vertices are allowed then</a:t>
            </a:r>
            <a:r>
              <a:rPr lang="en-IN" sz="7200" b="1" kern="100" cap="none" spc="3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en-IN" sz="7200" b="1" kern="100" cap="none" spc="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the 	resulting object is called a multi graph. Lines joining the same points are		called multiple lines.</a:t>
            </a:r>
            <a:endParaRPr lang="en-IN" sz="7200" b="1" kern="100" cap="none" spc="3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algn="l"/>
            <a:endParaRPr lang="en-IN" b="1" spc="300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lvl="1" algn="l"/>
            <a:r>
              <a:rPr lang="en-IN" dirty="0">
                <a:solidFill>
                  <a:schemeClr val="bg1"/>
                </a:solidFill>
              </a:rPr>
              <a:t>	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lvl="1" algn="l"/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</a:t>
            </a:r>
            <a:endParaRPr lang="en-IN" sz="18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06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754EE2-6528-3FC8-DA41-B0AF936F8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404" y="1191491"/>
            <a:ext cx="11094522" cy="4863143"/>
          </a:xfrm>
        </p:spPr>
        <p:txBody>
          <a:bodyPr>
            <a:normAutofit/>
          </a:bodyPr>
          <a:lstStyle/>
          <a:p>
            <a:pPr algn="l"/>
            <a:endParaRPr lang="en-IN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lvl="1" algn="l"/>
            <a:r>
              <a:rPr lang="en-IN" dirty="0">
                <a:solidFill>
                  <a:schemeClr val="bg1"/>
                </a:solidFill>
              </a:rPr>
              <a:t>	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lvl="1" algn="l"/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</a:t>
            </a:r>
            <a:endParaRPr lang="en-IN" sz="18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AA4CC-1B0C-BF37-807B-B592707F62EC}"/>
              </a:ext>
            </a:extLst>
          </p:cNvPr>
          <p:cNvSpPr txBox="1"/>
          <p:nvPr/>
        </p:nvSpPr>
        <p:spPr>
          <a:xfrm>
            <a:off x="374074" y="180109"/>
            <a:ext cx="11554690" cy="6156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600" dirty="0">
                <a:solidFill>
                  <a:schemeClr val="bg1"/>
                </a:solidFill>
                <a:highlight>
                  <a:srgbClr val="000080"/>
                </a:highlight>
              </a:rPr>
              <a:t>MULTI GRAPHS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pc="600" dirty="0">
                <a:solidFill>
                  <a:schemeClr val="bg1"/>
                </a:solidFill>
              </a:rPr>
              <a:t>	</a:t>
            </a:r>
            <a:r>
              <a:rPr lang="en-IN" sz="1800" b="1" kern="100" spc="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If more than one line joining two vertices are allowed then the resulting 	object is called a multi graph. Lines joining the same points are called 	multiple lines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pc="600" dirty="0">
                <a:solidFill>
                  <a:schemeClr val="bg1"/>
                </a:solidFill>
                <a:highlight>
                  <a:srgbClr val="000080"/>
                </a:highlight>
              </a:rPr>
              <a:t>PSEUDO GRAPHS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pc="600" dirty="0">
                <a:solidFill>
                  <a:schemeClr val="bg1"/>
                </a:solidFill>
              </a:rPr>
              <a:t>	</a:t>
            </a:r>
            <a:r>
              <a:rPr lang="en-IN" sz="1800" b="1" kern="100" spc="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If an graph contains multiple lines and loops then it is called a pseudo 	graph.</a:t>
            </a:r>
            <a:endParaRPr lang="en-IN" sz="1800" b="1" kern="100" spc="3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pc="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pc="600" dirty="0">
                <a:solidFill>
                  <a:schemeClr val="bg1"/>
                </a:solidFill>
                <a:highlight>
                  <a:srgbClr val="000080"/>
                </a:highlight>
              </a:rPr>
              <a:t>COMPLETE GRAPHS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pc="600" dirty="0">
                <a:solidFill>
                  <a:schemeClr val="bg1"/>
                </a:solidFill>
              </a:rPr>
              <a:t>	</a:t>
            </a:r>
            <a:r>
              <a:rPr lang="en-IN" sz="1800" b="1" kern="100" spc="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A graph in which any two distinct points are adjacent is called a complete</a:t>
            </a:r>
            <a:r>
              <a:rPr lang="en-IN" sz="1800" kern="100" spc="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	</a:t>
            </a:r>
            <a:r>
              <a:rPr lang="en-IN" sz="1800" b="1" kern="100" spc="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graph.</a:t>
            </a:r>
            <a:endParaRPr lang="en-IN" sz="1800" b="1" kern="100" spc="3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r>
              <a:rPr lang="en-IN" sz="1800" spc="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IN" sz="1800" b="1" spc="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complete graph with p vertices is denoted by </a:t>
            </a:r>
            <a:r>
              <a:rPr lang="en-IN" sz="1800" b="1" i="1" spc="3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</a:t>
            </a:r>
            <a:r>
              <a:rPr lang="en-IN" sz="1800" b="1" i="1" spc="300" baseline="-25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en-IN" sz="1800" b="1" spc="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b="1" spc="3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IN" sz="1800" kern="100" spc="3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spc="600" dirty="0">
                <a:solidFill>
                  <a:schemeClr val="bg1"/>
                </a:solidFill>
                <a:highlight>
                  <a:srgbClr val="000080"/>
                </a:highlight>
              </a:rPr>
              <a:t>BIPARTITE GRAPH</a:t>
            </a:r>
          </a:p>
          <a:p>
            <a:r>
              <a:rPr lang="en-IN" spc="600" dirty="0">
                <a:solidFill>
                  <a:schemeClr val="bg1"/>
                </a:solidFill>
              </a:rPr>
              <a:t>	</a:t>
            </a:r>
            <a:r>
              <a:rPr lang="en-IN" sz="1800" b="1" spc="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graph G is called a </a:t>
            </a:r>
            <a:r>
              <a:rPr lang="en-IN" sz="1800" b="1" spc="3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bigraph</a:t>
            </a:r>
            <a:r>
              <a:rPr lang="en-IN" sz="1800" b="1" spc="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or bipartite graph if the vertex set V can be 	partitioned into two disjoint subsets V</a:t>
            </a:r>
            <a:r>
              <a:rPr lang="en-IN" sz="1800" b="1" spc="3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en-IN" sz="1800" b="1" spc="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	and V</a:t>
            </a:r>
            <a:r>
              <a:rPr lang="en-IN" sz="1800" b="1" spc="3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IN" sz="1800" b="1" spc="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such that every line of G 	joins a point of V­</a:t>
            </a:r>
            <a:r>
              <a:rPr lang="en-IN" sz="1800" b="1" spc="3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en-IN" sz="1800" b="1" spc="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to a point of V</a:t>
            </a:r>
            <a:r>
              <a:rPr lang="en-IN" sz="1800" b="1" spc="3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IN" sz="1800" b="1" spc="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(V</a:t>
            </a:r>
            <a:r>
              <a:rPr lang="en-IN" sz="1800" b="1" spc="3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en-IN" sz="1800" b="1" spc="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V</a:t>
            </a:r>
            <a:r>
              <a:rPr lang="en-IN" sz="1800" b="1" spc="3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IN" sz="1800" b="1" spc="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is called a bipartition of G.</a:t>
            </a:r>
            <a:endParaRPr lang="en-IN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82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754EE2-6528-3FC8-DA41-B0AF936F8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404" y="1191491"/>
            <a:ext cx="11094522" cy="4863143"/>
          </a:xfrm>
        </p:spPr>
        <p:txBody>
          <a:bodyPr>
            <a:normAutofit/>
          </a:bodyPr>
          <a:lstStyle/>
          <a:p>
            <a:pPr algn="l"/>
            <a:endParaRPr lang="en-IN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lvl="1" algn="l"/>
            <a:r>
              <a:rPr lang="en-IN" dirty="0">
                <a:solidFill>
                  <a:schemeClr val="bg1"/>
                </a:solidFill>
              </a:rPr>
              <a:t>	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lvl="1" algn="l"/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</a:t>
            </a:r>
            <a:endParaRPr lang="en-IN" sz="18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AA4CC-1B0C-BF37-807B-B592707F62EC}"/>
              </a:ext>
            </a:extLst>
          </p:cNvPr>
          <p:cNvSpPr txBox="1"/>
          <p:nvPr/>
        </p:nvSpPr>
        <p:spPr>
          <a:xfrm>
            <a:off x="637290" y="152399"/>
            <a:ext cx="11554690" cy="642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A GRAPH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pc="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pc="600" dirty="0">
                <a:solidFill>
                  <a:schemeClr val="bg1"/>
                </a:solidFill>
                <a:highlight>
                  <a:srgbClr val="000080"/>
                </a:highlight>
              </a:rPr>
              <a:t>DEGREE</a:t>
            </a:r>
          </a:p>
          <a:p>
            <a:pPr>
              <a:lnSpc>
                <a:spcPct val="150000"/>
              </a:lnSpc>
            </a:pPr>
            <a:r>
              <a:rPr lang="en-US" spc="600" dirty="0">
                <a:solidFill>
                  <a:schemeClr val="bg1"/>
                </a:solidFill>
              </a:rPr>
              <a:t>	</a:t>
            </a:r>
            <a:r>
              <a:rPr lang="en-US" sz="1800" b="1" spc="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degree of a vertex v of G is the number of edges incident with v, and is 	denoted by deg(v).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pc="300" dirty="0">
                <a:solidFill>
                  <a:schemeClr val="bg1"/>
                </a:solidFill>
                <a:highlight>
                  <a:srgbClr val="000080"/>
                </a:highlight>
              </a:rPr>
              <a:t>WALK</a:t>
            </a:r>
          </a:p>
          <a:p>
            <a:pPr>
              <a:lnSpc>
                <a:spcPct val="150000"/>
              </a:lnSpc>
            </a:pPr>
            <a:r>
              <a:rPr lang="en-IN" spc="300" dirty="0">
                <a:solidFill>
                  <a:schemeClr val="bg1"/>
                </a:solidFill>
              </a:rPr>
              <a:t>	</a:t>
            </a:r>
            <a:r>
              <a:rPr lang="en-US" sz="1800" b="1" kern="100" spc="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 Walk in a network is a sequence of nodes from the network such that every 	consecutive node pair in a sequence is adjacent. A Walk can pass through the 	same node or edge more than once.</a:t>
            </a:r>
            <a:endParaRPr lang="en-IN" sz="1800" b="1" kern="100" spc="3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pc="300" dirty="0">
                <a:solidFill>
                  <a:schemeClr val="bg1"/>
                </a:solidFill>
                <a:highlight>
                  <a:srgbClr val="000080"/>
                </a:highlight>
              </a:rPr>
              <a:t>TRIAL</a:t>
            </a:r>
          </a:p>
          <a:p>
            <a:pPr>
              <a:lnSpc>
                <a:spcPct val="150000"/>
              </a:lnSpc>
            </a:pPr>
            <a:r>
              <a:rPr lang="en-IN" spc="300" dirty="0">
                <a:solidFill>
                  <a:schemeClr val="bg1"/>
                </a:solidFill>
              </a:rPr>
              <a:t>	</a:t>
            </a:r>
            <a:r>
              <a:rPr lang="en-US" sz="1800" b="1" kern="100" spc="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 trail in a network is a walk with no repeated edges.</a:t>
            </a:r>
            <a:endParaRPr lang="en-IN" sz="1800" b="1" kern="100" spc="3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pc="300" dirty="0">
                <a:solidFill>
                  <a:schemeClr val="bg1"/>
                </a:solidFill>
                <a:highlight>
                  <a:srgbClr val="000080"/>
                </a:highlight>
              </a:rPr>
              <a:t>PATH</a:t>
            </a:r>
          </a:p>
          <a:p>
            <a:pPr>
              <a:lnSpc>
                <a:spcPct val="150000"/>
              </a:lnSpc>
            </a:pPr>
            <a:r>
              <a:rPr lang="en-US" sz="1800" kern="100" spc="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	</a:t>
            </a:r>
            <a:r>
              <a:rPr lang="en-US" sz="1800" b="1" kern="100" spc="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 path in a network is an open trail with no node repeated (or) it is a walk 	with distinct nodes and edges</a:t>
            </a:r>
            <a:r>
              <a:rPr lang="en-US" sz="1800" b="1" i="1" kern="100" spc="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.</a:t>
            </a:r>
            <a:endParaRPr lang="en-IN" b="1" spc="3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pc="300" dirty="0">
                <a:solidFill>
                  <a:schemeClr val="bg1"/>
                </a:solidFill>
                <a:highlight>
                  <a:srgbClr val="000080"/>
                </a:highlight>
              </a:rPr>
              <a:t>CYCLE</a:t>
            </a:r>
          </a:p>
          <a:p>
            <a:pPr lvl="1">
              <a:lnSpc>
                <a:spcPct val="150000"/>
              </a:lnSpc>
            </a:pPr>
            <a:r>
              <a:rPr lang="en-IN" spc="300" dirty="0">
                <a:solidFill>
                  <a:schemeClr val="bg1"/>
                </a:solidFill>
              </a:rPr>
              <a:t>	</a:t>
            </a:r>
            <a:r>
              <a:rPr lang="en-US" sz="1800" kern="100" spc="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</a:t>
            </a:r>
            <a:r>
              <a:rPr lang="en-US" sz="1800" b="1" kern="100" spc="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 cycle in a network is a closed path.</a:t>
            </a:r>
            <a:endParaRPr lang="en-IN" sz="1800" b="1" kern="100" spc="3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69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paper stripes in a wave shape">
            <a:extLst>
              <a:ext uri="{FF2B5EF4-FFF2-40B4-BE49-F238E27FC236}">
                <a16:creationId xmlns:a16="http://schemas.microsoft.com/office/drawing/2014/main" id="{23045F9F-20CB-93DF-7CD7-526A7C6268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 b="15419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A30AB5-FD38-EDC6-9750-E1F9A7E3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8" y="112543"/>
            <a:ext cx="10855365" cy="1106657"/>
          </a:xfrm>
        </p:spPr>
        <p:txBody>
          <a:bodyPr vert="horz" lIns="0" tIns="0" rIns="0" bIns="0" rtlCol="0" anchor="t">
            <a:normAutofit/>
          </a:bodyPr>
          <a:lstStyle/>
          <a:p>
            <a:pPr algn="ctr"/>
            <a:r>
              <a:rPr lang="en-US" cap="all" spc="7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2</a:t>
            </a:r>
            <a:br>
              <a:rPr lang="en-US" cap="all" spc="7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cap="all" spc="7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Algebraic graph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DB0A53-1606-A233-668F-C119772F075A}"/>
                  </a:ext>
                </a:extLst>
              </p:cNvPr>
              <p:cNvSpPr txBox="1"/>
              <p:nvPr/>
            </p:nvSpPr>
            <p:spPr>
              <a:xfrm>
                <a:off x="318655" y="1371600"/>
                <a:ext cx="11693236" cy="576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spc="300" dirty="0">
                    <a:solidFill>
                      <a:schemeClr val="bg1"/>
                    </a:solidFill>
                  </a:rPr>
                  <a:t>ADJACENCY MATRIX</a:t>
                </a:r>
              </a:p>
              <a:p>
                <a:r>
                  <a:rPr lang="en-IN" spc="300" dirty="0">
                    <a:solidFill>
                      <a:schemeClr val="bg1"/>
                    </a:solidFill>
                  </a:rPr>
                  <a:t>	</a:t>
                </a:r>
                <a:r>
                  <a:rPr lang="en-IN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network G (V , E) is generally represented or stored using a adjacency matrix A 	∈ R^(|V|×|V|), a square matrix whose each element </a:t>
                </a:r>
                <a:r>
                  <a:rPr lang="en-IN" spc="3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spc="300" baseline="-250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IN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indicates an existence of 	an edge between node </a:t>
                </a:r>
                <a:r>
                  <a:rPr lang="en-IN" spc="3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j.</a:t>
                </a:r>
              </a:p>
              <a:p>
                <a:r>
                  <a:rPr lang="en-IN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The adjacency matrix of an undirected and unweighted network is a symmetric 	matrix with zeros on its diagonal.</a:t>
                </a:r>
              </a:p>
              <a:p>
                <a:r>
                  <a:rPr lang="en-IN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An entry </a:t>
                </a:r>
                <a:r>
                  <a:rPr lang="en-IN" spc="3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aij</a:t>
                </a:r>
                <a:r>
                  <a:rPr lang="en-IN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adjacency matrix of a directed network indicates an existence 	of an edge from node </a:t>
                </a:r>
                <a:r>
                  <a:rPr lang="en-IN" spc="3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node j. </a:t>
                </a:r>
              </a:p>
              <a:p>
                <a:endParaRPr lang="en-IN" spc="3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pc="300" dirty="0">
                    <a:solidFill>
                      <a:schemeClr val="bg1"/>
                    </a:solidFill>
                  </a:rPr>
                  <a:t>	</a:t>
                </a:r>
                <a:r>
                  <a:rPr lang="en-US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	</a:t>
                </a:r>
                <a:r>
                  <a:rPr lang="en-US" sz="1800" kern="100" spc="3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X</a:t>
                </a:r>
                <a:r>
                  <a:rPr lang="en-US" sz="1800" kern="100" spc="300" baseline="-250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ij</a:t>
                </a:r>
                <a:r>
                  <a:rPr lang="en-US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 = 1, if there is an edge between </a:t>
                </a:r>
                <a:r>
                  <a:rPr lang="en-US" sz="1800" kern="100" spc="3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i-th</a:t>
                </a:r>
                <a:r>
                  <a:rPr lang="en-US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 and j-</a:t>
                </a:r>
                <a:r>
                  <a:rPr lang="en-US" sz="1800" kern="100" spc="3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th</a:t>
                </a:r>
                <a:r>
                  <a:rPr lang="en-US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 vertices, and</a:t>
                </a:r>
                <a:endParaRPr lang="en-IN" sz="1800" kern="100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		</a:t>
                </a:r>
                <a:r>
                  <a:rPr lang="en-US" sz="1800" kern="100" spc="3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X</a:t>
                </a:r>
                <a:r>
                  <a:rPr lang="en-US" sz="1800" kern="100" spc="300" baseline="-250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ij</a:t>
                </a:r>
                <a:r>
                  <a:rPr lang="en-US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 = 0, if there is no edge between them.</a:t>
                </a:r>
                <a:endParaRPr lang="en-IN" sz="1800" kern="100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spc="300" dirty="0">
                    <a:solidFill>
                      <a:schemeClr val="bg1"/>
                    </a:solidFill>
                  </a:rPr>
                  <a:t>INCIDENCE MATRIX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pc="300" dirty="0">
                    <a:solidFill>
                      <a:schemeClr val="bg1"/>
                    </a:solidFill>
                  </a:rPr>
                  <a:t>	</a:t>
                </a:r>
                <a:r>
                  <a:rPr lang="en-US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 Let G = (V, E) be a graph with V = {v</a:t>
                </a:r>
                <a:r>
                  <a:rPr lang="en-US" sz="1800" kern="100" spc="30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1</a:t>
                </a:r>
                <a:r>
                  <a:rPr lang="en-US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, . . . , v</a:t>
                </a:r>
                <a:r>
                  <a:rPr lang="en-US" sz="1800" kern="100" spc="30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n</a:t>
                </a:r>
                <a:r>
                  <a:rPr lang="en-US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} and E = {e­</a:t>
                </a:r>
                <a:r>
                  <a:rPr lang="en-US" sz="1800" kern="100" spc="30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1</a:t>
                </a:r>
                <a:r>
                  <a:rPr lang="en-US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, . . . , e</a:t>
                </a:r>
                <a:r>
                  <a:rPr lang="en-US" sz="1800" kern="100" spc="30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m</a:t>
                </a:r>
                <a:r>
                  <a:rPr lang="en-US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}.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	</a:t>
                </a:r>
                <a:r>
                  <a:rPr lang="en-US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Then the incidence matrix B = B(G) of G is the n × m matrix defined by</a:t>
                </a:r>
                <a:endParaRPr lang="en-IN" sz="1800" kern="100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b</a:t>
                </a:r>
                <a:r>
                  <a:rPr lang="en-US" sz="1800" kern="100" spc="300" baseline="-25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ij</a:t>
                </a:r>
                <a:r>
                  <a:rPr lang="en-US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sz="1800" i="1" kern="100" spc="30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1800" i="1" kern="100" spc="30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kern="100" spc="30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1           </m:t>
                            </m:r>
                            <m:r>
                              <a:rPr lang="en-US" sz="1800" b="0" i="1" kern="100" spc="30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800" b="0" kern="100" spc="30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IN" sz="1800" i="1" kern="100" spc="300"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kern="100" spc="300"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b="0" i="1" kern="100" spc="300"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kern="100" spc="30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∈ </m:t>
                            </m:r>
                            <m:sSub>
                              <m:sSubPr>
                                <m:ctrlPr>
                                  <a:rPr lang="en-IN" sz="1800" i="1" kern="100" spc="300"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kern="100" spc="300"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800" b="0" i="1" kern="100" spc="300"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0" i="1" kern="100" spc="30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0            </m:t>
                            </m:r>
                            <m:r>
                              <a:rPr lang="en-US" sz="1800" b="0" i="1" kern="100" spc="30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  <m:r>
                      <a:rPr lang="en-US" sz="1800" b="0" i="1" kern="100" spc="3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i="1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Latha" panose="020B0604020202020204" pitchFamily="34" charset="0"/>
                  </a:rPr>
                  <a:t> </a:t>
                </a:r>
                <a:endParaRPr lang="en-IN" sz="1800" kern="100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DB0A53-1606-A233-668F-C119772F0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5" y="1371600"/>
                <a:ext cx="11693236" cy="5765233"/>
              </a:xfrm>
              <a:prstGeom prst="rect">
                <a:avLst/>
              </a:prstGeom>
              <a:blipFill>
                <a:blip r:embed="rId4"/>
                <a:stretch>
                  <a:fillRect l="-313" t="-529" r="-13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92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paper stripes in a wave shape">
            <a:extLst>
              <a:ext uri="{FF2B5EF4-FFF2-40B4-BE49-F238E27FC236}">
                <a16:creationId xmlns:a16="http://schemas.microsoft.com/office/drawing/2014/main" id="{23045F9F-20CB-93DF-7CD7-526A7C6268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 b="15419"/>
          <a:stretch/>
        </p:blipFill>
        <p:spPr>
          <a:xfrm>
            <a:off x="20" y="-857"/>
            <a:ext cx="12191980" cy="6857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1F7551-3DEE-A878-3F6B-F9E361E985CB}"/>
                  </a:ext>
                </a:extLst>
              </p:cNvPr>
              <p:cNvSpPr txBox="1"/>
              <p:nvPr/>
            </p:nvSpPr>
            <p:spPr>
              <a:xfrm>
                <a:off x="180109" y="207818"/>
                <a:ext cx="12011889" cy="564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IN" sz="2400" spc="300" dirty="0">
                    <a:solidFill>
                      <a:schemeClr val="bg1"/>
                    </a:solidFill>
                  </a:rPr>
                  <a:t>SPECTRUM OF A GRAPH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pc="300" dirty="0">
                    <a:solidFill>
                      <a:schemeClr val="bg1"/>
                    </a:solidFill>
                  </a:rPr>
                  <a:t>	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	</a:t>
                </a:r>
                <a:r>
                  <a:rPr lang="en-US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The set of eigenvalues of a graph G is known as the spectrum of G and denoted by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 spc="30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b="0" i="0" kern="100" spc="30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       </m:t>
                        </m:r>
                        <m:r>
                          <m:rPr>
                            <m:sty m:val="p"/>
                          </m:rPr>
                          <a:rPr lang="en-US" sz="1800" b="0" i="0" kern="100" spc="30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kern="100" spc="30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sub>
                    </m:sSub>
                    <m:d>
                      <m:dPr>
                        <m:ctrlPr>
                          <a:rPr lang="en-IN" sz="1800" i="1" kern="100" spc="30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kern="100" spc="30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</m:d>
                    <m:r>
                      <a:rPr lang="en-US" sz="1800" b="0" i="0" kern="100" spc="3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IN" sz="1800" kern="100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	Let G be a graph of order n with vertex set V={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 spc="30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800" b="0" i="0" kern="100" spc="30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a:rPr lang="en-IN" sz="1800" b="0" i="0" kern="100" spc="30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1800" b="0" i="0" kern="100" spc="3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,…..,</m:t>
                    </m:r>
                    <m:sSub>
                      <m:sSubPr>
                        <m:ctrlPr>
                          <a:rPr lang="en-IN" sz="1800" i="1" kern="100" spc="30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800" b="0" i="0" kern="100" spc="30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1800" b="0" i="0" kern="100" spc="30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a:rPr lang="en-IN" sz="1800" b="0" i="0" kern="100" spc="3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IN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. The adjacency matrix 	of G (with respect to this 	labelling of V) is the n by n matrix A=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 spc="30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800" b="0" i="0" kern="100" spc="30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1800" b="0" i="0" kern="100" spc="30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en-IN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, where </a:t>
                </a:r>
                <a:endParaRPr lang="en-IN" sz="1800" kern="100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00" spc="30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800" b="0" i="0" kern="100" spc="30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1800" b="0" i="0" kern="100" spc="30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ij</m:t>
                        </m:r>
                        <m:r>
                          <a:rPr lang="en-IN" sz="1800" b="0" i="0" kern="100" spc="30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sub>
                    </m:sSub>
                  </m:oMath>
                </a14:m>
                <a:r>
                  <a:rPr lang="en-IN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sz="1800" i="1" kern="100" spc="30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1800" i="1" kern="100" spc="30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IN" sz="1800" b="0" i="0" kern="100" spc="30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1      </m:t>
                            </m:r>
                            <m:r>
                              <m:rPr>
                                <m:sty m:val="p"/>
                              </m:rPr>
                              <a:rPr lang="en-IN" sz="1800" b="0" i="0" kern="100" spc="30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if</m:t>
                            </m:r>
                            <m:r>
                              <a:rPr lang="en-IN" sz="1800" b="0" i="0" kern="100" spc="30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IN" sz="1800" i="1" kern="100" spc="300"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1800" b="0" i="0" kern="100" spc="300"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1800" b="0" i="0" kern="100" spc="300"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IN" sz="1800" b="0" i="0" kern="100" spc="30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1800" b="0" i="0" kern="100" spc="30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is</m:t>
                            </m:r>
                            <m:r>
                              <a:rPr lang="en-IN" sz="1800" b="0" i="0" kern="100" spc="30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1800" b="0" i="0" kern="100" spc="30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adjacent</m:t>
                            </m:r>
                            <m:r>
                              <a:rPr lang="en-IN" sz="1800" b="0" i="0" kern="100" spc="30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1800" b="0" i="0" kern="100" spc="30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to</m:t>
                            </m:r>
                            <m:r>
                              <a:rPr lang="en-IN" sz="1800" b="0" i="0" kern="100" spc="30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IN" sz="1800" i="1" kern="100" spc="300"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1800" b="0" i="0" kern="100" spc="300"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1800" b="0" i="0" kern="100" spc="300">
                                    <a:solidFill>
                                      <a:schemeClr val="bg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IN" sz="1800" b="0" i="0" kern="100" spc="30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1800" b="0" i="0" kern="100" spc="30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in</m:t>
                            </m:r>
                            <m:r>
                              <a:rPr lang="en-IN" sz="1800" b="0" i="0" kern="100" spc="30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1800" b="0" i="0" kern="100" spc="30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G</m:t>
                            </m:r>
                          </m:e>
                          <m:e>
                            <m:r>
                              <a:rPr lang="en-IN" sz="1800" b="0" i="0" kern="100" spc="30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0        </m:t>
                            </m:r>
                            <m:r>
                              <m:rPr>
                                <m:sty m:val="p"/>
                              </m:rPr>
                              <a:rPr lang="en-IN" sz="1800" b="0" i="0" kern="100" spc="30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otherwise</m:t>
                            </m:r>
                            <m:r>
                              <a:rPr lang="en-IN" sz="1800" b="0" i="0" kern="100" spc="30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IN" sz="1800" kern="100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	Thus A is the real symmetric matrix of order n. Hence,</a:t>
                </a:r>
                <a:endParaRPr lang="en-IN" sz="1800" kern="100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	</a:t>
                </a:r>
                <a:r>
                  <a:rPr lang="en-IN" sz="1800" kern="100" spc="3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i</a:t>
                </a:r>
                <a:r>
                  <a:rPr lang="en-IN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)The Spectrum of A that is the set of its eigen values is real</a:t>
                </a:r>
                <a:endParaRPr lang="en-IN" sz="1800" kern="100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	ii)R</a:t>
                </a:r>
                <a:r>
                  <a:rPr lang="en-IN" sz="1800" kern="100" spc="300" baseline="30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n</a:t>
                </a:r>
                <a:r>
                  <a:rPr lang="en-IN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 has an orthonormal basis of eigen vectors of A.</a:t>
                </a:r>
                <a:endParaRPr lang="en-IN" sz="1800" kern="100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IN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	iii)The sum of the entries of the </a:t>
                </a:r>
                <a:r>
                  <a:rPr lang="en-IN" sz="1800" kern="100" spc="3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i-th</a:t>
                </a:r>
                <a:r>
                  <a:rPr lang="en-IN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 row (column) of A is 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i="1" kern="100" spc="30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i="1" kern="100" spc="30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800" b="0" i="0" kern="100" spc="30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1800" b="0" i="0" kern="100" spc="300">
                                <a:solidFill>
                                  <a:schemeClr val="bg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IN" sz="1800" b="0" i="0" kern="100" spc="3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1800" b="0" i="0" kern="100" spc="3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a:rPr lang="en-IN" sz="1800" b="0" i="0" kern="100" spc="3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1800" b="0" i="0" kern="100" spc="3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G</m:t>
                    </m:r>
                  </m:oMath>
                </a14:m>
                <a:r>
                  <a:rPr lang="en-IN" sz="1800" kern="1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Latha" panose="020B0604020202020204" pitchFamily="34" charset="0"/>
                  </a:rPr>
                  <a:t>.</a:t>
                </a:r>
                <a:endParaRPr lang="en-IN" sz="1800" kern="100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endParaRPr>
              </a:p>
              <a:p>
                <a:r>
                  <a:rPr lang="en-IN" sz="18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</a:p>
              <a:p>
                <a:r>
                  <a:rPr lang="en-IN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:r>
                  <a:rPr lang="en-IN" sz="18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Spectrum of A is called the spectrum of G and denoted by </a:t>
                </a:r>
                <a:r>
                  <a:rPr lang="en-IN" sz="1800" spc="3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</a:t>
                </a:r>
                <a:r>
                  <a:rPr lang="en-IN" sz="1800" spc="300" baseline="-250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en-IN" sz="18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(G).</a:t>
                </a:r>
                <a:endParaRPr lang="en-IN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1F7551-3DEE-A878-3F6B-F9E361E98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09" y="207818"/>
                <a:ext cx="12011889" cy="5648598"/>
              </a:xfrm>
              <a:prstGeom prst="rect">
                <a:avLst/>
              </a:prstGeom>
              <a:blipFill>
                <a:blip r:embed="rId4"/>
                <a:stretch>
                  <a:fillRect l="-711" t="-863" r="-355" b="-10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8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2"/>
      </a:lt2>
      <a:accent1>
        <a:srgbClr val="35B0B3"/>
      </a:accent1>
      <a:accent2>
        <a:srgbClr val="4EA6EB"/>
      </a:accent2>
      <a:accent3>
        <a:srgbClr val="6E80EE"/>
      </a:accent3>
      <a:accent4>
        <a:srgbClr val="794EEB"/>
      </a:accent4>
      <a:accent5>
        <a:srgbClr val="C66EEE"/>
      </a:accent5>
      <a:accent6>
        <a:srgbClr val="EB4EDA"/>
      </a:accent6>
      <a:hlink>
        <a:srgbClr val="AE6B69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5" Type="http://schemas.microsoft.com/office/2011/relationships/webextension" Target="webextension5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  <wetp:taskpane dockstate="right" visibility="0" width="350" row="3">
    <wetp:webextensionref xmlns:r="http://schemas.openxmlformats.org/officeDocument/2006/relationships" r:id="rId2"/>
  </wetp:taskpane>
  <wetp:taskpane dockstate="right" visibility="0" width="350" row="4">
    <wetp:webextensionref xmlns:r="http://schemas.openxmlformats.org/officeDocument/2006/relationships" r:id="rId3"/>
  </wetp:taskpane>
  <wetp:taskpane dockstate="right" visibility="0" width="350" row="5">
    <wetp:webextensionref xmlns:r="http://schemas.openxmlformats.org/officeDocument/2006/relationships" r:id="rId4"/>
  </wetp:taskpane>
  <wetp:taskpane dockstate="right" visibility="0" width="350" row="6">
    <wetp:webextensionref xmlns:r="http://schemas.openxmlformats.org/officeDocument/2006/relationships" r:id="rId5"/>
  </wetp:taskpane>
</wetp:taskpanes>
</file>

<file path=ppt/webextensions/webextension1.xml><?xml version="1.0" encoding="utf-8"?>
<we:webextension xmlns:we="http://schemas.microsoft.com/office/webextensions/webextension/2010/11" id="{88041779-B1E1-46A3-BDA8-A3FD951AE51E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644EFAA-D88E-4E49-8A66-EDA906026013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93B4E40-9616-4C4D-95B6-4EE9B11DD9FF}">
  <we:reference id="wa104380518" version="3.6.0.0" store="en-US" storeType="OMEX"/>
  <we:alternateReferences>
    <we:reference id="WA104380518" version="3.6.0.0" store="WA104380518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DE18CB00-8EB3-40B8-8D49-C7E5928066A5}">
  <we:reference id="wa104380050" version="3.7.0.0" store="en-US" storeType="OMEX"/>
  <we:alternateReferences>
    <we:reference id="WA104380050" version="3.7.0.0" store="WA104380050" storeType="OMEX"/>
  </we:alternateReferences>
  <we:properties/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C62F3894-52EB-4A05-90C6-BCD84613345D}">
  <we:reference id="wa200004709" version="1.1.0.2" store="en-US" storeType="OMEX"/>
  <we:alternateReferences>
    <we:reference id="WA200004709" version="1.1.0.2" store="WA2000047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1172</TotalTime>
  <Words>1770</Words>
  <Application>Microsoft Office PowerPoint</Application>
  <PresentationFormat>Widescreen</PresentationFormat>
  <Paragraphs>166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Gill Sans Nova</vt:lpstr>
      <vt:lpstr>Times New Roman</vt:lpstr>
      <vt:lpstr>Wingdings</vt:lpstr>
      <vt:lpstr>GradientRiseVTI</vt:lpstr>
      <vt:lpstr>A STUDY ON APPLICATIONS OF GRAPH THEORY IN SOCIAL NETWORK ANALYSIS</vt:lpstr>
      <vt:lpstr>UNDER THE GUIDANCE OF</vt:lpstr>
      <vt:lpstr>CONTENTS</vt:lpstr>
      <vt:lpstr>INTRODUCTION</vt:lpstr>
      <vt:lpstr>CHAPTER 1 MATHEMATICAL FUNDEMETALS</vt:lpstr>
      <vt:lpstr>PowerPoint Presentation</vt:lpstr>
      <vt:lpstr>PowerPoint Presentation</vt:lpstr>
      <vt:lpstr>Chapter 2 Algebraic graph theory</vt:lpstr>
      <vt:lpstr>PowerPoint Presentation</vt:lpstr>
      <vt:lpstr>PowerPoint Presentation</vt:lpstr>
      <vt:lpstr>CHAPTER 3 OVERVIEW OF NETWORK ANALYSIS</vt:lpstr>
      <vt:lpstr>PowerPoint Presentation</vt:lpstr>
      <vt:lpstr>PowerPoint Presentation</vt:lpstr>
      <vt:lpstr>CHAPTER 4 MEASURES INVOLVED</vt:lpstr>
      <vt:lpstr>APPLICATIONS OF CENTRALITY MEASURES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APPLICATIONS OF GRAPH THEORY IN SOCIAL NETWORK ANALYSIS</dc:title>
  <dc:creator>hariprakashkarthik0412@gmail.com</dc:creator>
  <cp:lastModifiedBy>Felix anand</cp:lastModifiedBy>
  <cp:revision>12</cp:revision>
  <dcterms:created xsi:type="dcterms:W3CDTF">2024-03-11T10:51:21Z</dcterms:created>
  <dcterms:modified xsi:type="dcterms:W3CDTF">2024-04-07T13:23:30Z</dcterms:modified>
</cp:coreProperties>
</file>