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67" r:id="rId6"/>
    <p:sldId id="263" r:id="rId7"/>
    <p:sldId id="257" r:id="rId8"/>
    <p:sldId id="258" r:id="rId9"/>
    <p:sldId id="259" r:id="rId10"/>
    <p:sldId id="260" r:id="rId11"/>
    <p:sldId id="261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2" d="100"/>
          <a:sy n="62" d="100"/>
        </p:scale>
        <p:origin x="-131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B68C-3FDE-4A7D-9198-7B48A318734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9B33B-2923-4EF0-AE33-637EF10B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B33B-2923-4EF0-AE33-637EF10B0A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062F-E036-43C2-97A7-651FC1A86F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82E4-1AEA-4A2E-8B07-EB653A6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xxiao/data-night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w.indiana.edu/netsci06/conf-slides/conf-mon/netsci-talk-mark-newman.pdf" TargetMode="External"/><Relationship Id="rId2" Type="http://schemas.openxmlformats.org/officeDocument/2006/relationships/hyperlink" Target="http://tuvalu.santafe.edu/~aaronc/courses/535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Social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Princeton Data Science</a:t>
            </a:r>
          </a:p>
          <a:p>
            <a:r>
              <a:rPr lang="en-US" dirty="0" smtClean="0"/>
              <a:t>Felix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Harmonic centrality</a:t>
            </a:r>
          </a:p>
          <a:p>
            <a:pPr marL="0" indent="0">
              <a:buNone/>
              <a:tabLst>
                <a:tab pos="1376363" algn="l"/>
              </a:tabLst>
            </a:pPr>
            <a:r>
              <a:rPr lang="en-US" dirty="0" smtClean="0"/>
              <a:t>Let 	denote the length of the shortest (weighted) path, the </a:t>
            </a:r>
            <a:r>
              <a:rPr lang="en-US" i="1" dirty="0" smtClean="0"/>
              <a:t>geodesic</a:t>
            </a:r>
            <a:r>
              <a:rPr lang="en-US" dirty="0" smtClean="0"/>
              <a:t>, between vertices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</a:p>
          <a:p>
            <a:pPr marL="0" indent="0">
              <a:buNone/>
              <a:tabLst>
                <a:tab pos="1376363" algn="l"/>
              </a:tabLst>
            </a:pPr>
            <a:endParaRPr lang="en-US" dirty="0"/>
          </a:p>
          <a:p>
            <a:pPr marL="0" indent="0">
              <a:buNone/>
              <a:tabLst>
                <a:tab pos="1376363" algn="l"/>
              </a:tabLst>
            </a:pPr>
            <a:endParaRPr lang="en-US" dirty="0" smtClean="0"/>
          </a:p>
          <a:p>
            <a:pPr marL="0" indent="0">
              <a:buNone/>
              <a:tabLst>
                <a:tab pos="1376363" algn="l"/>
              </a:tabLst>
            </a:pPr>
            <a:r>
              <a:rPr lang="en-US" dirty="0" smtClean="0"/>
              <a:t>Intuition: if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 is large for many other vertices j, then</a:t>
            </a:r>
            <a:r>
              <a:rPr lang="en-US" dirty="0"/>
              <a:t> </a:t>
            </a:r>
            <a:r>
              <a:rPr lang="en-US" dirty="0" smtClean="0"/>
              <a:t>vertex </a:t>
            </a:r>
            <a:r>
              <a:rPr lang="en-US" dirty="0" err="1" smtClean="0"/>
              <a:t>i</a:t>
            </a:r>
            <a:r>
              <a:rPr lang="en-US" dirty="0" smtClean="0"/>
              <a:t> is likely on the periphery of a graph</a:t>
            </a:r>
          </a:p>
        </p:txBody>
      </p:sp>
      <p:pic>
        <p:nvPicPr>
          <p:cNvPr id="3076" name="Picture 4" descr="https://latex.codecogs.com/gif.latex?%5Cdpi%7B300%7D%20d_%7Bij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752600"/>
            <a:ext cx="466725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%5Cdpi%7B200%7D%20c_i%20%3D%20%5Cfrac%7B1%7D%7Bn-1%7D%20%5Csum_%7Bj%20%5Cneq%20i%7D%5En%20%5Cfrac%7B1%7D%7Bd_%7Bij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399"/>
            <a:ext cx="23717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</a:t>
            </a:r>
            <a:r>
              <a:rPr lang="en-US" dirty="0"/>
              <a:t>C</a:t>
            </a:r>
            <a:r>
              <a:rPr lang="en-US" dirty="0" smtClean="0"/>
              <a:t>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Between-ness centrality</a:t>
            </a:r>
            <a:endParaRPr lang="en-US" dirty="0"/>
          </a:p>
        </p:txBody>
      </p:sp>
      <p:pic>
        <p:nvPicPr>
          <p:cNvPr id="17410" name="Picture 2" descr="https://latex.codecogs.com/gif.latex?%5Cdpi%7B200%7D%20c_i%20%3D%20%5Csum_%7Bj%2Ck%7D%20%5Cfrac%7B%5C%23%5C%7B%5Ctext%7Bgeodesic%20paths%20%7D%20j%20%5Cto%20%5Ccdots%20%5Cto%20i%20%5Cto%20%5Ccdots%20%5Cto%20k%5C%7D%7D%20%7B%5C%23%5C%7B%5Ctext%7Bgeodesic%20paths%20%7D%20j%20%5Cto%20%5Ccdots%20%5Cto%20k%5C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943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6400" y="914400"/>
            <a:ext cx="5715000" cy="5489825"/>
            <a:chOff x="1066800" y="1219200"/>
            <a:chExt cx="5715000" cy="5489825"/>
          </a:xfrm>
        </p:grpSpPr>
        <p:pic>
          <p:nvPicPr>
            <p:cNvPr id="9220" name="Picture 4" descr="https://upload.wikimedia.org/wikipedia/commons/1/11/6_centrality_measur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960"/>
            <a:stretch/>
          </p:blipFill>
          <p:spPr bwMode="auto">
            <a:xfrm>
              <a:off x="1066800" y="1219200"/>
              <a:ext cx="5715000" cy="548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https://upload.wikimedia.org/wikipedia/commons/1/11/6_centrality_measur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89" r="50000"/>
            <a:stretch/>
          </p:blipFill>
          <p:spPr bwMode="auto">
            <a:xfrm>
              <a:off x="3906748" y="1422970"/>
              <a:ext cx="28575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371600" y="3810000"/>
              <a:ext cx="3124200" cy="203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Centrality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2859" y="3505200"/>
            <a:ext cx="14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35052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Harmonic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8488" y="6404225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5727" y="6371959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14" y="2057400"/>
            <a:ext cx="4353692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Given a graph with vertices V</a:t>
            </a:r>
          </a:p>
          <a:p>
            <a:pPr marL="0" indent="0">
              <a:buNone/>
            </a:pPr>
            <a:r>
              <a:rPr lang="en-US" sz="2800" dirty="0" smtClean="0"/>
              <a:t>Find a collection of k subsets</a:t>
            </a:r>
          </a:p>
          <a:p>
            <a:pPr marL="0" indent="0">
              <a:buNone/>
            </a:pPr>
            <a:r>
              <a:rPr lang="en-US" sz="2800" dirty="0" smtClean="0"/>
              <a:t>of V: {V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}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re non-empty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</a:t>
            </a:r>
            <a:r>
              <a:rPr lang="en-US" sz="2800" dirty="0" smtClean="0"/>
              <a:t>o not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dd up to V</a:t>
            </a:r>
          </a:p>
        </p:txBody>
      </p:sp>
    </p:spTree>
    <p:extLst>
      <p:ext uri="{BB962C8B-B14F-4D97-AF65-F5344CB8AC3E}">
        <p14:creationId xmlns:p14="http://schemas.microsoft.com/office/powerpoint/2010/main" val="42691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14" y="2057400"/>
            <a:ext cx="4353692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6326"/>
            <a:ext cx="8229600" cy="5181600"/>
          </a:xfrm>
        </p:spPr>
        <p:txBody>
          <a:bodyPr/>
          <a:lstStyle/>
          <a:p>
            <a:r>
              <a:rPr lang="en-US" dirty="0" smtClean="0"/>
              <a:t>Minimum Cut Partitioning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Find a k-partitioning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 a graph that minimizes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where A</a:t>
            </a:r>
            <a:r>
              <a:rPr lang="en-US" sz="2400" baseline="-25000" dirty="0" smtClean="0"/>
              <a:t>V,W</a:t>
            </a:r>
            <a:r>
              <a:rPr lang="en-US" sz="2400" dirty="0" smtClean="0"/>
              <a:t> is the submatrix of the</a:t>
            </a:r>
          </a:p>
          <a:p>
            <a:pPr marL="0" indent="0">
              <a:buNone/>
            </a:pPr>
            <a:r>
              <a:rPr lang="en-US" sz="2400" dirty="0" smtClean="0"/>
              <a:t>adjacency matrix A. </a:t>
            </a:r>
            <a:endParaRPr lang="en-US" sz="2400" dirty="0"/>
          </a:p>
        </p:txBody>
      </p:sp>
      <p:pic>
        <p:nvPicPr>
          <p:cNvPr id="10242" name="Picture 2" descr="https://latex.codecogs.com/gif.latex?%5Cdpi%7B200%7D%20%5Cmathcal%7BP%7D_k%20%3D%20%5C%7BV_1%2C%20...%2C%20V_k%5C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22288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atex.codecogs.com/gif.latex?%5Cdpi%7B200%7D%20%5Csum_%7BV%20%5Cin%20%5Cmathcal%7BP%7D_k%7D%20%5Csum_%7BW%20%5Cin%20%5Cmathcal%7BP%7D_k%7D%20%5Ctext%7Bsum%7D%28A_%7BV%2CW%7D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4267200"/>
            <a:ext cx="28289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Bi-partitioning case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9" r="10644" b="17637"/>
          <a:stretch/>
        </p:blipFill>
        <p:spPr bwMode="auto">
          <a:xfrm>
            <a:off x="2208944" y="2209800"/>
            <a:ext cx="5106256" cy="356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096000"/>
            <a:ext cx="684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useless without any size constraints on the partitions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4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Spectral Partitioning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Let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want to find x that minimizes</a:t>
            </a:r>
          </a:p>
        </p:txBody>
      </p:sp>
      <p:pic>
        <p:nvPicPr>
          <p:cNvPr id="11266" name="Picture 2" descr="https://latex.codecogs.com/gif.latex?%5Cdpi%7B200%7D%20x_i%20%3D%20%5Cbegin%7Bcases%7D%201%20%26%20%5Ctext%7Bif%20%7D%20i%20%5Cin%20V_1%20%5C%5C%20-1%20%26%20%5Ctext%7Bif%20%7D%20i%20%5Cin%20V_2%20%5C%5C%20%5Cend%7Bcases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705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atex.codecogs.com/gif.latex?%5Cdpi%7B200%7D%20%5Csum_%7Bi%2Cj%7D%20%5Cfrac%7B1%20-%20x_i%20x_j%7D%7B2%7D%20A_%7Bij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584004"/>
            <a:ext cx="20574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latex.codecogs.com/gif.latex?%5Cdpi%7B200%7D%20%5Cfrac%7B1%20-%20x_i%20x_j%7D%7B2%7D%20%3D%20%5Cbegin%7Bcases%7D%200%20%26%20%5Ctext%7Bif%20%7D%20V_i%20%3D%20V_j%20%5C%5C%201%20%26%20%5Ctext%7Botherwise%7D%20%5Cend%7Bcases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Spectral Partitioning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Define the </a:t>
            </a:r>
            <a:r>
              <a:rPr lang="en-US" sz="2800" i="1" dirty="0" smtClean="0"/>
              <a:t>Laplacian</a:t>
            </a:r>
            <a:r>
              <a:rPr lang="en-US" sz="2800" dirty="0" smtClean="0"/>
              <a:t> of a graph to be a n-by-n matrix with entries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spectral relaxation for bi-partitioning is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03587" y="482191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minimize</a:t>
            </a:r>
            <a:endParaRPr lang="en-US" sz="2800" dirty="0"/>
          </a:p>
        </p:txBody>
      </p:sp>
      <p:pic>
        <p:nvPicPr>
          <p:cNvPr id="13314" name="Picture 2" descr="https://latex.codecogs.com/gif.latex?%5Cdpi%7B200%7D%20L_%7Bij%7D%20%3D%20%5Cbegin%7Bcases%7D%20%5Csum_%7Bh%3D1%7D%5En%20A_%7Bih%7D%20%26%20%5Ctext%7Bif%20%7D%20i%20%3D%20j%20%5C%5C%20-%20A_%7Bij%7D%20%26%20%5Ctext%7Botherwise%7D%20%5C%5C%20%5Cend%7Bcases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905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latex.codecogs.com/gif.latex?%5Cdpi%7B200%7D%20x%5ET%20L%20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87" y="4821910"/>
            <a:ext cx="1011621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77939" y="5572780"/>
            <a:ext cx="162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subject to</a:t>
            </a:r>
            <a:endParaRPr lang="en-US" sz="2800" dirty="0"/>
          </a:p>
        </p:txBody>
      </p:sp>
      <p:pic>
        <p:nvPicPr>
          <p:cNvPr id="13324" name="Picture 12" descr="https://latex.codecogs.com/gif.latex?%5Cdpi%7B200%7D%20%5C%7Cx%5C%7C%20%3D%2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4" y="5617575"/>
            <a:ext cx="1307976" cy="4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Motivation: We want a </a:t>
            </a:r>
            <a:r>
              <a:rPr lang="en-US" sz="2800" i="1" dirty="0" smtClean="0"/>
              <a:t>score function</a:t>
            </a:r>
            <a:r>
              <a:rPr lang="en-US" sz="2800" dirty="0" smtClean="0"/>
              <a:t> that takes in an adjacency matrix </a:t>
            </a:r>
            <a:r>
              <a:rPr lang="en-US" sz="2800" b="1" dirty="0" smtClean="0"/>
              <a:t>A</a:t>
            </a:r>
            <a:r>
              <a:rPr lang="en-US" sz="2800" dirty="0" smtClean="0"/>
              <a:t> and a partitioning </a:t>
            </a:r>
            <a:r>
              <a:rPr lang="en-US" sz="2800" b="1" dirty="0" smtClean="0"/>
              <a:t>P</a:t>
            </a:r>
            <a:r>
              <a:rPr lang="en-US" sz="2800" dirty="0" smtClean="0"/>
              <a:t> and returns a scalar denoting the </a:t>
            </a:r>
            <a:r>
              <a:rPr lang="en-US" sz="2800" i="1" dirty="0" smtClean="0"/>
              <a:t>quality</a:t>
            </a:r>
            <a:r>
              <a:rPr lang="en-US" sz="2800" dirty="0" smtClean="0"/>
              <a:t> of a partitioning.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Cut size is a poor score function</a:t>
            </a:r>
          </a:p>
          <a:p>
            <a:pPr>
              <a:buFontTx/>
              <a:buChar char="-"/>
            </a:pPr>
            <a:r>
              <a:rPr lang="en-US" sz="2800" dirty="0" smtClean="0"/>
              <a:t>not enough to have few edges between communities</a:t>
            </a:r>
          </a:p>
          <a:p>
            <a:pPr>
              <a:buFontTx/>
              <a:buChar char="-"/>
            </a:pPr>
            <a:r>
              <a:rPr lang="en-US" sz="2800" dirty="0" smtClean="0"/>
              <a:t>should have fewer than expected</a:t>
            </a:r>
          </a:p>
          <a:p>
            <a:pPr>
              <a:buFontTx/>
              <a:buChar char="-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6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Modularity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ij</a:t>
            </a:r>
            <a:r>
              <a:rPr lang="en-US" sz="2800" dirty="0" smtClean="0"/>
              <a:t> is the expected weight of edge (</a:t>
            </a:r>
            <a:r>
              <a:rPr lang="en-US" sz="2800" dirty="0" err="1"/>
              <a:t>i</a:t>
            </a:r>
            <a:r>
              <a:rPr lang="en-US" sz="2800" dirty="0" err="1" smtClean="0"/>
              <a:t>,j</a:t>
            </a:r>
            <a:r>
              <a:rPr lang="en-US" sz="2800" dirty="0" smtClean="0"/>
              <a:t>) under a </a:t>
            </a:r>
            <a:r>
              <a:rPr lang="en-US" sz="2800" i="1" dirty="0" smtClean="0"/>
              <a:t>null model </a:t>
            </a:r>
            <a:r>
              <a:rPr lang="en-US" sz="2800" dirty="0" smtClean="0"/>
              <a:t>and</a:t>
            </a:r>
          </a:p>
          <a:p>
            <a:pPr marL="0" indent="0">
              <a:buNone/>
            </a:pPr>
            <a:r>
              <a:rPr lang="en-US" sz="2800" dirty="0" smtClean="0"/>
              <a:t>Examples:</a:t>
            </a:r>
          </a:p>
          <a:p>
            <a:pPr>
              <a:buFontTx/>
              <a:buChar char="-"/>
              <a:tabLst>
                <a:tab pos="2743200" algn="l"/>
              </a:tabLst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ij</a:t>
            </a:r>
            <a:r>
              <a:rPr lang="en-US" sz="2800" dirty="0" smtClean="0"/>
              <a:t> = p	(</a:t>
            </a:r>
            <a:r>
              <a:rPr lang="en-US" sz="2800" dirty="0" err="1" smtClean="0"/>
              <a:t>Erdos-Renyi</a:t>
            </a:r>
            <a:r>
              <a:rPr lang="en-US" sz="2800" dirty="0" smtClean="0"/>
              <a:t> random graph)</a:t>
            </a:r>
          </a:p>
          <a:p>
            <a:pPr>
              <a:buFontTx/>
              <a:buChar char="-"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ij</a:t>
            </a:r>
            <a:r>
              <a:rPr lang="en-US" sz="2800" dirty="0" smtClean="0"/>
              <a:t> =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/ 2m	(configuration model)</a:t>
            </a:r>
          </a:p>
          <a:p>
            <a:pPr marL="0" indent="0">
              <a:buNone/>
            </a:pPr>
            <a:r>
              <a:rPr lang="en-US" sz="2800" dirty="0" smtClean="0"/>
              <a:t>where </a:t>
            </a:r>
            <a:endParaRPr lang="en-US" sz="2800" dirty="0"/>
          </a:p>
        </p:txBody>
      </p:sp>
      <p:pic>
        <p:nvPicPr>
          <p:cNvPr id="14342" name="Picture 6" descr="https://latex.codecogs.com/gif.latex?%5Cdpi%7B200%7D%20k_i%20%3D%20%5Csum_%7Bj%3D1%7D%5En%20A_%7Bij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0"/>
            <a:ext cx="15621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latex.codecogs.com/gif.latex?%5Cdpi%7B200%7D%202m%20%3D%20%5Csum_%7Bi%2Cj%7D%20A_%7Bij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381374"/>
            <a:ext cx="174307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https://latex.codecogs.com/gif.latex?%5Cdpi%7B200%7D%20Q%20%3D%20%5Cfrac%7B1%7D%7B2m%7D%5Csum_%7Bi%2Cj%7D%20%28A_%7Bij%7D%20-%20P_%7Bij%7D%29%20%5Cmathbf%7B1%7D_%7B%5C%7B%5Ctext%7Bi%20and%20j%20in%20same%20partition%7D%5C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6898"/>
            <a:ext cx="58864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36629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Adamic</a:t>
            </a:r>
            <a:r>
              <a:rPr lang="en-US" dirty="0" smtClean="0"/>
              <a:t> &amp; Glance (2005)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 methods to approximately maximize Q</a:t>
            </a:r>
          </a:p>
          <a:p>
            <a:pPr>
              <a:buFontTx/>
              <a:buChar char="-"/>
            </a:pPr>
            <a:r>
              <a:rPr lang="en-US" dirty="0" smtClean="0"/>
              <a:t>spectral method</a:t>
            </a:r>
          </a:p>
          <a:p>
            <a:pPr>
              <a:buFontTx/>
              <a:buChar char="-"/>
            </a:pPr>
            <a:r>
              <a:rPr lang="en-US" dirty="0" smtClean="0"/>
              <a:t>linear and quadratic programming</a:t>
            </a:r>
          </a:p>
          <a:p>
            <a:pPr>
              <a:buFontTx/>
              <a:buChar char="-"/>
            </a:pPr>
            <a:r>
              <a:rPr lang="en-US" dirty="0" smtClean="0"/>
              <a:t>greedy agglomeration</a:t>
            </a:r>
          </a:p>
          <a:p>
            <a:pPr>
              <a:buFontTx/>
              <a:buChar char="-"/>
            </a:pPr>
            <a:r>
              <a:rPr lang="en-US" dirty="0" smtClean="0"/>
              <a:t>simulated 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Louvain method for approximately maximizing modularity</a:t>
            </a:r>
          </a:p>
          <a:p>
            <a:pPr marL="0" indent="0">
              <a:buNone/>
            </a:pPr>
            <a:endParaRPr lang="en-US" sz="2400" dirty="0"/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assign each node to its own community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b="1" dirty="0" smtClean="0"/>
              <a:t>stage 1:</a:t>
            </a:r>
            <a:r>
              <a:rPr lang="en-US" sz="2400" dirty="0" smtClean="0"/>
              <a:t> repeat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	for node </a:t>
            </a:r>
            <a:r>
              <a:rPr lang="en-US" sz="2400" dirty="0" err="1" smtClean="0"/>
              <a:t>i</a:t>
            </a:r>
            <a:r>
              <a:rPr lang="en-US" sz="2400" dirty="0" smtClean="0"/>
              <a:t> in V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		for node j in {neighbors of </a:t>
            </a:r>
            <a:r>
              <a:rPr lang="en-US" sz="2400" dirty="0" err="1" smtClean="0"/>
              <a:t>i</a:t>
            </a:r>
            <a:r>
              <a:rPr lang="en-US" sz="2400" dirty="0" smtClean="0"/>
              <a:t>}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			compute </a:t>
            </a:r>
            <a:r>
              <a:rPr lang="el-GR" sz="2400" dirty="0" smtClean="0"/>
              <a:t>Δ</a:t>
            </a:r>
            <a:r>
              <a:rPr lang="en-US" sz="2400" dirty="0" smtClean="0"/>
              <a:t>Q from merging </a:t>
            </a:r>
            <a:r>
              <a:rPr lang="en-US" sz="2400" dirty="0" err="1" smtClean="0"/>
              <a:t>i</a:t>
            </a:r>
            <a:r>
              <a:rPr lang="en-US" sz="2400" dirty="0" smtClean="0"/>
              <a:t> into j’s community</a:t>
            </a:r>
            <a:endParaRPr lang="en-US" sz="2000" dirty="0"/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		merge </a:t>
            </a:r>
            <a:r>
              <a:rPr lang="en-US" sz="2400" dirty="0" err="1" smtClean="0"/>
              <a:t>i</a:t>
            </a:r>
            <a:r>
              <a:rPr lang="en-US" sz="2400" dirty="0" smtClean="0"/>
              <a:t> to j giving highest positive </a:t>
            </a:r>
            <a:r>
              <a:rPr lang="el-GR" sz="2400" dirty="0" smtClean="0"/>
              <a:t>Δ</a:t>
            </a:r>
            <a:r>
              <a:rPr lang="en-US" sz="2400" dirty="0" smtClean="0"/>
              <a:t>Q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until no </a:t>
            </a:r>
            <a:r>
              <a:rPr lang="el-GR" sz="2400" dirty="0" smtClean="0"/>
              <a:t>Δ</a:t>
            </a:r>
            <a:r>
              <a:rPr lang="en-US" sz="2400" dirty="0" smtClean="0"/>
              <a:t>Q &gt; 0 opportunity is available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if no merges occurred after one pass-through of V, stop</a:t>
            </a:r>
          </a:p>
          <a:p>
            <a:pPr marL="461963" indent="-461963">
              <a:buFont typeface="+mj-lt"/>
              <a:buAutoNum type="arabicPeriod"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b="1" dirty="0" smtClean="0"/>
              <a:t>stage 2:</a:t>
            </a:r>
            <a:r>
              <a:rPr lang="en-US" sz="2400" dirty="0" smtClean="0"/>
              <a:t> create a new network:</a:t>
            </a:r>
          </a:p>
          <a:p>
            <a:pPr marL="0" indent="0">
              <a:buNone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node = communities</a:t>
            </a:r>
          </a:p>
          <a:p>
            <a:pPr marL="0" indent="0">
              <a:buNone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self-edges = sum of within-community edges</a:t>
            </a:r>
          </a:p>
          <a:p>
            <a:pPr marL="0" indent="0">
              <a:buNone/>
              <a:tabLst>
                <a:tab pos="914400" algn="l"/>
                <a:tab pos="1376363" algn="l"/>
                <a:tab pos="18288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between-edges = sum of between-community edges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400" dirty="0" smtClean="0"/>
              <a:t>10.	go to stage 1 with new coarse network</a:t>
            </a:r>
          </a:p>
        </p:txBody>
      </p:sp>
    </p:spTree>
    <p:extLst>
      <p:ext uri="{BB962C8B-B14F-4D97-AF65-F5344CB8AC3E}">
        <p14:creationId xmlns:p14="http://schemas.microsoft.com/office/powerpoint/2010/main" val="720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Generative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Block Model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SBM is a </a:t>
            </a:r>
            <a:r>
              <a:rPr lang="en-US" sz="2800" i="1" dirty="0" smtClean="0"/>
              <a:t>distribution</a:t>
            </a:r>
            <a:r>
              <a:rPr lang="en-US" sz="2800" dirty="0" smtClean="0"/>
              <a:t> of graphs defined by the parameters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800" dirty="0" smtClean="0"/>
              <a:t>- k	: number of communities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800" dirty="0" smtClean="0"/>
              <a:t>- z	: </a:t>
            </a:r>
            <a:r>
              <a:rPr lang="en-US" sz="2800" i="1" dirty="0" smtClean="0"/>
              <a:t>n</a:t>
            </a:r>
            <a:r>
              <a:rPr lang="en-US" sz="2800" dirty="0" smtClean="0"/>
              <a:t>-dimensional vector where </a:t>
            </a:r>
            <a:r>
              <a:rPr lang="en-US" sz="2800" dirty="0" err="1" smtClean="0"/>
              <a:t>z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∈ {1, …, k} denotes 	the community to which node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belongs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800" dirty="0" smtClean="0"/>
              <a:t>- M: k-by-k with entries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uv</a:t>
            </a:r>
            <a:r>
              <a:rPr lang="en-US" sz="2800" dirty="0" smtClean="0"/>
              <a:t> giving the probability that a 	node in community </a:t>
            </a:r>
            <a:r>
              <a:rPr lang="en-US" sz="2800" i="1" dirty="0" smtClean="0"/>
              <a:t>v</a:t>
            </a:r>
            <a:r>
              <a:rPr lang="en-US" sz="2800" dirty="0" smtClean="0"/>
              <a:t> connects to a node in 	community </a:t>
            </a:r>
            <a:r>
              <a:rPr lang="en-US" sz="2800" i="1" dirty="0" smtClean="0"/>
              <a:t>u</a:t>
            </a:r>
            <a:endParaRPr lang="en-US" sz="2800" dirty="0" smtClean="0"/>
          </a:p>
          <a:p>
            <a:pPr marL="0" indent="0">
              <a:buNone/>
              <a:tabLst>
                <a:tab pos="46196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39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Block Model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151731"/>
            <a:ext cx="65151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5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Block Model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100931"/>
            <a:ext cx="6210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Block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If z and k are known, easy to get M</a:t>
            </a:r>
          </a:p>
          <a:p>
            <a:pPr lvl="2"/>
            <a:r>
              <a:rPr lang="en-US" dirty="0" smtClean="0"/>
              <a:t>use Maximum Likelihood Inference</a:t>
            </a:r>
          </a:p>
          <a:p>
            <a:pPr lvl="1"/>
            <a:r>
              <a:rPr lang="en-US" dirty="0" smtClean="0"/>
              <a:t>Much harder to get z</a:t>
            </a:r>
          </a:p>
          <a:p>
            <a:pPr lvl="2"/>
            <a:r>
              <a:rPr lang="en-US" dirty="0" smtClean="0"/>
              <a:t>EM algorithm, Bayesian methods,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you have </a:t>
            </a:r>
            <a:r>
              <a:rPr lang="en-US" sz="2800" dirty="0" err="1" smtClean="0"/>
              <a:t>git</a:t>
            </a:r>
            <a:r>
              <a:rPr lang="en-US" sz="2800" dirty="0" smtClean="0"/>
              <a:t> installed, open terminal in a new empty folder and type in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Otherwise, go to </a:t>
            </a:r>
            <a:r>
              <a:rPr lang="en-US" sz="2800" dirty="0" smtClean="0">
                <a:hlinkClick r:id="rId2"/>
              </a:rPr>
              <a:t>https://github.com/felixxiao/data-night1</a:t>
            </a:r>
            <a:r>
              <a:rPr lang="en-US" sz="2800" dirty="0" smtClean="0"/>
              <a:t> and “Download Zip”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429470"/>
            <a:ext cx="873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remote add origin https://github.com/felixxiao/data-night1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Blondel</a:t>
            </a:r>
            <a:r>
              <a:rPr lang="en-US" sz="1800" dirty="0"/>
              <a:t>, Vincent D., et al. "Fast unfolding of communities in large </a:t>
            </a:r>
            <a:r>
              <a:rPr lang="en-US" sz="1800" dirty="0" err="1"/>
              <a:t>networks."</a:t>
            </a:r>
            <a:r>
              <a:rPr lang="en-US" sz="1800" i="1" dirty="0" err="1" smtClean="0"/>
              <a:t>Journal</a:t>
            </a:r>
            <a:r>
              <a:rPr lang="en-US" sz="1800" i="1" dirty="0" smtClean="0"/>
              <a:t> </a:t>
            </a:r>
            <a:r>
              <a:rPr lang="en-US" sz="1800" i="1" dirty="0"/>
              <a:t>of statistical mechanics: theory and </a:t>
            </a:r>
            <a:r>
              <a:rPr lang="en-US" sz="1800" i="1" dirty="0" smtClean="0"/>
              <a:t>experiment</a:t>
            </a:r>
            <a:r>
              <a:rPr lang="en-US" sz="1800" dirty="0" smtClean="0"/>
              <a:t> (</a:t>
            </a:r>
            <a:r>
              <a:rPr lang="en-US" sz="1800" dirty="0"/>
              <a:t>2008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Course: Network Analysis and Modeling </a:t>
            </a:r>
            <a:r>
              <a:rPr lang="en-US" sz="1800" dirty="0" smtClean="0">
                <a:hlinkClick r:id="rId2"/>
              </a:rPr>
              <a:t>http://tuvalu.santafe.edu/~aaronc/courses/5352/</a:t>
            </a:r>
            <a:endParaRPr lang="en-US" sz="1800" dirty="0" smtClean="0"/>
          </a:p>
          <a:p>
            <a:r>
              <a:rPr lang="en-US" sz="1800" dirty="0" smtClean="0"/>
              <a:t>Presentation: “Modularity, Community Structure, and Spectral Properties of Networks” </a:t>
            </a:r>
            <a:r>
              <a:rPr lang="en-US" sz="1800" dirty="0" smtClean="0">
                <a:hlinkClick r:id="rId3"/>
              </a:rPr>
              <a:t>http://vw.indiana.edu/netsci06/conf-slides/conf-mon/netsci-talk-mark-newman.pdf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564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007"/>
            <a:ext cx="7924800" cy="616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193689"/>
            <a:ext cx="519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Beveridge &amp; Shan (2016)</a:t>
            </a:r>
          </a:p>
          <a:p>
            <a:r>
              <a:rPr lang="en-US" dirty="0" smtClean="0"/>
              <a:t>https://www.macalester.edu/~abeverid/thrones.html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rgnet.com/step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49"/>
            <a:ext cx="7620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933450"/>
            <a:ext cx="63150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0094" y="6172200"/>
            <a:ext cx="17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Christakis (</a:t>
            </a:r>
            <a:r>
              <a:rPr lang="en-US" dirty="0" smtClean="0"/>
              <a:t>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 smtClean="0"/>
              <a:t>Centrality</a:t>
            </a:r>
          </a:p>
          <a:p>
            <a:pPr marL="0" indent="0">
              <a:buNone/>
            </a:pPr>
            <a:r>
              <a:rPr lang="en-US" sz="2800" dirty="0" smtClean="0"/>
              <a:t>Which members are the most important as sources of influence and transmitters of information?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600" b="1" dirty="0" smtClean="0"/>
              <a:t>Community</a:t>
            </a:r>
            <a:endParaRPr lang="en-US" sz="3600" dirty="0" smtClean="0"/>
          </a:p>
          <a:p>
            <a:pPr marL="0" indent="0">
              <a:buNone/>
            </a:pPr>
            <a:r>
              <a:rPr lang="en-US" sz="2800" dirty="0" smtClean="0"/>
              <a:t>Which members have a higher than average degree of interaction with one another?</a:t>
            </a:r>
          </a:p>
        </p:txBody>
      </p:sp>
    </p:spTree>
    <p:extLst>
      <p:ext uri="{BB962C8B-B14F-4D97-AF65-F5344CB8AC3E}">
        <p14:creationId xmlns:p14="http://schemas.microsoft.com/office/powerpoint/2010/main" val="16738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Eigenvector centrality</a:t>
            </a:r>
          </a:p>
          <a:p>
            <a:endParaRPr lang="en-US" dirty="0"/>
          </a:p>
        </p:txBody>
      </p:sp>
      <p:pic>
        <p:nvPicPr>
          <p:cNvPr id="1034" name="Picture 10" descr="https://latex.codecogs.com/gif.latex?%5Cdpi%7B200%7D%20c_i%20%3D%20%5Csum_%7Bj%3D1%7D%5En%20A_%7Bij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6" y="1857373"/>
            <a:ext cx="15335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.codecogs.com/gif.latex?%5Cdpi%7B200%7D%20c_i%5E%7B%280%29%7D%20%3D%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5351"/>
            <a:ext cx="9715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%5Cdpi%7B200%7D%20x_i%5E%7B%28t&amp;plus;1%29%7D%20%3D%20%5Csum_%7Bj%3D1%7D%5En%20A_%7Bij%7D%20c_i%5E%7B%28t%29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2438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tex.codecogs.com/gif.latex?%5Cdpi%7B200%7D%20c%5E%7B%28t&amp;plus;1%29%7D%20%3D%20%5Cfrac%7Bx%5E%7B%28t&amp;plus;1%29%7D%7D%7B%5C%7Cx%5E%7B%28t&amp;plus;1%29%7D%5C%7C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43489"/>
            <a:ext cx="21717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atex.codecogs.com/gif.latex?%5Cdpi%7B200%7D%20c_i%20%3D%20c_i%5E%7B%28%5Cinfty%29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37927"/>
            <a:ext cx="1143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Eigenvector centrality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If A is symmetric and has a unique largest-in-absolute-value eigenvalue </a:t>
            </a:r>
            <a:r>
              <a:rPr lang="el-GR" dirty="0" smtClean="0"/>
              <a:t>λ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then the sequence {c</a:t>
            </a:r>
            <a:r>
              <a:rPr lang="en-US" baseline="30000" dirty="0" smtClean="0"/>
              <a:t>(t)</a:t>
            </a:r>
            <a:r>
              <a:rPr lang="en-US" dirty="0" smtClean="0"/>
              <a:t>} converges to c satisfying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Google Search (PageRank) uses a modified form of eigenvector centrality for directed graphs</a:t>
            </a:r>
            <a:endParaRPr lang="en-US" sz="2400" dirty="0"/>
          </a:p>
        </p:txBody>
      </p:sp>
      <p:pic>
        <p:nvPicPr>
          <p:cNvPr id="4" name="Picture 14" descr="https://latex.codecogs.com/gif.latex?%5Cdpi%7B200%7D%20c_i%5E%7B%280%29%7D%20%3D%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0171"/>
            <a:ext cx="810753" cy="3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https://latex.codecogs.com/gif.latex?%5Cdpi%7B200%7D%20x_i%5E%7B%28t&amp;plus;1%29%7D%20%3D%20%5Csum_%7Bj%3D1%7D%5En%20A_%7Bij%7D%20c_i%5E%7B%28t%29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86" y="1981200"/>
            <a:ext cx="2034831" cy="7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https://latex.codecogs.com/gif.latex?%5Cdpi%7B200%7D%20c%5E%7B%28t&amp;plus;1%29%7D%20%3D%20%5Cfrac%7Bx%5E%7B%28t&amp;plus;1%29%7D%7D%7B%5C%7Cx%5E%7B%28t&amp;plus;1%29%7D%5C%7C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981201"/>
            <a:ext cx="1812273" cy="6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https://latex.codecogs.com/gif.latex?%5Cdpi%7B200%7D%20c_i%20%3D%20c_i%5E%7B%28%5Cinfty%29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21570"/>
            <a:ext cx="953828" cy="3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dpi%7B300%7D%20Ac%20%3D%20%5Clambda_1%20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79" y="4589554"/>
            <a:ext cx="18192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515</Words>
  <Application>Microsoft Office PowerPoint</Application>
  <PresentationFormat>On-screen Show (4:3)</PresentationFormat>
  <Paragraphs>151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 to Social Network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Measures of Centrality</vt:lpstr>
      <vt:lpstr>Measures of Centrality</vt:lpstr>
      <vt:lpstr>Measures of Centrality</vt:lpstr>
      <vt:lpstr>Measures of Centrality</vt:lpstr>
      <vt:lpstr>Measures of Centrality</vt:lpstr>
      <vt:lpstr>Community Detection</vt:lpstr>
      <vt:lpstr>Community Detection</vt:lpstr>
      <vt:lpstr>Community Detection</vt:lpstr>
      <vt:lpstr>Community Detection</vt:lpstr>
      <vt:lpstr>Community Detection</vt:lpstr>
      <vt:lpstr>Community Detection</vt:lpstr>
      <vt:lpstr>Community Detection</vt:lpstr>
      <vt:lpstr>Community Detection</vt:lpstr>
      <vt:lpstr>Community Detection</vt:lpstr>
      <vt:lpstr>Probabilistic Generative Models</vt:lpstr>
      <vt:lpstr>Stochastic Block Model</vt:lpstr>
      <vt:lpstr>Stochastic Block Model</vt:lpstr>
      <vt:lpstr>Stochastic Block Model</vt:lpstr>
      <vt:lpstr>Data Modeling Challenge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Social Network Analysis</dc:title>
  <dc:creator>Felix</dc:creator>
  <cp:lastModifiedBy>Felix</cp:lastModifiedBy>
  <cp:revision>54</cp:revision>
  <dcterms:created xsi:type="dcterms:W3CDTF">2016-05-02T15:48:13Z</dcterms:created>
  <dcterms:modified xsi:type="dcterms:W3CDTF">2016-05-03T02:03:33Z</dcterms:modified>
</cp:coreProperties>
</file>