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8" r:id="rId4"/>
    <p:sldId id="279" r:id="rId5"/>
    <p:sldId id="275" r:id="rId6"/>
    <p:sldId id="276" r:id="rId7"/>
    <p:sldId id="280" r:id="rId8"/>
    <p:sldId id="277" r:id="rId9"/>
    <p:sldId id="265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28577AD-61F8-47D9-986A-9E34D3DE324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520B1B-AF14-405C-855B-8C1D8B7FA88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212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77AD-61F8-47D9-986A-9E34D3DE324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0B1B-AF14-405C-855B-8C1D8B7F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3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77AD-61F8-47D9-986A-9E34D3DE324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0B1B-AF14-405C-855B-8C1D8B7F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9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77AD-61F8-47D9-986A-9E34D3DE324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0B1B-AF14-405C-855B-8C1D8B7F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8577AD-61F8-47D9-986A-9E34D3DE324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520B1B-AF14-405C-855B-8C1D8B7FA88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980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77AD-61F8-47D9-986A-9E34D3DE324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0B1B-AF14-405C-855B-8C1D8B7F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77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77AD-61F8-47D9-986A-9E34D3DE324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0B1B-AF14-405C-855B-8C1D8B7F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35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77AD-61F8-47D9-986A-9E34D3DE324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0B1B-AF14-405C-855B-8C1D8B7F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6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77AD-61F8-47D9-986A-9E34D3DE324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0B1B-AF14-405C-855B-8C1D8B7F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28577AD-61F8-47D9-986A-9E34D3DE324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7520B1B-AF14-405C-855B-8C1D8B7FA8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393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28577AD-61F8-47D9-986A-9E34D3DE324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7520B1B-AF14-405C-855B-8C1D8B7F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8577AD-61F8-47D9-986A-9E34D3DE324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520B1B-AF14-405C-855B-8C1D8B7FA8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0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7A71-F77E-45CC-AE3D-FDBB70D98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098388"/>
            <a:ext cx="11113477" cy="4394988"/>
          </a:xfrm>
        </p:spPr>
        <p:txBody>
          <a:bodyPr/>
          <a:lstStyle/>
          <a:p>
            <a:r>
              <a:rPr lang="en-US" sz="8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ETIKA KOMPUTER dan </a:t>
            </a:r>
            <a:r>
              <a:rPr lang="en-US" sz="8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sejarah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8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perkembangannya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8329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50CBA3-3816-4714-9E20-B0332AEA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fi-FI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PERSENTASI PELAKU KEJAHATAN PENIPUAN BERDASARKAN NEGARA  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11" name="Content Placeholder 1">
            <a:extLst>
              <a:ext uri="{FF2B5EF4-FFF2-40B4-BE49-F238E27FC236}">
                <a16:creationId xmlns:a16="http://schemas.microsoft.com/office/drawing/2014/main" id="{3A8374B4-8792-4344-ACAA-DA010AB84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057401"/>
            <a:ext cx="7467600" cy="4068763"/>
          </a:xfrm>
        </p:spPr>
        <p:txBody>
          <a:bodyPr/>
          <a:lstStyle/>
          <a:p>
            <a:r>
              <a:rPr lang="en-US" altLang="en-US" sz="2400" dirty="0"/>
              <a:t>E-mail		: 68,4 %</a:t>
            </a:r>
          </a:p>
          <a:p>
            <a:r>
              <a:rPr lang="en-US" altLang="en-US" sz="2400" dirty="0"/>
              <a:t>Web Page		: 13,4 %</a:t>
            </a:r>
          </a:p>
          <a:p>
            <a:r>
              <a:rPr lang="en-US" altLang="en-US" sz="2400" dirty="0"/>
              <a:t>Phone		: 9,6 %</a:t>
            </a:r>
          </a:p>
          <a:p>
            <a:r>
              <a:rPr lang="en-US" altLang="en-US" sz="2400" dirty="0"/>
              <a:t>Physical Mail		: 4,2 %</a:t>
            </a:r>
          </a:p>
          <a:p>
            <a:r>
              <a:rPr lang="en-US" altLang="en-US" sz="2400" dirty="0"/>
              <a:t>Printed Material	: 1,9 %</a:t>
            </a:r>
          </a:p>
          <a:p>
            <a:r>
              <a:rPr lang="en-US" altLang="en-US" sz="2400" dirty="0"/>
              <a:t>In Person		: 1</a:t>
            </a:r>
          </a:p>
          <a:p>
            <a:r>
              <a:rPr lang="en-US" altLang="en-US" sz="2400" dirty="0"/>
              <a:t>Chat Room		: 0,8</a:t>
            </a:r>
          </a:p>
          <a:p>
            <a:r>
              <a:rPr lang="en-US" altLang="en-US" sz="2400" dirty="0"/>
              <a:t>Fax			: 0,8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>
            <a:extLst>
              <a:ext uri="{FF2B5EF4-FFF2-40B4-BE49-F238E27FC236}">
                <a16:creationId xmlns:a16="http://schemas.microsoft.com/office/drawing/2014/main" id="{8A43ECF2-310A-4A5D-A231-BFF7C97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KUHP PADA CYBERCRIME</a:t>
            </a:r>
          </a:p>
        </p:txBody>
      </p:sp>
      <p:sp>
        <p:nvSpPr>
          <p:cNvPr id="18435" name="Content Placeholder 1">
            <a:extLst>
              <a:ext uri="{FF2B5EF4-FFF2-40B4-BE49-F238E27FC236}">
                <a16:creationId xmlns:a16="http://schemas.microsoft.com/office/drawing/2014/main" id="{1B2C2027-EDC1-4474-9917-F799FD259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887" y="1527314"/>
            <a:ext cx="9932504" cy="4525963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upaya</a:t>
            </a:r>
            <a:r>
              <a:rPr lang="en-US" altLang="en-US" dirty="0"/>
              <a:t> </a:t>
            </a:r>
            <a:r>
              <a:rPr lang="en-US" altLang="en-US" dirty="0" err="1"/>
              <a:t>menangani</a:t>
            </a:r>
            <a:r>
              <a:rPr lang="en-US" altLang="en-US" dirty="0"/>
              <a:t> </a:t>
            </a:r>
            <a:r>
              <a:rPr lang="en-US" altLang="en-US" dirty="0" err="1"/>
              <a:t>kasuskasus</a:t>
            </a:r>
            <a:r>
              <a:rPr lang="en-US" altLang="en-US" dirty="0"/>
              <a:t> yang </a:t>
            </a:r>
            <a:r>
              <a:rPr lang="en-US" altLang="en-US" dirty="0" err="1"/>
              <a:t>terjadi</a:t>
            </a:r>
            <a:r>
              <a:rPr lang="en-US" altLang="en-US" dirty="0"/>
              <a:t> para </a:t>
            </a:r>
            <a:r>
              <a:rPr lang="en-US" altLang="en-US" dirty="0" err="1"/>
              <a:t>penyidik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analogi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perumpamaan</a:t>
            </a:r>
            <a:r>
              <a:rPr lang="en-US" altLang="en-US" dirty="0"/>
              <a:t> dan </a:t>
            </a:r>
            <a:r>
              <a:rPr lang="en-US" altLang="en-US" dirty="0" err="1"/>
              <a:t>persamaaan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pasal-pasal</a:t>
            </a:r>
            <a:r>
              <a:rPr lang="en-US" altLang="en-US" dirty="0"/>
              <a:t> yang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KUHP. </a:t>
            </a:r>
          </a:p>
          <a:p>
            <a:pPr algn="just">
              <a:lnSpc>
                <a:spcPct val="80000"/>
              </a:lnSpc>
            </a:pPr>
            <a:r>
              <a:rPr lang="en-US" altLang="en-US" dirty="0" err="1"/>
              <a:t>Pasal-pasal</a:t>
            </a:r>
            <a:r>
              <a:rPr lang="en-US" altLang="en-US" dirty="0"/>
              <a:t> </a:t>
            </a:r>
            <a:r>
              <a:rPr lang="en-US" altLang="en-US" dirty="0" err="1"/>
              <a:t>didalam</a:t>
            </a:r>
            <a:r>
              <a:rPr lang="en-US" altLang="en-US" dirty="0"/>
              <a:t> KUHP </a:t>
            </a:r>
            <a:r>
              <a:rPr lang="en-US" altLang="en-US" dirty="0" err="1"/>
              <a:t>biasanya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Pasal</a:t>
            </a:r>
            <a:r>
              <a:rPr lang="en-US" altLang="en-US" dirty="0"/>
              <a:t>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melibatkan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perbuatan</a:t>
            </a:r>
            <a:r>
              <a:rPr lang="en-US" altLang="en-US" dirty="0"/>
              <a:t> </a:t>
            </a:r>
            <a:r>
              <a:rPr lang="en-US" altLang="en-US" dirty="0" err="1"/>
              <a:t>sekaligus</a:t>
            </a:r>
            <a:r>
              <a:rPr lang="en-US" altLang="en-US" dirty="0"/>
              <a:t> </a:t>
            </a:r>
            <a:r>
              <a:rPr lang="en-US" altLang="en-US" dirty="0" err="1"/>
              <a:t>pasal</a:t>
            </a:r>
            <a:r>
              <a:rPr lang="en-US" altLang="en-US" dirty="0"/>
              <a:t> - </a:t>
            </a:r>
            <a:r>
              <a:rPr lang="en-US" altLang="en-US" dirty="0" err="1"/>
              <a:t>pasal</a:t>
            </a:r>
            <a:r>
              <a:rPr lang="en-US" altLang="en-US" dirty="0"/>
              <a:t> yang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dikenakan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KUHP pada </a:t>
            </a:r>
            <a:r>
              <a:rPr lang="en-US" altLang="en-US" i="1" dirty="0"/>
              <a:t>cybercrime </a:t>
            </a:r>
            <a:r>
              <a:rPr lang="en-US" altLang="en-US" dirty="0" err="1"/>
              <a:t>antara</a:t>
            </a:r>
            <a:r>
              <a:rPr lang="en-US" altLang="en-US" dirty="0"/>
              <a:t> lain :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Pasal</a:t>
            </a:r>
            <a:r>
              <a:rPr lang="en-US" altLang="en-US" dirty="0"/>
              <a:t> 362 KUHP yang </a:t>
            </a:r>
            <a:r>
              <a:rPr lang="en-US" altLang="en-US" dirty="0" err="1"/>
              <a:t>dikenakan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kasus</a:t>
            </a:r>
            <a:r>
              <a:rPr lang="en-US" altLang="en-US" dirty="0"/>
              <a:t> </a:t>
            </a:r>
            <a:r>
              <a:rPr lang="en-US" altLang="en-US" i="1" dirty="0"/>
              <a:t>carding</a:t>
            </a:r>
            <a:r>
              <a:rPr lang="en-US" altLang="en-US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Pasal</a:t>
            </a:r>
            <a:r>
              <a:rPr lang="en-US" altLang="en-US" dirty="0"/>
              <a:t> 378 KUHP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dikenakan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penipuan</a:t>
            </a:r>
            <a:r>
              <a:rPr lang="en-US" altLang="en-US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Pasal</a:t>
            </a:r>
            <a:r>
              <a:rPr lang="en-US" altLang="en-US" dirty="0"/>
              <a:t> 335 KUHP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dikenakan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kasus</a:t>
            </a:r>
            <a:r>
              <a:rPr lang="en-US" altLang="en-US" dirty="0"/>
              <a:t> </a:t>
            </a:r>
            <a:r>
              <a:rPr lang="en-US" altLang="en-US" dirty="0" err="1"/>
              <a:t>pengancaman</a:t>
            </a:r>
            <a:r>
              <a:rPr lang="en-US" altLang="en-US" dirty="0"/>
              <a:t> dan </a:t>
            </a:r>
            <a:r>
              <a:rPr lang="en-US" altLang="en-US" dirty="0" err="1"/>
              <a:t>pemerasan</a:t>
            </a:r>
            <a:r>
              <a:rPr lang="en-US" altLang="en-US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 </a:t>
            </a:r>
            <a:r>
              <a:rPr lang="en-US" altLang="en-US" dirty="0" err="1"/>
              <a:t>Pasal</a:t>
            </a:r>
            <a:r>
              <a:rPr lang="en-US" altLang="en-US" dirty="0"/>
              <a:t> 311 KUHP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dikenakan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kasus</a:t>
            </a:r>
            <a:r>
              <a:rPr lang="en-US" altLang="en-US" dirty="0"/>
              <a:t> </a:t>
            </a:r>
            <a:r>
              <a:rPr lang="en-US" altLang="en-US" dirty="0" err="1"/>
              <a:t>pencemaran</a:t>
            </a:r>
            <a:r>
              <a:rPr lang="en-US" altLang="en-US" dirty="0"/>
              <a:t> </a:t>
            </a:r>
            <a:r>
              <a:rPr lang="en-US" altLang="en-US" dirty="0" err="1"/>
              <a:t>nama</a:t>
            </a:r>
            <a:r>
              <a:rPr lang="en-US" altLang="en-US" dirty="0"/>
              <a:t> </a:t>
            </a:r>
            <a:r>
              <a:rPr lang="en-US" altLang="en-US" dirty="0" err="1"/>
              <a:t>baik</a:t>
            </a:r>
            <a:r>
              <a:rPr lang="en-US" altLang="en-US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Pasal</a:t>
            </a:r>
            <a:r>
              <a:rPr lang="en-US" altLang="en-US" dirty="0"/>
              <a:t> 282 KUHP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dikenakan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penyebaran</a:t>
            </a:r>
            <a:r>
              <a:rPr lang="en-US" altLang="en-US" dirty="0"/>
              <a:t> </a:t>
            </a:r>
            <a:r>
              <a:rPr lang="en-US" altLang="en-US" dirty="0" err="1"/>
              <a:t>pornografi</a:t>
            </a:r>
            <a:r>
              <a:rPr lang="en-US" altLang="en-US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Pasal</a:t>
            </a:r>
            <a:r>
              <a:rPr lang="en-US" altLang="en-US" dirty="0"/>
              <a:t> 406 KUHP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dikenakan</a:t>
            </a:r>
            <a:r>
              <a:rPr lang="en-US" altLang="en-US" dirty="0"/>
              <a:t> pada </a:t>
            </a:r>
            <a:r>
              <a:rPr lang="en-US" altLang="en-US" dirty="0" err="1"/>
              <a:t>kasus</a:t>
            </a:r>
            <a:r>
              <a:rPr lang="en-US" altLang="en-US" dirty="0"/>
              <a:t> </a:t>
            </a:r>
            <a:r>
              <a:rPr lang="en-US" altLang="en-US" i="1" dirty="0"/>
              <a:t>deface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i="1" dirty="0"/>
              <a:t>hacking</a:t>
            </a:r>
            <a:r>
              <a:rPr lang="en-US" altLang="en-US" dirty="0"/>
              <a:t> 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6AF632-4A70-4FFB-B5CE-3D7514F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17" y="140072"/>
            <a:ext cx="10178322" cy="149213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PELANGGARAN ETIKA IT DI INDONESIA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A634A0-3FB4-4F8F-8850-0F24A0CF6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Autofit/>
          </a:bodyPr>
          <a:lstStyle/>
          <a:p>
            <a:pPr marL="420624" indent="-384048">
              <a:lnSpc>
                <a:spcPct val="80000"/>
              </a:lnSpc>
              <a:buFont typeface="Wingdings 2"/>
              <a:buChar char=""/>
              <a:defRPr/>
            </a:pPr>
            <a:r>
              <a:rPr lang="sv-SE" sz="1800" dirty="0"/>
              <a:t>CD bajakan dijual bebas di mana-mana, sejak 1990-an. </a:t>
            </a:r>
          </a:p>
          <a:p>
            <a:pPr marL="420624" indent="-384048">
              <a:lnSpc>
                <a:spcPct val="80000"/>
              </a:lnSpc>
              <a:buFont typeface="Wingdings 2"/>
              <a:buChar char=""/>
              <a:defRPr/>
            </a:pPr>
            <a:r>
              <a:rPr lang="sv-SE" sz="1800" dirty="0"/>
              <a:t>Carding mulai marak bertaburan di Yogyakarta, 2000. </a:t>
            </a:r>
          </a:p>
          <a:p>
            <a:pPr marL="420624" indent="-384048">
              <a:lnSpc>
                <a:spcPct val="80000"/>
              </a:lnSpc>
              <a:buFont typeface="Wingdings 2"/>
              <a:buChar char=""/>
              <a:defRPr/>
            </a:pPr>
            <a:r>
              <a:rPr lang="sv-SE" sz="1800" dirty="0"/>
              <a:t>Plesetan nama domain klick BCA online, 2001. </a:t>
            </a:r>
          </a:p>
          <a:p>
            <a:pPr marL="420624" indent="-384048">
              <a:lnSpc>
                <a:spcPct val="80000"/>
              </a:lnSpc>
              <a:buFont typeface="Wingdings 2"/>
              <a:buChar char=""/>
              <a:defRPr/>
            </a:pPr>
            <a:r>
              <a:rPr lang="sv-SE" sz="1800" dirty="0"/>
              <a:t>Website Mentawai dihack orang, 2005. </a:t>
            </a:r>
          </a:p>
          <a:p>
            <a:pPr marL="420624" indent="-384048">
              <a:lnSpc>
                <a:spcPct val="80000"/>
              </a:lnSpc>
              <a:buFont typeface="Wingdings 2"/>
              <a:buChar char=""/>
              <a:defRPr/>
            </a:pPr>
            <a:r>
              <a:rPr lang="sv-SE" sz="1800" dirty="0"/>
              <a:t>Website BNI 46 dideface, </a:t>
            </a:r>
          </a:p>
          <a:p>
            <a:pPr marL="420624" indent="-384048">
              <a:lnSpc>
                <a:spcPct val="80000"/>
              </a:lnSpc>
              <a:buFont typeface="Wingdings 2"/>
              <a:buChar char=""/>
              <a:defRPr/>
            </a:pPr>
            <a:r>
              <a:rPr lang="sv-SE" sz="1800" dirty="0"/>
              <a:t>Website BI dihack (2005), </a:t>
            </a:r>
          </a:p>
          <a:p>
            <a:pPr marL="420624" indent="-384048">
              <a:lnSpc>
                <a:spcPct val="80000"/>
              </a:lnSpc>
              <a:buFont typeface="Wingdings 2"/>
              <a:buChar char=""/>
              <a:defRPr/>
            </a:pPr>
            <a:r>
              <a:rPr lang="sv-SE" sz="1800" dirty="0"/>
              <a:t>Website PKS dan Golkar diusili, 2005 pada Pilkada. </a:t>
            </a:r>
          </a:p>
          <a:p>
            <a:pPr marL="420624" indent="-384048">
              <a:lnSpc>
                <a:spcPct val="80000"/>
              </a:lnSpc>
              <a:buFont typeface="Wingdings 2"/>
              <a:buChar char=""/>
              <a:defRPr/>
            </a:pPr>
            <a:r>
              <a:rPr lang="sv-SE" sz="1800" dirty="0"/>
              <a:t>Website Harian Bisnis Indonesia dihack, 2005, saat puasa. </a:t>
            </a:r>
          </a:p>
          <a:p>
            <a:pPr marL="420624" indent="-384048">
              <a:lnSpc>
                <a:spcPct val="80000"/>
              </a:lnSpc>
              <a:buFont typeface="Wingdings 2"/>
              <a:buChar char=""/>
              <a:defRPr/>
            </a:pPr>
            <a:r>
              <a:rPr lang="sv-SE" sz="1800" dirty="0"/>
              <a:t>Cyber terorism mulai melanda di Indonesia, 2005, contohnya :</a:t>
            </a:r>
          </a:p>
          <a:p>
            <a:pPr marL="722376" lvl="1" indent="-274320">
              <a:lnSpc>
                <a:spcPct val="80000"/>
              </a:lnSpc>
              <a:buFont typeface="Wingdings 2"/>
              <a:buChar char=""/>
              <a:defRPr/>
            </a:pPr>
            <a:r>
              <a:rPr lang="sv-SE" dirty="0"/>
              <a:t>DR. Azahari. Cyber psycho, 2005, </a:t>
            </a:r>
          </a:p>
          <a:p>
            <a:pPr marL="722376" lvl="1" indent="-274320">
              <a:lnSpc>
                <a:spcPct val="80000"/>
              </a:lnSpc>
              <a:buFont typeface="Wingdings 2"/>
              <a:buChar char=""/>
              <a:defRPr/>
            </a:pPr>
            <a:r>
              <a:rPr lang="sv-SE" dirty="0"/>
              <a:t>Kerajaan Tuhan Lia Eden. </a:t>
            </a:r>
          </a:p>
          <a:p>
            <a:pPr marL="722376" lvl="1" indent="-274320">
              <a:lnSpc>
                <a:spcPct val="80000"/>
              </a:lnSpc>
              <a:buFont typeface="Wingdings 2"/>
              <a:buChar char=""/>
              <a:defRPr/>
            </a:pPr>
            <a:r>
              <a:rPr lang="sv-SE" dirty="0"/>
              <a:t>Beredar foto syur mirip artis Mayang Sari dan mirip Bambang Tri, 2005, Nia Ramadhan, 2006. </a:t>
            </a:r>
          </a:p>
          <a:p>
            <a:pPr marL="722376" lvl="1" indent="-274320">
              <a:lnSpc>
                <a:spcPct val="80000"/>
              </a:lnSpc>
              <a:buFont typeface="Wingdings 2"/>
              <a:buChar char=""/>
              <a:defRPr/>
            </a:pPr>
            <a:r>
              <a:rPr lang="sv-SE" dirty="0"/>
              <a:t>Beredar foto jenaka SBY dan Roy Suryo hasil croping di internet. </a:t>
            </a:r>
          </a:p>
          <a:p>
            <a:pPr marL="722376" lvl="1" indent="-274320">
              <a:lnSpc>
                <a:spcPct val="80000"/>
              </a:lnSpc>
              <a:buFont typeface="Wingdings 2"/>
              <a:buChar char=""/>
              <a:defRPr/>
            </a:pPr>
            <a:r>
              <a:rPr lang="sv-SE" dirty="0"/>
              <a:t>Tahun 2006 adanya isu kenaikan TDL, </a:t>
            </a:r>
          </a:p>
          <a:p>
            <a:pPr marL="722376" lvl="1" indent="-274320">
              <a:lnSpc>
                <a:spcPct val="80000"/>
              </a:lnSpc>
              <a:buFont typeface="Wingdings 2"/>
              <a:buChar char=""/>
              <a:defRPr/>
            </a:pPr>
            <a:r>
              <a:rPr lang="sv-SE" dirty="0"/>
              <a:t>adanya isu PNS, </a:t>
            </a:r>
          </a:p>
          <a:p>
            <a:pPr marL="722376" lvl="1" indent="-274320">
              <a:lnSpc>
                <a:spcPct val="80000"/>
              </a:lnSpc>
              <a:buFont typeface="Wingdings 2"/>
              <a:buChar char=""/>
              <a:defRPr/>
            </a:pPr>
            <a:r>
              <a:rPr lang="sv-SE" dirty="0"/>
              <a:t>website TV7  (2006). </a:t>
            </a:r>
          </a:p>
          <a:p>
            <a:pPr marL="722376" lvl="1" indent="-274320">
              <a:lnSpc>
                <a:spcPct val="80000"/>
              </a:lnSpc>
              <a:buFont typeface="Wingdings 2"/>
              <a:buChar char=""/>
              <a:defRPr/>
            </a:pPr>
            <a:r>
              <a:rPr lang="sv-SE" dirty="0"/>
              <a:t>Judi pun memasuki dunia maya, mulai marak tahun 2006.</a:t>
            </a:r>
            <a:endParaRPr lang="en-US" dirty="0"/>
          </a:p>
          <a:p>
            <a:pPr marL="420624" indent="-384048">
              <a:buNone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3DB129-6D50-4AC8-B10B-8529D3DC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sv-SE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PERMASALAHAN KEAMANAN IT DIBANYAK PERUSAHAAN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BCCCE656-9F5D-41CF-A968-8ED14984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v-SE" altLang="en-US" sz="1800"/>
              <a:t>Permasalahan Keamanan IT dibanyak perusahaan sangat dipengaruhi oleh kesadaran end user akan keamanan komputer boleh dibilang masih rendah, sehingga perlu investasi perusahaan dibidang keamanan komputer :</a:t>
            </a:r>
          </a:p>
          <a:p>
            <a:pPr lvl="1">
              <a:lnSpc>
                <a:spcPct val="80000"/>
              </a:lnSpc>
            </a:pPr>
            <a:r>
              <a:rPr lang="sv-SE" altLang="en-US" sz="1600"/>
              <a:t>Tindakan kejahatan TI cenderung meningkat, hal ini disebabkan penggunaan aplikasi bisnis komputer dan internet sedang meningkat, </a:t>
            </a:r>
          </a:p>
          <a:p>
            <a:pPr lvl="1">
              <a:lnSpc>
                <a:spcPct val="80000"/>
              </a:lnSpc>
            </a:pPr>
            <a:r>
              <a:rPr lang="sv-SE" altLang="en-US" sz="1600"/>
              <a:t>meledaknya trend e-Commerce, personal user semakin cinta dengan internet, </a:t>
            </a:r>
          </a:p>
          <a:p>
            <a:pPr lvl="1">
              <a:lnSpc>
                <a:spcPct val="80000"/>
              </a:lnSpc>
            </a:pPr>
            <a:r>
              <a:rPr lang="sv-SE" altLang="en-US" sz="1600"/>
              <a:t>user semakin melek terhadap teknologi, </a:t>
            </a:r>
          </a:p>
          <a:p>
            <a:pPr lvl="1">
              <a:lnSpc>
                <a:spcPct val="80000"/>
              </a:lnSpc>
            </a:pPr>
            <a:r>
              <a:rPr lang="sv-SE" altLang="en-US" sz="1600"/>
              <a:t>langkanya SDM yang handal, </a:t>
            </a:r>
          </a:p>
          <a:p>
            <a:pPr lvl="1">
              <a:lnSpc>
                <a:spcPct val="80000"/>
              </a:lnSpc>
            </a:pPr>
            <a:r>
              <a:rPr lang="sv-SE" altLang="en-US" sz="1600"/>
              <a:t>transisi dari single vendor ke multi vendor, </a:t>
            </a:r>
          </a:p>
          <a:p>
            <a:pPr lvl="1">
              <a:lnSpc>
                <a:spcPct val="80000"/>
              </a:lnSpc>
            </a:pPr>
            <a:r>
              <a:rPr lang="sv-SE" altLang="en-US" sz="1600"/>
              <a:t>kemudahan mencari software (salah satu contoh dengan berbagi file peer-to-peer di internet), </a:t>
            </a:r>
          </a:p>
          <a:p>
            <a:pPr lvl="1">
              <a:lnSpc>
                <a:spcPct val="80000"/>
              </a:lnSpc>
            </a:pPr>
            <a:r>
              <a:rPr lang="sv-SE" altLang="en-US" sz="1600"/>
              <a:t>kemudahan mencari tempat belajar (contohnya banyak website yang memberikan tutorial gratis mengenai cracking dan tindkan kejahatan lainnya), </a:t>
            </a:r>
          </a:p>
          <a:p>
            <a:pPr lvl="1">
              <a:lnSpc>
                <a:spcPct val="80000"/>
              </a:lnSpc>
            </a:pPr>
            <a:r>
              <a:rPr lang="sv-SE" altLang="en-US" sz="1600"/>
              <a:t>penjahat selalu satu langkah lebih maju bila dibandingkan dengan polisi, dan juga karena cyberlaw belum jelas.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BE6BD3-AFD6-4237-920B-1E3B4DB1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sv-SE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AKIBAT DARI KETIADAAN PENGATURAN KEAMANAN IT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7" name="Content Placeholder 1">
            <a:extLst>
              <a:ext uri="{FF2B5EF4-FFF2-40B4-BE49-F238E27FC236}">
                <a16:creationId xmlns:a16="http://schemas.microsoft.com/office/drawing/2014/main" id="{745CA8FD-AF11-48E9-907C-F5D552E2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v-SE" altLang="en-US" sz="2400" dirty="0"/>
              <a:t>Akibat dari ketiadan pengaturan tersebut, terjadi berbagai kasus yang merugikan seperti:</a:t>
            </a:r>
          </a:p>
          <a:p>
            <a:pPr lvl="1">
              <a:lnSpc>
                <a:spcPct val="80000"/>
              </a:lnSpc>
            </a:pPr>
            <a:r>
              <a:rPr lang="sv-SE" altLang="en-US" sz="2000" dirty="0"/>
              <a:t>Penyalahgunaan oleh perusahaan terhadap data dan informasi pelanggan yang diserahkan sebagai persyaratan transaksi bisnis;</a:t>
            </a:r>
          </a:p>
          <a:p>
            <a:pPr lvl="1">
              <a:lnSpc>
                <a:spcPct val="80000"/>
              </a:lnSpc>
            </a:pPr>
            <a:r>
              <a:rPr lang="sv-SE" altLang="en-US" sz="2000" dirty="0"/>
              <a:t>Terjadinya kasus kartu tanda penduduk yang berlainan dengan data dan informasi dari yang sebenarnya.</a:t>
            </a:r>
          </a:p>
          <a:p>
            <a:pPr lvl="1">
              <a:lnSpc>
                <a:spcPct val="80000"/>
              </a:lnSpc>
            </a:pPr>
            <a:r>
              <a:rPr lang="sv-SE" altLang="en-US" sz="2000" dirty="0"/>
              <a:t>Terjadinya kejahatan yang bermula dari pencarian data dan informasi seseorang.</a:t>
            </a:r>
          </a:p>
          <a:p>
            <a:pPr lvl="1">
              <a:lnSpc>
                <a:spcPct val="80000"/>
              </a:lnSpc>
            </a:pPr>
            <a:r>
              <a:rPr lang="sv-SE" altLang="en-US" sz="2000" dirty="0"/>
              <a:t>Penghilangan identitas atas data dan informasi dari pelaku kejahatan, seperti </a:t>
            </a:r>
            <a:r>
              <a:rPr lang="sv-SE" altLang="en-US" sz="2000" i="1" dirty="0"/>
              <a:t>illegal logging, fishing, mining</a:t>
            </a:r>
            <a:r>
              <a:rPr lang="sv-SE" altLang="en-US" sz="2000" dirty="0"/>
              <a:t> dan </a:t>
            </a:r>
            <a:r>
              <a:rPr lang="sv-SE" altLang="en-US" sz="2000" i="1" dirty="0"/>
              <a:t>money laundering,</a:t>
            </a:r>
            <a:r>
              <a:rPr lang="sv-SE" altLang="en-US" sz="2000" dirty="0"/>
              <a:t> praktik perbankan illegal dan lain sebagainya.</a:t>
            </a:r>
            <a:endParaRPr lang="it-IT" altLang="en-US" sz="2000" dirty="0"/>
          </a:p>
          <a:p>
            <a:pPr lvl="1">
              <a:lnSpc>
                <a:spcPct val="80000"/>
              </a:lnSpc>
            </a:pPr>
            <a:r>
              <a:rPr lang="it-IT" altLang="en-US" sz="2000" dirty="0"/>
              <a:t>Pelanggaran privasi atas data dan informasi seseorang.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EF12-6C29-4928-A957-FBE9DFA0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Pokok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2CFC-B219-4AC6-AC12-72D8E2A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Definisi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Etika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Sejarah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perkembangan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etika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Cakupan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pembahasan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etika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Isu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isu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sering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muncul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etika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3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C5A2-FAFD-4963-A13E-75124089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Definisi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Etika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8E05-C6E4-43E5-AC52-4B2F093B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517375"/>
            <a:ext cx="10178322" cy="359359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Etika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(Computer Ethic)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seperangkat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berkenaan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penggunaan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. Etika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berasal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suku</a:t>
            </a:r>
            <a:r>
              <a:rPr lang="en-US" dirty="0">
                <a:solidFill>
                  <a:schemeClr val="tx1"/>
                </a:solidFill>
              </a:rPr>
              <a:t> kata </a:t>
            </a:r>
            <a:r>
              <a:rPr lang="en-US" dirty="0" err="1">
                <a:solidFill>
                  <a:schemeClr val="tx1"/>
                </a:solidFill>
              </a:rPr>
              <a:t>yaitu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etika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bahasa</a:t>
            </a:r>
            <a:r>
              <a:rPr lang="en-US" dirty="0">
                <a:solidFill>
                  <a:schemeClr val="tx1"/>
                </a:solidFill>
              </a:rPr>
              <a:t> Yunani: ethos)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istiadat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kebiasaan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individu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maupun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masyarakat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bahasa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Inggris</a:t>
            </a:r>
            <a:r>
              <a:rPr lang="en-US" dirty="0">
                <a:solidFill>
                  <a:schemeClr val="tx1"/>
                </a:solidFill>
              </a:rPr>
              <a:t>: to compute)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alat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digunakanuntuk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menghitung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mengolah</a:t>
            </a:r>
            <a:r>
              <a:rPr lang="en-US" dirty="0">
                <a:solidFill>
                  <a:schemeClr val="tx1"/>
                </a:solidFill>
              </a:rPr>
              <a:t> data.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interaksi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manusia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yangterus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meningkat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peraturandasar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dipahami</a:t>
            </a:r>
            <a:r>
              <a:rPr lang="en-US" dirty="0">
                <a:solidFill>
                  <a:schemeClr val="tx1"/>
                </a:solidFill>
              </a:rPr>
              <a:t> oleh </a:t>
            </a:r>
            <a:r>
              <a:rPr lang="en-US" dirty="0" err="1">
                <a:solidFill>
                  <a:schemeClr val="tx1"/>
                </a:solidFill>
              </a:rPr>
              <a:t>masyarakat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luas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4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2BAF-C625-4871-9E22-BB91B296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Bagaimana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perkembangan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88CA6D-25F8-4AB2-B3CF-FC65EAD31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598961"/>
              </p:ext>
            </p:extLst>
          </p:nvPr>
        </p:nvGraphicFramePr>
        <p:xfrm>
          <a:off x="1437861" y="1874517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Tahun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Penemu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1940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Norbert Wiener </a:t>
                      </a:r>
                    </a:p>
                    <a:p>
                      <a:pPr algn="ctr"/>
                      <a:r>
                        <a:rPr lang="en-US" dirty="0"/>
                        <a:t>(Professor</a:t>
                      </a:r>
                      <a:r>
                        <a:rPr lang="en-US" baseline="0" dirty="0"/>
                        <a:t> MIT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1960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Donn</a:t>
                      </a:r>
                      <a:r>
                        <a:rPr lang="en-US" dirty="0"/>
                        <a:t> Parker</a:t>
                      </a:r>
                    </a:p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it-IT" dirty="0"/>
                        <a:t>(SRI Internasional Menlo Park California)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J. </a:t>
                      </a:r>
                      <a:r>
                        <a:rPr lang="en-US" dirty="0" err="1"/>
                        <a:t>Weizenbaum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Walter </a:t>
                      </a:r>
                      <a:r>
                        <a:rPr lang="en-US" dirty="0" err="1"/>
                        <a:t>Maner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1980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James Moor</a:t>
                      </a:r>
                    </a:p>
                    <a:p>
                      <a:pPr algn="ctr"/>
                      <a:r>
                        <a:rPr lang="en-US" dirty="0"/>
                        <a:t>(Dartmouth College)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1990 an s/d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sekarang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Donald Gotterbam Keith Miller</a:t>
                      </a:r>
                    </a:p>
                    <a:p>
                      <a:pPr algn="ctr"/>
                      <a:r>
                        <a:rPr lang="sv-SE" dirty="0"/>
                        <a:t>Simon Rogerson, Dianne Martin, dll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92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6C00-C87F-4A95-899E-CA9DFFFB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503000" cy="149213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Sejarah Etika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774F-F130-43D5-AB56-EF7C04F16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08" y="2336757"/>
            <a:ext cx="10178322" cy="3593591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Era 1940- 1950-an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Noerbert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Wiener (professor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MIT)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manusia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dihadapkan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pengaruh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sosial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tentang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arti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penting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teknologi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mampu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memberikan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kebaikan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sekaligus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malapetaka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Era 1960-an - Donn Parker (SRI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Internasional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Menlo Park California)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ketika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orang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orang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masuk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pusat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mereka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meninggalkan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etika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mereka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diambang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pintu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Era 1970-an J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Weizenbaum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Walter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Maner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ditemukan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oleh Howard Aiken pada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1973,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Penemuan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1973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tonggak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lahirnya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etika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kemudian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berkembang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disiplin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ilmu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bidang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teknologi</a:t>
            </a: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Era 1980-an James Moor (Dartmouth College)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Era 1990-an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sekarang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donald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Gotterban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Keith Miller, Simon Rogerson, Dianne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Martin,dll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9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65AF-2338-4DEC-A8C0-3C52CECE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Cakupan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Etika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5BAA-2737-404E-AF89-C832261EF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Beberapa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pandangan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cakupan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etika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etika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belum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pada 1940-1960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baru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muncul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pada 1970 (Walter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Etika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muncul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karena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adanya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suatu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kebijkan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belum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jelas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tentang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bagaimana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teknologi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harus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digunakan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1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9FF21-8BB7-4167-95ED-1EE1E9E3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Indonesia </a:t>
            </a:r>
            <a:r>
              <a:rPr lang="en-US" altLang="en-US" sz="2000" dirty="0" err="1">
                <a:solidFill>
                  <a:schemeClr val="tx1"/>
                </a:solidFill>
              </a:rPr>
              <a:t>merupakan</a:t>
            </a:r>
            <a:r>
              <a:rPr lang="en-US" altLang="en-US" sz="2000" dirty="0">
                <a:solidFill>
                  <a:schemeClr val="tx1"/>
                </a:solidFill>
              </a:rPr>
              <a:t> salah </a:t>
            </a:r>
            <a:r>
              <a:rPr lang="en-US" altLang="en-US" sz="2000" dirty="0" err="1">
                <a:solidFill>
                  <a:schemeClr val="tx1"/>
                </a:solidFill>
              </a:rPr>
              <a:t>satu</a:t>
            </a:r>
            <a:r>
              <a:rPr lang="en-US" altLang="en-US" sz="2000" dirty="0">
                <a:solidFill>
                  <a:schemeClr val="tx1"/>
                </a:solidFill>
              </a:rPr>
              <a:t> negara </a:t>
            </a:r>
            <a:r>
              <a:rPr lang="en-US" altLang="en-US" sz="2000" dirty="0" err="1">
                <a:solidFill>
                  <a:schemeClr val="tx1"/>
                </a:solidFill>
              </a:rPr>
              <a:t>pengguna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komputer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terbesar</a:t>
            </a:r>
            <a:r>
              <a:rPr lang="en-US" altLang="en-US" sz="2000" dirty="0">
                <a:solidFill>
                  <a:schemeClr val="tx1"/>
                </a:solidFill>
              </a:rPr>
              <a:t> di dunia </a:t>
            </a:r>
            <a:r>
              <a:rPr lang="en-US" altLang="en-US" sz="2000" dirty="0" err="1">
                <a:solidFill>
                  <a:schemeClr val="tx1"/>
                </a:solidFill>
              </a:rPr>
              <a:t>sehingga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penerapan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etika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komputer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dalam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masyarakat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sangat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dibutuhkan</a:t>
            </a:r>
            <a:r>
              <a:rPr lang="en-US" altLang="en-US" sz="2000" dirty="0">
                <a:solidFill>
                  <a:schemeClr val="tx1"/>
                </a:solidFill>
              </a:rPr>
              <a:t>. Indonesia </a:t>
            </a:r>
            <a:r>
              <a:rPr lang="en-US" altLang="en-US" sz="2000" dirty="0" err="1">
                <a:solidFill>
                  <a:schemeClr val="tx1"/>
                </a:solidFill>
              </a:rPr>
              <a:t>menggunakan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dasar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pemikiran</a:t>
            </a:r>
            <a:r>
              <a:rPr lang="en-US" altLang="en-US" sz="2000" dirty="0">
                <a:solidFill>
                  <a:schemeClr val="tx1"/>
                </a:solidFill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</a:rPr>
              <a:t>sama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dengan</a:t>
            </a:r>
            <a:r>
              <a:rPr lang="en-US" altLang="en-US" sz="2000" dirty="0">
                <a:solidFill>
                  <a:schemeClr val="tx1"/>
                </a:solidFill>
              </a:rPr>
              <a:t> negara-negara lain </a:t>
            </a:r>
            <a:r>
              <a:rPr lang="en-US" altLang="en-US" sz="2000" dirty="0" err="1">
                <a:solidFill>
                  <a:schemeClr val="tx1"/>
                </a:solidFill>
              </a:rPr>
              <a:t>sesuai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dengan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sejarah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etika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komputer</a:t>
            </a:r>
            <a:r>
              <a:rPr lang="en-US" altLang="en-US" sz="2000" dirty="0">
                <a:solidFill>
                  <a:schemeClr val="tx1"/>
                </a:solidFill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</a:rPr>
              <a:t>ada</a:t>
            </a:r>
            <a:r>
              <a:rPr lang="en-US" altLang="en-US" sz="2000" dirty="0">
                <a:solidFill>
                  <a:schemeClr val="tx1"/>
                </a:solidFill>
              </a:rPr>
              <a:t>. </a:t>
            </a:r>
            <a:r>
              <a:rPr lang="en-US" altLang="en-US" sz="2000" dirty="0" err="1">
                <a:solidFill>
                  <a:schemeClr val="tx1"/>
                </a:solidFill>
              </a:rPr>
              <a:t>Pengenalan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teknologi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komputer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menjadi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kurikulum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wajib</a:t>
            </a:r>
            <a:r>
              <a:rPr lang="en-US" altLang="en-US" sz="2000" dirty="0">
                <a:solidFill>
                  <a:schemeClr val="tx1"/>
                </a:solidFill>
              </a:rPr>
              <a:t> di </a:t>
            </a:r>
            <a:r>
              <a:rPr lang="en-US" altLang="en-US" sz="2000" dirty="0" err="1">
                <a:solidFill>
                  <a:schemeClr val="tx1"/>
                </a:solidFill>
              </a:rPr>
              <a:t>sekolah-sekolah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mulai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dari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Sekolah</a:t>
            </a:r>
            <a:r>
              <a:rPr lang="en-US" altLang="en-US" sz="2000" dirty="0">
                <a:solidFill>
                  <a:schemeClr val="tx1"/>
                </a:solidFill>
              </a:rPr>
              <a:t> Dasar (SD) </a:t>
            </a:r>
            <a:r>
              <a:rPr lang="en-US" altLang="en-US" sz="2000" dirty="0" err="1">
                <a:solidFill>
                  <a:schemeClr val="tx1"/>
                </a:solidFill>
              </a:rPr>
              <a:t>hingga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Sekolah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Menengah</a:t>
            </a:r>
            <a:r>
              <a:rPr lang="en-US" altLang="en-US" sz="2000" dirty="0">
                <a:solidFill>
                  <a:schemeClr val="tx1"/>
                </a:solidFill>
              </a:rPr>
              <a:t> Atas (SMA </a:t>
            </a:r>
            <a:r>
              <a:rPr lang="en-US" altLang="en-US" sz="2000" dirty="0" err="1">
                <a:solidFill>
                  <a:schemeClr val="tx1"/>
                </a:solidFill>
              </a:rPr>
              <a:t>sederajat</a:t>
            </a:r>
            <a:r>
              <a:rPr lang="en-US" altLang="en-US" sz="2000" dirty="0">
                <a:solidFill>
                  <a:schemeClr val="tx1"/>
                </a:solidFill>
              </a:rPr>
              <a:t>). </a:t>
            </a:r>
            <a:r>
              <a:rPr lang="en-US" altLang="en-US" sz="2000" dirty="0" err="1">
                <a:solidFill>
                  <a:schemeClr val="tx1"/>
                </a:solidFill>
              </a:rPr>
              <a:t>Pelajar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mahasiswa</a:t>
            </a:r>
            <a:r>
              <a:rPr lang="en-US" altLang="en-US" sz="2000" dirty="0">
                <a:solidFill>
                  <a:schemeClr val="tx1"/>
                </a:solidFill>
              </a:rPr>
              <a:t> dan </a:t>
            </a:r>
            <a:r>
              <a:rPr lang="en-US" altLang="en-US" sz="2000" dirty="0" err="1">
                <a:solidFill>
                  <a:schemeClr val="tx1"/>
                </a:solidFill>
              </a:rPr>
              <a:t>karyawan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dituntut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untuk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bisa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mengoperasikan</a:t>
            </a:r>
            <a:r>
              <a:rPr lang="en-US" altLang="en-US" sz="2000" dirty="0">
                <a:solidFill>
                  <a:schemeClr val="tx1"/>
                </a:solidFill>
              </a:rPr>
              <a:t> program-program </a:t>
            </a:r>
            <a:r>
              <a:rPr lang="en-US" altLang="en-US" sz="2000" dirty="0" err="1">
                <a:solidFill>
                  <a:schemeClr val="tx1"/>
                </a:solidFill>
              </a:rPr>
              <a:t>komputer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dasar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seperti</a:t>
            </a:r>
            <a:r>
              <a:rPr lang="en-US" altLang="en-US" sz="2000" dirty="0">
                <a:solidFill>
                  <a:schemeClr val="tx1"/>
                </a:solidFill>
              </a:rPr>
              <a:t> Microsoft Office.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2278B1-5D42-4225-BA2F-FC0586BE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Etika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 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2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3D82-16E3-44B5-9304-F7861754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Tahap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revolusi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menurut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Moor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DC0B-020C-4A44-8D2F-CE63E290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ISU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Pokok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Etika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Kejahatan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Cyber Ethics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E-Commerce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Pelanggaran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Hak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Atas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Kekayaan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Intelektual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Tanggung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Jawab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Profesi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A8403-BA43-4EC1-A4E7-B855B9C3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ISU – ISU DALAM ETIKA KOMPUTER</a:t>
            </a:r>
          </a:p>
        </p:txBody>
      </p:sp>
      <p:sp>
        <p:nvSpPr>
          <p:cNvPr id="16387" name="Content Placeholder 1">
            <a:extLst>
              <a:ext uri="{FF2B5EF4-FFF2-40B4-BE49-F238E27FC236}">
                <a16:creationId xmlns:a16="http://schemas.microsoft.com/office/drawing/2014/main" id="{2A5254A0-8B5A-4585-A926-F73FF669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Franklin Gothic Book" panose="020B0503020102020204" pitchFamily="34" charset="0"/>
              <a:buAutoNum type="arabicPeriod"/>
            </a:pPr>
            <a:r>
              <a:rPr lang="en-US" altLang="en-US"/>
              <a:t> Kejahatan Komputer</a:t>
            </a:r>
          </a:p>
          <a:p>
            <a:pPr marL="514350" indent="-514350">
              <a:buFont typeface="Franklin Gothic Book" panose="020B0503020102020204" pitchFamily="34" charset="0"/>
              <a:buAutoNum type="arabicPeriod"/>
            </a:pPr>
            <a:r>
              <a:rPr lang="en-US" altLang="en-US"/>
              <a:t> E-Commerce</a:t>
            </a:r>
          </a:p>
          <a:p>
            <a:pPr marL="514350" indent="-514350">
              <a:buFont typeface="Franklin Gothic Book" panose="020B0503020102020204" pitchFamily="34" charset="0"/>
              <a:buAutoNum type="arabicPeriod"/>
            </a:pPr>
            <a:r>
              <a:rPr lang="en-US" altLang="en-US"/>
              <a:t> Pelanggaran HAKI (Hak Atas Kekayaan Intelektual)</a:t>
            </a:r>
          </a:p>
          <a:p>
            <a:pPr marL="514350" indent="-514350">
              <a:buFont typeface="Franklin Gothic Book" panose="020B0503020102020204" pitchFamily="34" charset="0"/>
              <a:buAutoNum type="arabicPeriod"/>
            </a:pPr>
            <a:r>
              <a:rPr lang="en-US" altLang="en-US"/>
              <a:t> Netiket</a:t>
            </a:r>
          </a:p>
          <a:p>
            <a:pPr marL="514350" indent="-514350">
              <a:buFont typeface="Franklin Gothic Book" panose="020B0503020102020204" pitchFamily="34" charset="0"/>
              <a:buAutoNum type="arabicPeriod"/>
            </a:pPr>
            <a:r>
              <a:rPr lang="en-US" altLang="en-US"/>
              <a:t> Tanggung Jawab Profesi</a:t>
            </a:r>
          </a:p>
          <a:p>
            <a:pPr marL="514350" indent="-514350"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170</TotalTime>
  <Words>1018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Gill Sans MT</vt:lpstr>
      <vt:lpstr>Impact</vt:lpstr>
      <vt:lpstr>Wingdings 2</vt:lpstr>
      <vt:lpstr>Badge</vt:lpstr>
      <vt:lpstr>ETIKA KOMPUTER dan sejarah perkembangannya</vt:lpstr>
      <vt:lpstr>Sub Pokok</vt:lpstr>
      <vt:lpstr>1. Definisi Etika komputer</vt:lpstr>
      <vt:lpstr>2. Bagaimana perkembangan komputer</vt:lpstr>
      <vt:lpstr>2. Sejarah Etika Komputer </vt:lpstr>
      <vt:lpstr>3. Cakupan Etika Komputer</vt:lpstr>
      <vt:lpstr>Etika Komputer Di Indonesia</vt:lpstr>
      <vt:lpstr>Dua Tahap revolusi Komputer menurut Moor</vt:lpstr>
      <vt:lpstr>3. ISU – ISU DALAM ETIKA KOMPUTER</vt:lpstr>
      <vt:lpstr>PERSENTASI PELAKU KEJAHATAN PENIPUAN BERDASARKAN NEGARA  </vt:lpstr>
      <vt:lpstr>KUHP PADA CYBERCRIME</vt:lpstr>
      <vt:lpstr>PELANGGARAN ETIKA IT DI INDONESIA</vt:lpstr>
      <vt:lpstr>PERMASALAHAN KEAMANAN IT DIBANYAK PERUSAHAAN</vt:lpstr>
      <vt:lpstr>AKIBAT DARI KETIADAAN PENGATURAN KEAMANAN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KOMPUTER</dc:title>
  <dc:creator>Dairoh</dc:creator>
  <cp:lastModifiedBy>Dairoh</cp:lastModifiedBy>
  <cp:revision>10</cp:revision>
  <dcterms:created xsi:type="dcterms:W3CDTF">2021-03-02T22:30:21Z</dcterms:created>
  <dcterms:modified xsi:type="dcterms:W3CDTF">2021-03-08T23:40:27Z</dcterms:modified>
</cp:coreProperties>
</file>