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315" r:id="rId4"/>
    <p:sldId id="314" r:id="rId5"/>
    <p:sldId id="283" r:id="rId6"/>
    <p:sldId id="277" r:id="rId7"/>
    <p:sldId id="276" r:id="rId8"/>
    <p:sldId id="280" r:id="rId9"/>
    <p:sldId id="303" r:id="rId10"/>
    <p:sldId id="296" r:id="rId11"/>
    <p:sldId id="331" r:id="rId12"/>
    <p:sldId id="325" r:id="rId13"/>
    <p:sldId id="309" r:id="rId14"/>
    <p:sldId id="298" r:id="rId15"/>
    <p:sldId id="311" r:id="rId16"/>
    <p:sldId id="278" r:id="rId17"/>
    <p:sldId id="305" r:id="rId18"/>
    <p:sldId id="306" r:id="rId19"/>
    <p:sldId id="307" r:id="rId20"/>
    <p:sldId id="326" r:id="rId21"/>
    <p:sldId id="327" r:id="rId22"/>
    <p:sldId id="328" r:id="rId23"/>
    <p:sldId id="329" r:id="rId24"/>
    <p:sldId id="33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ohn" initials="DC" lastIdx="3" clrIdx="0">
    <p:extLst>
      <p:ext uri="{19B8F6BF-5375-455C-9EA6-DF929625EA0E}">
        <p15:presenceInfo xmlns:p15="http://schemas.microsoft.com/office/powerpoint/2012/main" userId="S-1-5-21-1390067357-606747145-725345543-355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37" autoAdjust="0"/>
  </p:normalViewPr>
  <p:slideViewPr>
    <p:cSldViewPr snapToGrid="0">
      <p:cViewPr varScale="1">
        <p:scale>
          <a:sx n="93" d="100"/>
          <a:sy n="9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E80E3E-16F4-4340-802C-1CF615772A27}" type="datetimeFigureOut">
              <a:rPr lang="he-IL" smtClean="0"/>
              <a:t>י"ג/תמוז/תשע"ה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DD3B654-8236-4D83-8BC3-BBD61C8CFB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0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אולי</a:t>
            </a:r>
            <a:r>
              <a:rPr lang="he-IL" baseline="0" dirty="0" smtClean="0"/>
              <a:t> כאן כדאי לציין שמוצאים קדקודים קשורים (ב-</a:t>
            </a:r>
            <a:r>
              <a:rPr lang="en-US" baseline="0" dirty="0" smtClean="0"/>
              <a:t>bind time</a:t>
            </a:r>
            <a:r>
              <a:rPr lang="he-IL" baseline="0" dirty="0" smtClean="0"/>
              <a:t> שזו בדיוק משמעות המושג)</a:t>
            </a:r>
            <a:r>
              <a:rPr lang="en-US" baseline="0" dirty="0" smtClean="0"/>
              <a:t>	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53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אולי</a:t>
            </a:r>
            <a:r>
              <a:rPr lang="he-IL" baseline="0" dirty="0" smtClean="0"/>
              <a:t> אפשר לציין שה-</a:t>
            </a:r>
            <a:r>
              <a:rPr lang="en-US" baseline="0" dirty="0" smtClean="0"/>
              <a:t>partition of unity</a:t>
            </a:r>
            <a:r>
              <a:rPr lang="he-IL" baseline="0" dirty="0" smtClean="0"/>
              <a:t> משמעותו צירוף קמור של הטרנס', כלומר הטרנס' על כל הנקודות הן בקמור.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20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\bar{M}</a:t>
            </a:r>
            <a:r>
              <a:rPr lang="he-IL" baseline="0" dirty="0" smtClean="0"/>
              <a:t> אולי להגיד </a:t>
            </a:r>
            <a:r>
              <a:rPr lang="en-US" baseline="0" dirty="0" smtClean="0"/>
              <a:t>face per element areas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90 sec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318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לכתוב פה את בעיית</a:t>
            </a:r>
            <a:r>
              <a:rPr lang="he-IL" baseline="0" dirty="0" smtClean="0"/>
              <a:t> האופטימיזציה ולספר אם יהיה זמן על </a:t>
            </a:r>
            <a:r>
              <a:rPr lang="he-IL" baseline="0" dirty="0" err="1" smtClean="0"/>
              <a:t>האופטימ</a:t>
            </a:r>
            <a:r>
              <a:rPr lang="he-IL" baseline="0" dirty="0" smtClean="0"/>
              <a:t> שעשו במאמר (עזבו את ההגבלה על סכום המשקלים 1). </a:t>
            </a:r>
          </a:p>
          <a:p>
            <a:endParaRPr lang="he-IL" baseline="0" dirty="0" smtClean="0"/>
          </a:p>
          <a:p>
            <a:r>
              <a:rPr lang="he-IL" baseline="0" dirty="0" smtClean="0"/>
              <a:t>30 שניות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33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חשוב</a:t>
            </a:r>
            <a:r>
              <a:rPr lang="he-IL" baseline="0" dirty="0" smtClean="0"/>
              <a:t> לציין שאת המשקלים מחשבים מראש (</a:t>
            </a:r>
            <a:r>
              <a:rPr lang="en-US" baseline="0" dirty="0" smtClean="0"/>
              <a:t>bind time</a:t>
            </a:r>
            <a:r>
              <a:rPr lang="he-IL" baseline="0" dirty="0" smtClean="0"/>
              <a:t>), בזמן </a:t>
            </a:r>
            <a:r>
              <a:rPr lang="en-US" baseline="0" dirty="0" smtClean="0"/>
              <a:t>pose time</a:t>
            </a:r>
            <a:r>
              <a:rPr lang="he-IL" baseline="0" dirty="0" smtClean="0"/>
              <a:t> צריך רק לחשב את הטרנס' שהמשתמש עשה ולחשב סכום משוקלל ביניהן</a:t>
            </a:r>
          </a:p>
          <a:p>
            <a:endParaRPr lang="he-IL" baseline="0" dirty="0" smtClean="0"/>
          </a:p>
          <a:p>
            <a:r>
              <a:rPr lang="he-IL" baseline="0" dirty="0" smtClean="0"/>
              <a:t>יכול להיות שכדאי לציין שקודם מנסחים למקרה רציף</a:t>
            </a:r>
          </a:p>
          <a:p>
            <a:endParaRPr lang="he-IL" baseline="0" dirty="0" smtClean="0"/>
          </a:p>
          <a:p>
            <a:r>
              <a:rPr lang="he-IL" baseline="0" dirty="0" smtClean="0"/>
              <a:t>להדגיש שלכל נקודה </a:t>
            </a:r>
            <a:r>
              <a:rPr lang="en-US" baseline="0" dirty="0" smtClean="0"/>
              <a:t>m</a:t>
            </a:r>
            <a:r>
              <a:rPr lang="he-IL" baseline="0" dirty="0" smtClean="0"/>
              <a:t> משקלים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72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8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להוסיף ציון ש-</a:t>
            </a:r>
            <a:r>
              <a:rPr lang="en-US" dirty="0" smtClean="0"/>
              <a:t>F_C</a:t>
            </a:r>
            <a:r>
              <a:rPr lang="he-IL" dirty="0" smtClean="0"/>
              <a:t> הם</a:t>
            </a:r>
            <a:r>
              <a:rPr lang="he-IL" baseline="0" dirty="0" smtClean="0"/>
              <a:t> הצלעות של הכלובים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124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לציין ש-</a:t>
            </a:r>
            <a:r>
              <a:rPr lang="en-US" dirty="0" smtClean="0"/>
              <a:t>rho</a:t>
            </a:r>
            <a:r>
              <a:rPr lang="he-IL" baseline="0" dirty="0" smtClean="0"/>
              <a:t> ממשקל את חשיבות שמירת הצורה</a:t>
            </a:r>
          </a:p>
          <a:p>
            <a:r>
              <a:rPr lang="he-IL" baseline="0" dirty="0" smtClean="0"/>
              <a:t>כנראה לא צריך לציין שבאופן כללי </a:t>
            </a:r>
            <a:r>
              <a:rPr lang="he-IL" baseline="0" dirty="0" err="1" smtClean="0"/>
              <a:t>רו</a:t>
            </a:r>
            <a:r>
              <a:rPr lang="he-IL" baseline="0" dirty="0" smtClean="0"/>
              <a:t> יכול להיקבע פר קדקוד אבל אפשר גם כללי לכל הרכיב החיבורי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8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POU:</a:t>
            </a:r>
            <a:r>
              <a:rPr lang="en-US" baseline="0" dirty="0" smtClean="0"/>
              <a:t> each point is transformed according to a convex combination of all the user-specified transformations (see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02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לטפל</a:t>
            </a:r>
            <a:r>
              <a:rPr lang="he-IL" baseline="0" dirty="0" smtClean="0"/>
              <a:t> במלל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984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POU:</a:t>
            </a:r>
            <a:r>
              <a:rPr lang="en-US" baseline="0" dirty="0" smtClean="0"/>
              <a:t> each point is transformed according to a convex combination of all the user-specified transformations (see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746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רצוי</a:t>
            </a:r>
            <a:r>
              <a:rPr lang="he-IL" baseline="0" dirty="0" smtClean="0"/>
              <a:t> להוסיף </a:t>
            </a:r>
            <a:r>
              <a:rPr lang="en-US" baseline="0" dirty="0" smtClean="0"/>
              <a:t>handle</a:t>
            </a:r>
            <a:r>
              <a:rPr lang="he-IL" baseline="0" dirty="0" smtClean="0"/>
              <a:t> רביעי נוסף</a:t>
            </a:r>
            <a:endParaRPr lang="he-IL" baseline="0" dirty="0"/>
          </a:p>
          <a:p>
            <a:r>
              <a:rPr lang="he-IL" baseline="0" dirty="0" smtClean="0"/>
              <a:t>חשוב!!! לציין שצהוב הוא משקל גבוה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3B654-8236-4D83-8BC3-BBD61C8CFB3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77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6600" dirty="0"/>
              <a:t>Bounded </a:t>
            </a:r>
            <a:r>
              <a:rPr lang="en-US" sz="6600" dirty="0" err="1"/>
              <a:t>Biharmonic</a:t>
            </a:r>
            <a:r>
              <a:rPr lang="en-US" sz="6600" dirty="0"/>
              <a:t> Weights for Real-Time </a:t>
            </a:r>
            <a:r>
              <a:rPr lang="en-US" sz="6600" dirty="0" smtClean="0"/>
              <a:t>Deformation</a:t>
            </a:r>
            <a:r>
              <a:rPr lang="he-IL" sz="6600" dirty="0" smtClean="0"/>
              <a:t/>
            </a:r>
            <a:br>
              <a:rPr lang="he-IL" sz="6600" dirty="0" smtClean="0"/>
            </a:br>
            <a:r>
              <a:rPr lang="en-US" sz="1600" dirty="0" smtClean="0"/>
              <a:t>(2011 paper by Alec Jacobson, Ilya </a:t>
            </a:r>
            <a:r>
              <a:rPr lang="en-US" sz="1600" dirty="0" err="1" smtClean="0"/>
              <a:t>Baran</a:t>
            </a:r>
            <a:r>
              <a:rPr lang="en-US" sz="1600" dirty="0" smtClean="0"/>
              <a:t>, Jovan </a:t>
            </a:r>
            <a:r>
              <a:rPr lang="en-US" sz="1600" dirty="0" err="1" smtClean="0"/>
              <a:t>Popovic</a:t>
            </a:r>
            <a:r>
              <a:rPr lang="en-US" sz="1600" dirty="0" smtClean="0"/>
              <a:t>, Olga </a:t>
            </a:r>
            <a:r>
              <a:rPr lang="en-US" sz="1600" dirty="0" err="1" smtClean="0"/>
              <a:t>Sorkine-Hornung</a:t>
            </a:r>
            <a:r>
              <a:rPr lang="en-US" sz="1600" dirty="0" smtClean="0"/>
              <a:t>)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cohn</a:t>
            </a:r>
            <a:endParaRPr lang="en-US" dirty="0" smtClean="0"/>
          </a:p>
          <a:p>
            <a:r>
              <a:rPr lang="en-US" dirty="0" smtClean="0"/>
              <a:t>Yuri </a:t>
            </a:r>
            <a:r>
              <a:rPr lang="en-US" dirty="0" err="1" smtClean="0"/>
              <a:t>feldman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13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Properties – Non-negativity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Weights should be positive, otherwise: 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Moving the black handle right results </a:t>
            </a:r>
            <a:r>
              <a:rPr lang="en-US" dirty="0" smtClean="0"/>
              <a:t>in unwanted </a:t>
            </a:r>
            <a:r>
              <a:rPr lang="en-US" dirty="0" smtClean="0"/>
              <a:t>left motion of the head, </a:t>
            </a:r>
            <a:r>
              <a:rPr lang="en-US" dirty="0"/>
              <a:t>hence </a:t>
            </a:r>
            <a:r>
              <a:rPr lang="en-US" dirty="0" smtClean="0"/>
              <a:t>the non-negativity constraint.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253" t="45593" r="74023" b="30080"/>
          <a:stretch/>
        </p:blipFill>
        <p:spPr>
          <a:xfrm>
            <a:off x="5908086" y="2275503"/>
            <a:ext cx="3544139" cy="2792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253" t="22494" r="78905" b="54619"/>
          <a:stretch/>
        </p:blipFill>
        <p:spPr>
          <a:xfrm>
            <a:off x="2719944" y="2275503"/>
            <a:ext cx="2667375" cy="2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Non-negativity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Partition of unity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38" y="2199931"/>
            <a:ext cx="2516434" cy="6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– POU (Partition of </a:t>
            </a:r>
            <a:r>
              <a:rPr lang="en-US" dirty="0" smtClean="0"/>
              <a:t>unity)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For mesh vertex p</a:t>
                </a:r>
              </a:p>
              <a:p>
                <a:pPr algn="l" rtl="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algn="l" rtl="0">
                  <a:buFont typeface="Wingdings" panose="05000000000000000000" pitchFamily="2" charset="2"/>
                  <a:buChar char="§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l"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- is convex sum of user transformations</a:t>
                </a:r>
              </a:p>
              <a:p>
                <a:pPr algn="l" rtl="0"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dirty="0" smtClean="0"/>
                  <a:t>For m=1, the whole mesh is transformed according to the specified transformation: 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5916" t="35304" r="22133" b="10830"/>
          <a:stretch/>
        </p:blipFill>
        <p:spPr>
          <a:xfrm>
            <a:off x="1039577" y="4185733"/>
            <a:ext cx="3614615" cy="203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3319" t="16064" r="9591" b="15524"/>
          <a:stretch/>
        </p:blipFill>
        <p:spPr>
          <a:xfrm>
            <a:off x="6799438" y="4181575"/>
            <a:ext cx="4166396" cy="206510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941623" y="4914712"/>
            <a:ext cx="1570383" cy="299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1675954" y="1998350"/>
            <a:ext cx="7971480" cy="1196763"/>
            <a:chOff x="1675954" y="1905884"/>
            <a:chExt cx="7971480" cy="1196763"/>
          </a:xfrm>
        </p:grpSpPr>
        <p:sp>
          <p:nvSpPr>
            <p:cNvPr id="14" name="TextBox 13"/>
            <p:cNvSpPr txBox="1"/>
            <p:nvPr/>
          </p:nvSpPr>
          <p:spPr>
            <a:xfrm>
              <a:off x="3055998" y="2181897"/>
              <a:ext cx="1322454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along with</a:t>
              </a:r>
              <a:endPara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81520" y="2181897"/>
              <a:ext cx="64401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give</a:t>
              </a:r>
              <a:endParaRPr lang="he-IL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t="13304" r="73230" b="22308"/>
            <a:stretch/>
          </p:blipFill>
          <p:spPr>
            <a:xfrm>
              <a:off x="1675954" y="2065109"/>
              <a:ext cx="1354922" cy="77055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/>
            <a:srcRect l="59106"/>
            <a:stretch/>
          </p:blipFill>
          <p:spPr>
            <a:xfrm>
              <a:off x="4510355" y="1905884"/>
              <a:ext cx="2069736" cy="119676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8611" y="2209610"/>
              <a:ext cx="2158823" cy="372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2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Non-negativity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Partition of unity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Locality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38" y="2199931"/>
            <a:ext cx="2516434" cy="6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- </a:t>
            </a:r>
            <a:r>
              <a:rPr lang="en-US" dirty="0" smtClean="0"/>
              <a:t>Locality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Each handle mainly controls nearby shape features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Every point is influenced only by a few closest handles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362114"/>
            <a:ext cx="424815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05" y="3371639"/>
            <a:ext cx="409575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559" y="4952685"/>
            <a:ext cx="4152900" cy="819150"/>
          </a:xfrm>
          <a:prstGeom prst="rect">
            <a:avLst/>
          </a:prstGeom>
        </p:spPr>
      </p:pic>
      <p:sp>
        <p:nvSpPr>
          <p:cNvPr id="39" name="Arc 38"/>
          <p:cNvSpPr/>
          <p:nvPr/>
        </p:nvSpPr>
        <p:spPr>
          <a:xfrm rot="10977929">
            <a:off x="4655177" y="3038437"/>
            <a:ext cx="3703956" cy="1965961"/>
          </a:xfrm>
          <a:prstGeom prst="arc">
            <a:avLst>
              <a:gd name="adj1" fmla="val 17589933"/>
              <a:gd name="adj2" fmla="val 21564684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Arc 40"/>
          <p:cNvSpPr/>
          <p:nvPr/>
        </p:nvSpPr>
        <p:spPr>
          <a:xfrm rot="10800000" flipH="1">
            <a:off x="4927001" y="2614101"/>
            <a:ext cx="4528970" cy="2624868"/>
          </a:xfrm>
          <a:prstGeom prst="arc">
            <a:avLst>
              <a:gd name="adj1" fmla="val 18108240"/>
              <a:gd name="adj2" fmla="val 21564684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4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Non-negativity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Partition of unity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Locality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No </a:t>
            </a:r>
            <a:r>
              <a:rPr lang="en-US" smtClean="0"/>
              <a:t>local </a:t>
            </a:r>
            <a:r>
              <a:rPr lang="en-US" smtClean="0"/>
              <a:t>maxima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38" y="2199931"/>
            <a:ext cx="2516434" cy="6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1</a:t>
            </a:r>
            <a:endParaRPr lang="he-IL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smoothness term: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The shape conservation term:  </a:t>
            </a:r>
            <a:endParaRPr lang="he-IL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64" y="2321512"/>
            <a:ext cx="2257425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809" y="2227532"/>
            <a:ext cx="352425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249"/>
          <a:stretch/>
        </p:blipFill>
        <p:spPr>
          <a:xfrm>
            <a:off x="7453739" y="2291032"/>
            <a:ext cx="2634297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7280" y="3290050"/>
                <a:ext cx="597134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L – cotangent weights’ matrix (Laplacian operator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 – vertex areas diagonal matrix</a:t>
                </a:r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90050"/>
                <a:ext cx="597134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816" t="-5660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r="52930"/>
          <a:stretch/>
        </p:blipFill>
        <p:spPr>
          <a:xfrm>
            <a:off x="1672419" y="4611306"/>
            <a:ext cx="2539985" cy="942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46689"/>
          <a:stretch/>
        </p:blipFill>
        <p:spPr>
          <a:xfrm>
            <a:off x="4171308" y="4611306"/>
            <a:ext cx="2876764" cy="9421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97280" y="5600640"/>
            <a:ext cx="5724760" cy="671081"/>
            <a:chOff x="1097280" y="5600640"/>
            <a:chExt cx="5724760" cy="671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97280" y="5600640"/>
                  <a:ext cx="2221273" cy="67108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G – gradient operator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a14:m>
                  <a:r>
                    <a:rPr lang="en-US" dirty="0" smtClean="0"/>
                    <a:t> – face areas matrix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80" y="5600640"/>
                  <a:ext cx="2221273" cy="67108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98" t="-5455" r="-1099" b="-1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26778" y="5610686"/>
                  <a:ext cx="319526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R – mask for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</m:oMath>
                  </a14:m>
                  <a:r>
                    <a:rPr lang="en-US" dirty="0" smtClean="0"/>
                    <a:t> (incorporating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dirty="0" smtClean="0"/>
                    <a:t>)</a:t>
                  </a:r>
                  <a:endParaRPr lang="he-IL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778" y="5610686"/>
                  <a:ext cx="319526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18" t="-8197" r="-573" b="-2459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74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8245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We get a quadratic optimization problem: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01168" lvl="1" indent="0" algn="l" rtl="0">
              <a:buNone/>
            </a:pPr>
            <a:endParaRPr lang="en-US" dirty="0" smtClean="0"/>
          </a:p>
          <a:p>
            <a:pPr marL="201168" lvl="1" indent="0" algn="l" rtl="0">
              <a:buNone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Target function is convex and so are </a:t>
            </a:r>
            <a:r>
              <a:rPr lang="en-US" smtClean="0"/>
              <a:t>the constraints</a:t>
            </a: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can use </a:t>
            </a:r>
            <a:r>
              <a:rPr lang="en-US" dirty="0" err="1"/>
              <a:t>quadprog</a:t>
            </a:r>
            <a:r>
              <a:rPr lang="en-US" dirty="0"/>
              <a:t> </a:t>
            </a:r>
            <a:r>
              <a:rPr lang="en-US" dirty="0" smtClean="0"/>
              <a:t>to solve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0352"/>
          <a:stretch/>
        </p:blipFill>
        <p:spPr>
          <a:xfrm>
            <a:off x="1699571" y="2178121"/>
            <a:ext cx="4903806" cy="28761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88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42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mtClean="0"/>
              <a:t>Thank you!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83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smtClean="0"/>
              <a:t>3 Kinds of handles: 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 smtClean="0"/>
              <a:t>Points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 smtClean="0"/>
              <a:t>Bones 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sz="2400" dirty="0" smtClean="0"/>
              <a:t>Cages </a:t>
            </a:r>
            <a:endParaRPr lang="he-IL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130" y="2096665"/>
            <a:ext cx="7448550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00" y="3781425"/>
            <a:ext cx="7172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6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Simple example</a:t>
            </a:r>
            <a:endParaRPr lang="he-IL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Suppose we have the following mesh:</a:t>
            </a:r>
          </a:p>
          <a:p>
            <a:pPr algn="l" rtl="0"/>
            <a:r>
              <a:rPr lang="en-US" dirty="0" smtClean="0"/>
              <a:t>The mesh has:</a:t>
            </a:r>
          </a:p>
          <a:p>
            <a:pPr algn="l" rtl="0"/>
            <a:r>
              <a:rPr lang="en-US" dirty="0" smtClean="0"/>
              <a:t>9 vertices</a:t>
            </a:r>
          </a:p>
          <a:p>
            <a:pPr algn="l" rtl="0"/>
            <a:r>
              <a:rPr lang="en-US" dirty="0" smtClean="0"/>
              <a:t>8 faces</a:t>
            </a:r>
          </a:p>
          <a:p>
            <a:pPr algn="l" rtl="0"/>
            <a:r>
              <a:rPr lang="en-US" dirty="0" smtClean="0"/>
              <a:t>4 point handles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05" t="26171" r="56086" b="4546"/>
          <a:stretch/>
        </p:blipFill>
        <p:spPr>
          <a:xfrm>
            <a:off x="7300261" y="1454520"/>
            <a:ext cx="3715645" cy="4857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2927" y="41830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27" y="205654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3236" y="41830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3053" y="206648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4526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1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083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2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3239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3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6968" y="3042847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4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3706" y="3042847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</a:rPr>
              <a:t>5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1640" y="3053948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6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968" y="1592352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7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0646" y="1584949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8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21640" y="161479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9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5146" y="4853865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W=(1,0,0,0)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4209" y="4877876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W=(0.45,0.05,0.45,0.05)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6901" y="4846170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W=(0,0,1,0)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3171" y="2901343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W=(0.45,0.45,0.05,0.05)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4132" y="2914427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W=(0.25,0.25,0.25,0.25)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6464" y="2932662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W=(0.05,0.05,0.45,0.45)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0261" y="1485744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W=(0,1,0,0)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1181" y="1477664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W=(0,0,0,1)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0097" y="1441302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W=(0.05,0.45,0.05,0.45)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5400" b="1" dirty="0" smtClean="0"/>
              <a:t>Simple example - continue</a:t>
            </a:r>
            <a:endParaRPr lang="he-IL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47293" cy="402336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dirty="0" smtClean="0"/>
              <a:t>The coordinates of the vertices:</a:t>
            </a:r>
          </a:p>
          <a:p>
            <a:pPr algn="l" rtl="0"/>
            <a:r>
              <a:rPr lang="en-US" sz="1600" dirty="0" smtClean="0"/>
              <a:t>V1 = (-100,-100),  V2 </a:t>
            </a:r>
            <a:r>
              <a:rPr lang="en-US" sz="1600" dirty="0"/>
              <a:t>= </a:t>
            </a:r>
            <a:r>
              <a:rPr lang="en-US" sz="1600" dirty="0" smtClean="0"/>
              <a:t>(0</a:t>
            </a:r>
            <a:r>
              <a:rPr lang="en-US" sz="1600" dirty="0"/>
              <a:t>,-100</a:t>
            </a:r>
            <a:r>
              <a:rPr lang="en-US" sz="1600" dirty="0" smtClean="0"/>
              <a:t>),  V3 </a:t>
            </a:r>
            <a:r>
              <a:rPr lang="en-US" sz="1600" dirty="0"/>
              <a:t>= </a:t>
            </a:r>
            <a:r>
              <a:rPr lang="en-US" sz="1600" dirty="0" smtClean="0"/>
              <a:t>(100</a:t>
            </a:r>
            <a:r>
              <a:rPr lang="en-US" sz="1600" dirty="0"/>
              <a:t>,-100</a:t>
            </a:r>
            <a:r>
              <a:rPr lang="en-US" sz="1600" dirty="0" smtClean="0"/>
              <a:t>)</a:t>
            </a:r>
          </a:p>
          <a:p>
            <a:pPr algn="l" rtl="0"/>
            <a:r>
              <a:rPr lang="en-US" sz="1600" dirty="0" smtClean="0"/>
              <a:t>V4 </a:t>
            </a:r>
            <a:r>
              <a:rPr lang="en-US" sz="1600" dirty="0"/>
              <a:t>= (-</a:t>
            </a:r>
            <a:r>
              <a:rPr lang="en-US" sz="1600" dirty="0" smtClean="0"/>
              <a:t>100,0),  V5 </a:t>
            </a:r>
            <a:r>
              <a:rPr lang="en-US" sz="1600" dirty="0"/>
              <a:t>= (</a:t>
            </a:r>
            <a:r>
              <a:rPr lang="en-US" sz="1600" dirty="0" smtClean="0"/>
              <a:t>0,0),  V6 </a:t>
            </a:r>
            <a:r>
              <a:rPr lang="en-US" sz="1600" dirty="0"/>
              <a:t>= (</a:t>
            </a:r>
            <a:r>
              <a:rPr lang="en-US" sz="1600" dirty="0" smtClean="0"/>
              <a:t>100,0)</a:t>
            </a:r>
          </a:p>
          <a:p>
            <a:pPr algn="l" rtl="0"/>
            <a:r>
              <a:rPr lang="en-US" sz="1600" dirty="0" smtClean="0"/>
              <a:t>V7 </a:t>
            </a:r>
            <a:r>
              <a:rPr lang="en-US" sz="1600" dirty="0"/>
              <a:t>= (-</a:t>
            </a:r>
            <a:r>
              <a:rPr lang="en-US" sz="1600" dirty="0" smtClean="0"/>
              <a:t>100,100),  V8 </a:t>
            </a:r>
            <a:r>
              <a:rPr lang="en-US" sz="1600" dirty="0"/>
              <a:t>= (</a:t>
            </a:r>
            <a:r>
              <a:rPr lang="en-US" sz="1600" dirty="0" smtClean="0"/>
              <a:t>0,100),  V9 </a:t>
            </a:r>
            <a:r>
              <a:rPr lang="en-US" sz="1600" dirty="0"/>
              <a:t>= (</a:t>
            </a:r>
            <a:r>
              <a:rPr lang="en-US" sz="1600" dirty="0" smtClean="0"/>
              <a:t>100,100)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b="1" dirty="0" smtClean="0"/>
              <a:t>The coordinates of the points handles:</a:t>
            </a:r>
          </a:p>
          <a:p>
            <a:pPr algn="l" rtl="0"/>
            <a:r>
              <a:rPr lang="en-US" sz="1600" dirty="0" smtClean="0"/>
              <a:t>C1 = (-75,-75), C2 </a:t>
            </a:r>
            <a:r>
              <a:rPr lang="en-US" sz="1600" dirty="0"/>
              <a:t>= </a:t>
            </a:r>
            <a:r>
              <a:rPr lang="en-US" sz="1600" dirty="0" smtClean="0"/>
              <a:t>(-75,75), C3 </a:t>
            </a:r>
            <a:r>
              <a:rPr lang="en-US" sz="1600" dirty="0"/>
              <a:t>= </a:t>
            </a:r>
            <a:r>
              <a:rPr lang="en-US" sz="1600" dirty="0" smtClean="0"/>
              <a:t>(75</a:t>
            </a:r>
            <a:r>
              <a:rPr lang="en-US" sz="1600" dirty="0"/>
              <a:t>,-75</a:t>
            </a:r>
            <a:r>
              <a:rPr lang="en-US" sz="1600" dirty="0" smtClean="0"/>
              <a:t>), C4 </a:t>
            </a:r>
            <a:r>
              <a:rPr lang="en-US" sz="1600" dirty="0"/>
              <a:t>= </a:t>
            </a:r>
            <a:r>
              <a:rPr lang="en-US" sz="1600" dirty="0" smtClean="0"/>
              <a:t>(75,75)</a:t>
            </a:r>
          </a:p>
          <a:p>
            <a:pPr algn="l" rtl="0"/>
            <a:endParaRPr lang="en-US" sz="1600" dirty="0"/>
          </a:p>
          <a:p>
            <a:pPr algn="l" rtl="0"/>
            <a:r>
              <a:rPr lang="en-US" sz="1600" dirty="0" smtClean="0"/>
              <a:t>The weights were calculated for all vertices (each vertex has 4 weights. Weight </a:t>
            </a:r>
            <a:r>
              <a:rPr lang="en-US" sz="1600" dirty="0" err="1" smtClean="0"/>
              <a:t>i</a:t>
            </a:r>
            <a:r>
              <a:rPr lang="en-US" sz="1600" dirty="0" smtClean="0"/>
              <a:t> is the weight of the transformation of handle </a:t>
            </a:r>
            <a:r>
              <a:rPr lang="en-US" sz="1600" dirty="0" err="1" smtClean="0"/>
              <a:t>i</a:t>
            </a:r>
            <a:r>
              <a:rPr lang="en-US" sz="1600" dirty="0" smtClean="0"/>
              <a:t> in this vertex).</a:t>
            </a:r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sz="1600" dirty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05" t="26171" r="56086" b="4546"/>
          <a:stretch/>
        </p:blipFill>
        <p:spPr>
          <a:xfrm>
            <a:off x="7300261" y="1454520"/>
            <a:ext cx="3715645" cy="4857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2927" y="41830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27" y="2056549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3236" y="418303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3053" y="2066488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4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4526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1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8083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2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3239" y="472306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3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6968" y="3042847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4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3706" y="3042847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</a:rPr>
              <a:t>5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1640" y="3053948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6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6968" y="1592352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7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70646" y="1584949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8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21640" y="161479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9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5146" y="4853865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W=(1,0,0,0)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4209" y="4877876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W=(0.45,0.05,0.45,0.05)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26901" y="4846170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W=(0,0,1,0)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3171" y="2901343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W=(0.45,0.45,0.05,0.05)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64132" y="2914427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W=(0.25,0.25,0.25,0.25)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6464" y="2932662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W=(0.05,0.05,0.45,0.45)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0261" y="1485744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W=(0,1,0,0)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1181" y="1477664"/>
            <a:ext cx="92044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W=(0,0,0,1)</a:t>
            </a:r>
            <a:endParaRPr lang="he-IL" sz="12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90097" y="1441302"/>
            <a:ext cx="170271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W=(0.05,0.45,0.05,0.45)</a:t>
            </a:r>
            <a:endParaRPr lang="he-IL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smtClean="0"/>
              <a:t>example - continue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46372" cy="4023360"/>
          </a:xfrm>
        </p:spPr>
        <p:txBody>
          <a:bodyPr/>
          <a:lstStyle/>
          <a:p>
            <a:pPr algn="l" rtl="0"/>
            <a:r>
              <a:rPr lang="en-US" dirty="0" smtClean="0"/>
              <a:t>We want to translate handle point number 4 100 steps to the right.</a:t>
            </a:r>
          </a:p>
          <a:p>
            <a:pPr algn="l" rtl="0"/>
            <a:r>
              <a:rPr lang="en-US" dirty="0" smtClean="0"/>
              <a:t>Therefore, only the weights marked in blue are suitable for this case.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05" t="26171" r="56086" b="4546"/>
          <a:stretch/>
        </p:blipFill>
        <p:spPr>
          <a:xfrm>
            <a:off x="6283120" y="1495616"/>
            <a:ext cx="3715645" cy="4857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5786" y="4224130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5786" y="209764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6095" y="4224130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45912" y="2107584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</a:t>
            </a:r>
            <a:endParaRPr lang="he-IL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7385" y="476415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1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0942" y="476415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2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6098" y="476415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3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9827" y="3083943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4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6565" y="3083943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</a:rPr>
              <a:t>5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04499" y="3095044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6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9827" y="1633448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7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3505" y="1626045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8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04499" y="1655892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9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8005" y="4894961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W=(1,0,0,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97068" y="4918972"/>
            <a:ext cx="17956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W=(0.45,0.05,0.45,</a:t>
            </a:r>
            <a:r>
              <a:rPr lang="en-US" sz="1600" b="1" dirty="0" smtClean="0">
                <a:solidFill>
                  <a:srgbClr val="0000FF"/>
                </a:solidFill>
              </a:rPr>
              <a:t>0.05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09760" y="4887266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W=(0,0,1,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6396" y="2902683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W=(0.45,0.45,0.05,</a:t>
            </a:r>
            <a:r>
              <a:rPr lang="en-US" sz="1600" b="1" dirty="0" smtClean="0">
                <a:solidFill>
                  <a:srgbClr val="0000FF"/>
                </a:solidFill>
              </a:rPr>
              <a:t>0.05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6991" y="2915767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W=(0.25,0.25,0.25,</a:t>
            </a:r>
            <a:r>
              <a:rPr lang="en-US" sz="1600" b="1" dirty="0" smtClean="0">
                <a:solidFill>
                  <a:srgbClr val="0000FF"/>
                </a:solidFill>
              </a:rPr>
              <a:t>0.25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19201" y="2914124"/>
            <a:ext cx="17956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W=(0.05,0.05,0.45,</a:t>
            </a:r>
            <a:r>
              <a:rPr lang="en-US" sz="1600" b="1" dirty="0" smtClean="0">
                <a:solidFill>
                  <a:srgbClr val="0000FF"/>
                </a:solidFill>
              </a:rPr>
              <a:t>0.45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83120" y="1477145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W=(0,1,0,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4040" y="1479004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W=(0,0,0,</a:t>
            </a:r>
            <a:r>
              <a:rPr lang="en-US" sz="1600" b="1" dirty="0" smtClean="0">
                <a:solidFill>
                  <a:srgbClr val="0000FF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2956" y="1462520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W=(0.05,0.45,0.05,</a:t>
            </a:r>
            <a:r>
              <a:rPr lang="en-US" sz="1600" b="1" dirty="0" smtClean="0">
                <a:solidFill>
                  <a:srgbClr val="0000FF"/>
                </a:solidFill>
              </a:rPr>
              <a:t>0.45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06636" y="2217543"/>
            <a:ext cx="1443623" cy="181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188963" y="1934091"/>
            <a:ext cx="5357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100</a:t>
            </a:r>
            <a:endParaRPr lang="he-IL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smtClean="0"/>
              <a:t>example - continue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46372" cy="4023360"/>
          </a:xfrm>
        </p:spPr>
        <p:txBody>
          <a:bodyPr/>
          <a:lstStyle/>
          <a:p>
            <a:pPr algn="l" rtl="0"/>
            <a:r>
              <a:rPr lang="en-US" dirty="0" smtClean="0"/>
              <a:t>This is the how the mesh looks after the transformation.</a:t>
            </a:r>
          </a:p>
          <a:p>
            <a:pPr algn="l" rtl="0"/>
            <a:r>
              <a:rPr lang="en-US" dirty="0" smtClean="0"/>
              <a:t>Only vertex 9 did the full transformation (100 steps right) since its weight for handle 4 is 1.</a:t>
            </a:r>
          </a:p>
          <a:p>
            <a:pPr algn="l" rtl="0"/>
            <a:r>
              <a:rPr lang="en-US" dirty="0" smtClean="0"/>
              <a:t>The rest of the vertices did part of the transformation (and some didn’t move at all like vertices 1,3,7)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10093" t="27375" r="51724" b="22844"/>
          <a:stretch/>
        </p:blipFill>
        <p:spPr>
          <a:xfrm>
            <a:off x="6090129" y="1817738"/>
            <a:ext cx="5791963" cy="40902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647495" y="4911502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47495" y="239603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59966" y="4930527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1771" y="2396035"/>
            <a:ext cx="3016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</a:t>
            </a:r>
            <a:endParaRPr lang="he-IL" b="1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0590" y="528634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1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78327" y="5269733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2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05934" y="5261249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3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19654" y="3597695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4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45444" y="361026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5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7547" y="3704775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6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1328" y="1924140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</a:rPr>
              <a:t>7</a:t>
            </a:r>
            <a:endParaRPr lang="he-IL" sz="1100" b="1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60562" y="1931568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8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575282" y="2081956"/>
            <a:ext cx="256802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9</a:t>
            </a:r>
            <a:endParaRPr lang="he-IL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17111" y="5569429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W=(1,0,0,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08886" y="5573126"/>
            <a:ext cx="17956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W=(0.45,0.05,0.45,</a:t>
            </a:r>
            <a:r>
              <a:rPr lang="en-US" sz="1600" b="1" dirty="0" smtClean="0">
                <a:solidFill>
                  <a:srgbClr val="0000FF"/>
                </a:solidFill>
              </a:rPr>
              <a:t>0.05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97237" y="5559342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W=(0,0,1,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13370" y="3817484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W=(0.45,0.45,0.05,</a:t>
            </a:r>
            <a:r>
              <a:rPr lang="en-US" sz="1600" b="1" dirty="0" smtClean="0">
                <a:solidFill>
                  <a:srgbClr val="0000FF"/>
                </a:solidFill>
              </a:rPr>
              <a:t>0.05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13456" y="3835580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W=(0.25,0.25,0.25,</a:t>
            </a:r>
            <a:r>
              <a:rPr lang="en-US" sz="1600" b="1" dirty="0" smtClean="0">
                <a:solidFill>
                  <a:srgbClr val="0000FF"/>
                </a:solidFill>
              </a:rPr>
              <a:t>0.25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03961" y="3882625"/>
            <a:ext cx="179568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W=(0.05,0.05,0.45,</a:t>
            </a:r>
            <a:r>
              <a:rPr lang="en-US" sz="1600" b="1" dirty="0" smtClean="0">
                <a:solidFill>
                  <a:srgbClr val="0000FF"/>
                </a:solidFill>
              </a:rPr>
              <a:t>0.45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3410" y="1672101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W=(0,1,0,</a:t>
            </a:r>
            <a:r>
              <a:rPr lang="en-US" sz="1600" b="1" dirty="0" smtClean="0">
                <a:solidFill>
                  <a:srgbClr val="0000FF"/>
                </a:solidFill>
              </a:rPr>
              <a:t>0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22087" y="1794466"/>
            <a:ext cx="9460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W=(0,0,0,</a:t>
            </a:r>
            <a:r>
              <a:rPr lang="en-US" sz="1600" b="1" dirty="0" smtClean="0">
                <a:solidFill>
                  <a:srgbClr val="0000FF"/>
                </a:solidFill>
              </a:rPr>
              <a:t>1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02246" y="1788234"/>
            <a:ext cx="179247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W=(0.05,0.45,0.05,</a:t>
            </a:r>
            <a:r>
              <a:rPr lang="en-US" sz="1600" b="1" dirty="0" smtClean="0">
                <a:solidFill>
                  <a:srgbClr val="0000FF"/>
                </a:solidFill>
              </a:rPr>
              <a:t>0.45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he-IL" sz="12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366369" y="2587926"/>
            <a:ext cx="176537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596020" y="2239614"/>
            <a:ext cx="5357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100</a:t>
            </a:r>
            <a:endParaRPr lang="he-IL" dirty="0">
              <a:solidFill>
                <a:srgbClr val="0000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204570" y="2516808"/>
            <a:ext cx="128401" cy="127786"/>
          </a:xfrm>
          <a:prstGeom prst="ellipse">
            <a:avLst/>
          </a:prstGeom>
          <a:solidFill>
            <a:srgbClr val="0000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Bind Time – user sets the handles 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Pose Time – user defines transformations on the handles (real time)</a:t>
            </a:r>
            <a:endParaRPr lang="he-IL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2253298"/>
            <a:ext cx="5171650" cy="23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he-I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50256"/>
          <a:stretch/>
        </p:blipFill>
        <p:spPr>
          <a:xfrm>
            <a:off x="1097280" y="3506708"/>
            <a:ext cx="9445308" cy="920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4072" y="5568162"/>
            <a:ext cx="32405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(linear blend of transformations)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956112"/>
            <a:ext cx="10263878" cy="1509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67874"/>
          <a:stretch/>
        </p:blipFill>
        <p:spPr>
          <a:xfrm>
            <a:off x="3234908" y="4247964"/>
            <a:ext cx="2347745" cy="1320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1907" r="38457"/>
          <a:stretch/>
        </p:blipFill>
        <p:spPr>
          <a:xfrm>
            <a:off x="5566611" y="4247964"/>
            <a:ext cx="2165684" cy="132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0885"/>
          <a:stretch/>
        </p:blipFill>
        <p:spPr>
          <a:xfrm>
            <a:off x="7684168" y="4247964"/>
            <a:ext cx="2858419" cy="13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-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Each vertex moves by a weighted average among belly and other handles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Center: weights for the belly handle transformation. Brighter yellow = higher weight. </a:t>
            </a:r>
            <a:endParaRPr lang="he-IL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21433" r="49477" b="21016"/>
          <a:stretch/>
        </p:blipFill>
        <p:spPr>
          <a:xfrm>
            <a:off x="945218" y="2845174"/>
            <a:ext cx="3258637" cy="3422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21371" r="52411" b="21348"/>
          <a:stretch/>
        </p:blipFill>
        <p:spPr>
          <a:xfrm>
            <a:off x="7460803" y="2825394"/>
            <a:ext cx="3059399" cy="34315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6" t="9215" r="25643" b="9197"/>
          <a:stretch/>
        </p:blipFill>
        <p:spPr>
          <a:xfrm>
            <a:off x="4212401" y="2804883"/>
            <a:ext cx="3086676" cy="33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</a:t>
            </a:r>
            <a:r>
              <a:rPr lang="en-US" dirty="0" smtClean="0"/>
              <a:t>Weights 1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Logic: we look for weights providing a ‘nice’ interpolation of the transformations over the shape. </a:t>
            </a:r>
          </a:p>
          <a:p>
            <a:pPr marL="0" indent="0" algn="l" rtl="0">
              <a:buNone/>
            </a:pPr>
            <a:r>
              <a:rPr lang="en-US" dirty="0" smtClean="0"/>
              <a:t>   Let’s try minimizing the Laplacian!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912"/>
          <a:stretch/>
        </p:blipFill>
        <p:spPr>
          <a:xfrm>
            <a:off x="5167903" y="3949881"/>
            <a:ext cx="2517168" cy="1015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52088"/>
          <a:stretch/>
        </p:blipFill>
        <p:spPr>
          <a:xfrm>
            <a:off x="2821732" y="3949881"/>
            <a:ext cx="2315346" cy="10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</a:t>
            </a:r>
            <a:r>
              <a:rPr lang="en-US" dirty="0" smtClean="0"/>
              <a:t>Weights 2</a:t>
            </a:r>
            <a:endParaRPr lang="he-I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93" y="3224639"/>
            <a:ext cx="1439227" cy="258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70" y="3789680"/>
            <a:ext cx="20955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4480560"/>
            <a:ext cx="3057525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1412" y="3682365"/>
            <a:ext cx="3609975" cy="781050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586" y="4534535"/>
            <a:ext cx="4333875" cy="48577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20991"/>
          <a:stretch/>
        </p:blipFill>
        <p:spPr>
          <a:xfrm>
            <a:off x="1019493" y="2065386"/>
            <a:ext cx="3437588" cy="91388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852240" y="4999281"/>
            <a:ext cx="2811496" cy="360497"/>
            <a:chOff x="2139916" y="4956514"/>
            <a:chExt cx="2811496" cy="36049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l="82896" r="2655"/>
            <a:stretch/>
          </p:blipFill>
          <p:spPr>
            <a:xfrm>
              <a:off x="2139916" y="4956514"/>
              <a:ext cx="309640" cy="360497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54823" y="4984636"/>
              <a:ext cx="2596589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- cages’ boundaries (edges/faces)</a:t>
              </a:r>
              <a:endParaRPr lang="he-IL" sz="1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71254" y="5753528"/>
            <a:ext cx="30580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(see example </a:t>
            </a:r>
            <a:r>
              <a:rPr lang="en-US" dirty="0" smtClean="0">
                <a:hlinkClick r:id="rId9" action="ppaction://hlinksldjump"/>
              </a:rPr>
              <a:t>in the appendix</a:t>
            </a:r>
            <a:r>
              <a:rPr lang="en-US" dirty="0" smtClean="0"/>
              <a:t> 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0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Weights 3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To constrain a region to retain its shape we add: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The final energy function: </a:t>
            </a:r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Can add additional terms when needed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5" y="2276372"/>
            <a:ext cx="2506895" cy="933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1745"/>
          <a:stretch/>
        </p:blipFill>
        <p:spPr>
          <a:xfrm>
            <a:off x="1494349" y="3678372"/>
            <a:ext cx="2231548" cy="1026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897" y="3752872"/>
            <a:ext cx="4904395" cy="87762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156" y="2019281"/>
            <a:ext cx="3883631" cy="17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Properties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dirty="0" smtClean="0"/>
              <a:t> Non-negativity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968</Words>
  <Application>Microsoft Office PowerPoint</Application>
  <PresentationFormat>Widescreen</PresentationFormat>
  <Paragraphs>254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Bounded Biharmonic Weights for Real-Time Deformation (2011 paper by Alec Jacobson, Ilya Baran, Jovan Popovic, Olga Sorkine-Hornung)</vt:lpstr>
      <vt:lpstr>Introduction</vt:lpstr>
      <vt:lpstr>Introduction</vt:lpstr>
      <vt:lpstr>Problem Statement</vt:lpstr>
      <vt:lpstr>Problem Statement - Example</vt:lpstr>
      <vt:lpstr>Setting the Weights 1 </vt:lpstr>
      <vt:lpstr>Setting the Weights 2</vt:lpstr>
      <vt:lpstr>Setting the Weights 3</vt:lpstr>
      <vt:lpstr>Properties</vt:lpstr>
      <vt:lpstr>Properties – Non-negativity</vt:lpstr>
      <vt:lpstr>Properties</vt:lpstr>
      <vt:lpstr>Properties – POU (Partition of unity)</vt:lpstr>
      <vt:lpstr>Properties</vt:lpstr>
      <vt:lpstr>Properties - Locality</vt:lpstr>
      <vt:lpstr>Properties</vt:lpstr>
      <vt:lpstr>Implementation 1</vt:lpstr>
      <vt:lpstr>Implementation 2</vt:lpstr>
      <vt:lpstr>Questions? </vt:lpstr>
      <vt:lpstr>Thank you!</vt:lpstr>
      <vt:lpstr>Appendix</vt:lpstr>
      <vt:lpstr>Simple example</vt:lpstr>
      <vt:lpstr>Simple example - continue</vt:lpstr>
      <vt:lpstr>Simple example - continue</vt:lpstr>
      <vt:lpstr>Simple example - continue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 Biharmonic Weights for Real-Time Deformation</dc:title>
  <dc:creator>David Cohn</dc:creator>
  <cp:lastModifiedBy>Yuri Feldman</cp:lastModifiedBy>
  <cp:revision>266</cp:revision>
  <dcterms:created xsi:type="dcterms:W3CDTF">2015-06-13T15:14:11Z</dcterms:created>
  <dcterms:modified xsi:type="dcterms:W3CDTF">2015-06-29T21:20:40Z</dcterms:modified>
</cp:coreProperties>
</file>