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69" r:id="rId3"/>
    <p:sldId id="281" r:id="rId4"/>
    <p:sldId id="279" r:id="rId5"/>
    <p:sldId id="272" r:id="rId6"/>
    <p:sldId id="282" r:id="rId7"/>
    <p:sldId id="277" r:id="rId8"/>
    <p:sldId id="276" r:id="rId9"/>
    <p:sldId id="280" r:id="rId10"/>
    <p:sldId id="278" r:id="rId11"/>
    <p:sldId id="275" r:id="rId12"/>
    <p:sldId id="257" r:id="rId13"/>
    <p:sldId id="258" r:id="rId14"/>
    <p:sldId id="259" r:id="rId15"/>
    <p:sldId id="264" r:id="rId16"/>
    <p:sldId id="262" r:id="rId17"/>
    <p:sldId id="263" r:id="rId18"/>
    <p:sldId id="260" r:id="rId19"/>
    <p:sldId id="265" r:id="rId20"/>
    <p:sldId id="261" r:id="rId21"/>
    <p:sldId id="266" r:id="rId22"/>
    <p:sldId id="267"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Cohn" initials="DC" lastIdx="3" clrIdx="0">
    <p:extLst>
      <p:ext uri="{19B8F6BF-5375-455C-9EA6-DF929625EA0E}">
        <p15:presenceInfo xmlns:p15="http://schemas.microsoft.com/office/powerpoint/2012/main" userId="S-1-5-21-1390067357-606747145-725345543-355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437" autoAdjust="0"/>
  </p:normalViewPr>
  <p:slideViewPr>
    <p:cSldViewPr snapToGrid="0">
      <p:cViewPr varScale="1">
        <p:scale>
          <a:sx n="93" d="100"/>
          <a:sy n="93" d="100"/>
        </p:scale>
        <p:origin x="12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6-13T23:07:25.073" idx="1">
    <p:pos x="2091" y="2070"/>
    <p:text>what is laplacian energy?</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6-14T01:00:39.777" idx="2">
    <p:pos x="5905" y="2048"/>
    <p:text>not sure what voroni area is</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06-14T01:12:18.571" idx="3">
    <p:pos x="3008" y="1466"/>
    <p:text>what is wj? a number or a matrix? what is wj^T?</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44E80E3E-16F4-4340-802C-1CF615772A27}" type="datetimeFigureOut">
              <a:rPr lang="he-IL" smtClean="0"/>
              <a:t>ו'/תמוז/תשע"ה</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DD3B654-8236-4D83-8BC3-BBD61C8CFB33}" type="slidenum">
              <a:rPr lang="he-IL" smtClean="0"/>
              <a:t>‹#›</a:t>
            </a:fld>
            <a:endParaRPr lang="he-IL"/>
          </a:p>
        </p:txBody>
      </p:sp>
    </p:spTree>
    <p:extLst>
      <p:ext uri="{BB962C8B-B14F-4D97-AF65-F5344CB8AC3E}">
        <p14:creationId xmlns:p14="http://schemas.microsoft.com/office/powerpoint/2010/main" val="399209662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חשוב</a:t>
            </a:r>
            <a:r>
              <a:rPr lang="he-IL" baseline="0" dirty="0" smtClean="0"/>
              <a:t> לציין שאת המשקלים מחשבים מראש (</a:t>
            </a:r>
            <a:r>
              <a:rPr lang="en-US" baseline="0" dirty="0" smtClean="0"/>
              <a:t>bind time</a:t>
            </a:r>
            <a:r>
              <a:rPr lang="he-IL" baseline="0" dirty="0" smtClean="0"/>
              <a:t>), בזמן </a:t>
            </a:r>
            <a:r>
              <a:rPr lang="en-US" baseline="0" dirty="0" smtClean="0"/>
              <a:t>pose time</a:t>
            </a:r>
            <a:r>
              <a:rPr lang="he-IL" baseline="0" dirty="0" smtClean="0"/>
              <a:t> צריך רק לחשב את הטרנס' שהמשתמש עשה ולחשב סכום משוקלל ביניהן</a:t>
            </a:r>
            <a:endParaRPr lang="he-IL" dirty="0"/>
          </a:p>
        </p:txBody>
      </p:sp>
      <p:sp>
        <p:nvSpPr>
          <p:cNvPr id="4" name="Slide Number Placeholder 3"/>
          <p:cNvSpPr>
            <a:spLocks noGrp="1"/>
          </p:cNvSpPr>
          <p:nvPr>
            <p:ph type="sldNum" sz="quarter" idx="10"/>
          </p:nvPr>
        </p:nvSpPr>
        <p:spPr/>
        <p:txBody>
          <a:bodyPr/>
          <a:lstStyle/>
          <a:p>
            <a:fld id="{ADD3B654-8236-4D83-8BC3-BBD61C8CFB33}" type="slidenum">
              <a:rPr lang="he-IL" smtClean="0"/>
              <a:t>5</a:t>
            </a:fld>
            <a:endParaRPr lang="he-IL"/>
          </a:p>
        </p:txBody>
      </p:sp>
    </p:spTree>
    <p:extLst>
      <p:ext uri="{BB962C8B-B14F-4D97-AF65-F5344CB8AC3E}">
        <p14:creationId xmlns:p14="http://schemas.microsoft.com/office/powerpoint/2010/main" val="132906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ADD3B654-8236-4D83-8BC3-BBD61C8CFB33}" type="slidenum">
              <a:rPr lang="he-IL" smtClean="0"/>
              <a:t>7</a:t>
            </a:fld>
            <a:endParaRPr lang="he-IL"/>
          </a:p>
        </p:txBody>
      </p:sp>
    </p:spTree>
    <p:extLst>
      <p:ext uri="{BB962C8B-B14F-4D97-AF65-F5344CB8AC3E}">
        <p14:creationId xmlns:p14="http://schemas.microsoft.com/office/powerpoint/2010/main" val="400880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ADD3B654-8236-4D83-8BC3-BBD61C8CFB33}" type="slidenum">
              <a:rPr lang="he-IL" smtClean="0"/>
              <a:t>10</a:t>
            </a:fld>
            <a:endParaRPr lang="he-IL"/>
          </a:p>
        </p:txBody>
      </p:sp>
    </p:spTree>
    <p:extLst>
      <p:ext uri="{BB962C8B-B14F-4D97-AF65-F5344CB8AC3E}">
        <p14:creationId xmlns:p14="http://schemas.microsoft.com/office/powerpoint/2010/main" val="1164318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אולי</a:t>
            </a:r>
            <a:r>
              <a:rPr lang="he-IL" baseline="0" dirty="0" smtClean="0"/>
              <a:t> לצמצם – זה ה-</a:t>
            </a:r>
            <a:r>
              <a:rPr lang="en-US" baseline="0" dirty="0" smtClean="0"/>
              <a:t>vertex </a:t>
            </a:r>
            <a:endParaRPr lang="he-IL" dirty="0"/>
          </a:p>
        </p:txBody>
      </p:sp>
      <p:sp>
        <p:nvSpPr>
          <p:cNvPr id="4" name="Slide Number Placeholder 3"/>
          <p:cNvSpPr>
            <a:spLocks noGrp="1"/>
          </p:cNvSpPr>
          <p:nvPr>
            <p:ph type="sldNum" sz="quarter" idx="10"/>
          </p:nvPr>
        </p:nvSpPr>
        <p:spPr/>
        <p:txBody>
          <a:bodyPr/>
          <a:lstStyle/>
          <a:p>
            <a:fld id="{ADD3B654-8236-4D83-8BC3-BBD61C8CFB33}" type="slidenum">
              <a:rPr lang="he-IL" smtClean="0"/>
              <a:t>17</a:t>
            </a:fld>
            <a:endParaRPr lang="he-IL"/>
          </a:p>
        </p:txBody>
      </p:sp>
    </p:spTree>
    <p:extLst>
      <p:ext uri="{BB962C8B-B14F-4D97-AF65-F5344CB8AC3E}">
        <p14:creationId xmlns:p14="http://schemas.microsoft.com/office/powerpoint/2010/main" val="1337844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ADD3B654-8236-4D83-8BC3-BBD61C8CFB33}" type="slidenum">
              <a:rPr lang="he-IL" smtClean="0"/>
              <a:t>23</a:t>
            </a:fld>
            <a:endParaRPr lang="he-IL"/>
          </a:p>
        </p:txBody>
      </p:sp>
    </p:spTree>
    <p:extLst>
      <p:ext uri="{BB962C8B-B14F-4D97-AF65-F5344CB8AC3E}">
        <p14:creationId xmlns:p14="http://schemas.microsoft.com/office/powerpoint/2010/main" val="280135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6/23/2015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6/23/2015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6/23/2015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6/23/2015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6/23/2015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6/23/2015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6/23/2015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6/23/2015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6/23/2015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6/23/2015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6/23/2015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6/23/2015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ctralie.com/Teaching/LapMesh/"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Laplacian_matrix" TargetMode="External"/><Relationship Id="rId2" Type="http://schemas.openxmlformats.org/officeDocument/2006/relationships/hyperlink" Target="http://igl.ethz.ch/projects/bbw/a-cotangent-laplacian-for-images-as-surfaces-2012-jacobson-sorkine.pdf"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rtl="0"/>
            <a:r>
              <a:rPr lang="en-US" sz="6600" dirty="0"/>
              <a:t>Bounded </a:t>
            </a:r>
            <a:r>
              <a:rPr lang="en-US" sz="6600" dirty="0" err="1"/>
              <a:t>Biharmonic</a:t>
            </a:r>
            <a:r>
              <a:rPr lang="en-US" sz="6600" dirty="0"/>
              <a:t> Weights for Real-Time </a:t>
            </a:r>
            <a:r>
              <a:rPr lang="en-US" sz="6600" dirty="0" smtClean="0"/>
              <a:t>Deformation</a:t>
            </a:r>
            <a:r>
              <a:rPr lang="he-IL" sz="6600" dirty="0" smtClean="0"/>
              <a:t/>
            </a:r>
            <a:br>
              <a:rPr lang="he-IL" sz="6600" dirty="0" smtClean="0"/>
            </a:br>
            <a:r>
              <a:rPr lang="en-US" sz="1600" dirty="0" smtClean="0"/>
              <a:t>(2011 paper by Alec Jacobson, Ilya </a:t>
            </a:r>
            <a:r>
              <a:rPr lang="en-US" sz="1600" dirty="0" err="1" smtClean="0"/>
              <a:t>Baran</a:t>
            </a:r>
            <a:r>
              <a:rPr lang="en-US" sz="1600" dirty="0" smtClean="0"/>
              <a:t>, Jovan </a:t>
            </a:r>
            <a:r>
              <a:rPr lang="en-US" sz="1600" dirty="0" err="1" smtClean="0"/>
              <a:t>Popovic</a:t>
            </a:r>
            <a:r>
              <a:rPr lang="en-US" sz="1600" dirty="0" smtClean="0"/>
              <a:t>, Olga </a:t>
            </a:r>
            <a:r>
              <a:rPr lang="en-US" sz="1600" dirty="0" err="1" smtClean="0"/>
              <a:t>Sorkine-Hornung</a:t>
            </a:r>
            <a:r>
              <a:rPr lang="en-US" sz="1600" dirty="0" smtClean="0"/>
              <a:t>)</a:t>
            </a:r>
            <a:endParaRPr lang="he-IL" sz="6600" dirty="0"/>
          </a:p>
        </p:txBody>
      </p:sp>
      <p:sp>
        <p:nvSpPr>
          <p:cNvPr id="3" name="Subtitle 2"/>
          <p:cNvSpPr>
            <a:spLocks noGrp="1"/>
          </p:cNvSpPr>
          <p:nvPr>
            <p:ph type="subTitle" idx="1"/>
          </p:nvPr>
        </p:nvSpPr>
        <p:spPr/>
        <p:txBody>
          <a:bodyPr/>
          <a:lstStyle/>
          <a:p>
            <a:r>
              <a:rPr lang="en-US" dirty="0" smtClean="0"/>
              <a:t>David </a:t>
            </a:r>
            <a:r>
              <a:rPr lang="en-US" dirty="0" err="1" smtClean="0"/>
              <a:t>cohn</a:t>
            </a:r>
            <a:endParaRPr lang="en-US" dirty="0" smtClean="0"/>
          </a:p>
          <a:p>
            <a:r>
              <a:rPr lang="en-US" dirty="0" smtClean="0"/>
              <a:t>Yuri </a:t>
            </a:r>
            <a:r>
              <a:rPr lang="en-US" dirty="0" err="1" smtClean="0"/>
              <a:t>feldman</a:t>
            </a:r>
            <a:endParaRPr lang="he-IL" dirty="0"/>
          </a:p>
        </p:txBody>
      </p:sp>
    </p:spTree>
    <p:extLst>
      <p:ext uri="{BB962C8B-B14F-4D97-AF65-F5344CB8AC3E}">
        <p14:creationId xmlns:p14="http://schemas.microsoft.com/office/powerpoint/2010/main" val="3921312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he-IL" dirty="0"/>
          </a:p>
        </p:txBody>
      </p:sp>
      <p:sp>
        <p:nvSpPr>
          <p:cNvPr id="9" name="Content Placeholder 8"/>
          <p:cNvSpPr>
            <a:spLocks noGrp="1"/>
          </p:cNvSpPr>
          <p:nvPr>
            <p:ph idx="1"/>
          </p:nvPr>
        </p:nvSpPr>
        <p:spPr/>
        <p:txBody>
          <a:bodyPr/>
          <a:lstStyle/>
          <a:p>
            <a:pPr algn="l" rtl="0">
              <a:buFont typeface="Wingdings" panose="05000000000000000000" pitchFamily="2" charset="2"/>
              <a:buChar char="§"/>
            </a:pPr>
            <a:r>
              <a:rPr lang="en-US" dirty="0"/>
              <a:t> </a:t>
            </a:r>
            <a:r>
              <a:rPr lang="en-US" dirty="0" smtClean="0"/>
              <a:t>The smoothness term:</a:t>
            </a:r>
          </a:p>
          <a:p>
            <a:pPr algn="l" rtl="0">
              <a:buFont typeface="Wingdings" panose="05000000000000000000" pitchFamily="2" charset="2"/>
              <a:buChar char="§"/>
            </a:pPr>
            <a:endParaRPr lang="en-US" dirty="0"/>
          </a:p>
          <a:p>
            <a:pPr algn="l" rtl="0">
              <a:buFont typeface="Wingdings" panose="05000000000000000000" pitchFamily="2" charset="2"/>
              <a:buChar char="§"/>
            </a:pPr>
            <a:endParaRPr lang="en-US" dirty="0" smtClean="0"/>
          </a:p>
          <a:p>
            <a:pPr algn="l" rtl="0">
              <a:buFont typeface="Wingdings" panose="05000000000000000000" pitchFamily="2" charset="2"/>
              <a:buChar char="§"/>
            </a:pPr>
            <a:endParaRPr lang="en-US" dirty="0"/>
          </a:p>
          <a:p>
            <a:pPr algn="l" rtl="0">
              <a:buFont typeface="Wingdings" panose="05000000000000000000" pitchFamily="2" charset="2"/>
              <a:buChar char="§"/>
            </a:pPr>
            <a:endParaRPr lang="en-US" dirty="0" smtClean="0"/>
          </a:p>
          <a:p>
            <a:pPr algn="l" rtl="0">
              <a:buFont typeface="Wingdings" panose="05000000000000000000" pitchFamily="2" charset="2"/>
              <a:buChar char="§"/>
            </a:pPr>
            <a:r>
              <a:rPr lang="en-US" dirty="0" smtClean="0"/>
              <a:t> The shape conservation term:  </a:t>
            </a:r>
            <a:endParaRPr lang="he-IL" dirty="0"/>
          </a:p>
        </p:txBody>
      </p:sp>
      <p:pic>
        <p:nvPicPr>
          <p:cNvPr id="10" name="Content Placeholder 5"/>
          <p:cNvPicPr>
            <a:picLocks noChangeAspect="1"/>
          </p:cNvPicPr>
          <p:nvPr/>
        </p:nvPicPr>
        <p:blipFill>
          <a:blip r:embed="rId3"/>
          <a:stretch>
            <a:fillRect/>
          </a:stretch>
        </p:blipFill>
        <p:spPr>
          <a:xfrm>
            <a:off x="1621264" y="2393430"/>
            <a:ext cx="2257425" cy="876300"/>
          </a:xfrm>
          <a:prstGeom prst="rect">
            <a:avLst/>
          </a:prstGeom>
        </p:spPr>
      </p:pic>
      <p:pic>
        <p:nvPicPr>
          <p:cNvPr id="11" name="Picture 10"/>
          <p:cNvPicPr>
            <a:picLocks noChangeAspect="1"/>
          </p:cNvPicPr>
          <p:nvPr/>
        </p:nvPicPr>
        <p:blipFill>
          <a:blip r:embed="rId4"/>
          <a:stretch>
            <a:fillRect/>
          </a:stretch>
        </p:blipFill>
        <p:spPr>
          <a:xfrm>
            <a:off x="3949809" y="2299450"/>
            <a:ext cx="3524250" cy="990600"/>
          </a:xfrm>
          <a:prstGeom prst="rect">
            <a:avLst/>
          </a:prstGeom>
        </p:spPr>
      </p:pic>
      <p:pic>
        <p:nvPicPr>
          <p:cNvPr id="12" name="Picture 11"/>
          <p:cNvPicPr>
            <a:picLocks noChangeAspect="1"/>
          </p:cNvPicPr>
          <p:nvPr/>
        </p:nvPicPr>
        <p:blipFill rotWithShape="1">
          <a:blip r:embed="rId5"/>
          <a:srcRect l="6249"/>
          <a:stretch/>
        </p:blipFill>
        <p:spPr>
          <a:xfrm>
            <a:off x="7453739" y="2362950"/>
            <a:ext cx="2634297" cy="1038225"/>
          </a:xfrm>
          <a:prstGeom prst="rect">
            <a:avLst/>
          </a:prstGeom>
        </p:spPr>
      </p:pic>
      <mc:AlternateContent xmlns:mc="http://schemas.openxmlformats.org/markup-compatibility/2006">
        <mc:Choice xmlns:a14="http://schemas.microsoft.com/office/drawing/2010/main" Requires="a14">
          <p:sp>
            <p:nvSpPr>
              <p:cNvPr id="13" name="TextBox 12"/>
              <p:cNvSpPr txBox="1"/>
              <p:nvPr/>
            </p:nvSpPr>
            <p:spPr>
              <a:xfrm>
                <a:off x="1097280" y="3290050"/>
                <a:ext cx="5971340" cy="646331"/>
              </a:xfrm>
              <a:prstGeom prst="rect">
                <a:avLst/>
              </a:prstGeom>
              <a:noFill/>
            </p:spPr>
            <p:txBody>
              <a:bodyPr wrap="square" rtlCol="1">
                <a:spAutoFit/>
              </a:bodyPr>
              <a:lstStyle/>
              <a:p>
                <a:r>
                  <a:rPr lang="en-US" dirty="0" smtClean="0"/>
                  <a:t>L – cotangent weights’ matrix (Laplacian operator is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𝐿</m:t>
                    </m:r>
                  </m:oMath>
                </a14:m>
                <a:r>
                  <a:rPr lang="en-US" dirty="0" smtClean="0"/>
                  <a:t>)</a:t>
                </a:r>
              </a:p>
              <a:p>
                <a:r>
                  <a:rPr lang="en-US" dirty="0" smtClean="0"/>
                  <a:t>M – vertex areas diagonal matrix</a:t>
                </a:r>
                <a:endParaRPr lang="he-IL" dirty="0"/>
              </a:p>
            </p:txBody>
          </p:sp>
        </mc:Choice>
        <mc:Fallback>
          <p:sp>
            <p:nvSpPr>
              <p:cNvPr id="13" name="TextBox 12"/>
              <p:cNvSpPr txBox="1">
                <a:spLocks noRot="1" noChangeAspect="1" noMove="1" noResize="1" noEditPoints="1" noAdjustHandles="1" noChangeArrowheads="1" noChangeShapeType="1" noTextEdit="1"/>
              </p:cNvSpPr>
              <p:nvPr/>
            </p:nvSpPr>
            <p:spPr>
              <a:xfrm>
                <a:off x="1097280" y="3290050"/>
                <a:ext cx="5971340" cy="646331"/>
              </a:xfrm>
              <a:prstGeom prst="rect">
                <a:avLst/>
              </a:prstGeom>
              <a:blipFill rotWithShape="0">
                <a:blip r:embed="rId6"/>
                <a:stretch>
                  <a:fillRect l="-816" t="-5660" b="-14151"/>
                </a:stretch>
              </a:blipFill>
            </p:spPr>
            <p:txBody>
              <a:bodyPr/>
              <a:lstStyle/>
              <a:p>
                <a:r>
                  <a:rPr lang="he-IL">
                    <a:noFill/>
                  </a:rPr>
                  <a:t> </a:t>
                </a:r>
              </a:p>
            </p:txBody>
          </p:sp>
        </mc:Fallback>
      </mc:AlternateContent>
      <p:pic>
        <p:nvPicPr>
          <p:cNvPr id="14" name="Picture 13"/>
          <p:cNvPicPr>
            <a:picLocks noChangeAspect="1"/>
          </p:cNvPicPr>
          <p:nvPr/>
        </p:nvPicPr>
        <p:blipFill>
          <a:blip r:embed="rId7"/>
          <a:stretch>
            <a:fillRect/>
          </a:stretch>
        </p:blipFill>
        <p:spPr>
          <a:xfrm>
            <a:off x="1672419" y="4714046"/>
            <a:ext cx="5396201" cy="942124"/>
          </a:xfrm>
          <a:prstGeom prst="rect">
            <a:avLst/>
          </a:prstGeom>
        </p:spPr>
      </p:pic>
    </p:spTree>
    <p:extLst>
      <p:ext uri="{BB962C8B-B14F-4D97-AF65-F5344CB8AC3E}">
        <p14:creationId xmlns:p14="http://schemas.microsoft.com/office/powerpoint/2010/main" val="183746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he-IL" dirty="0"/>
          </a:p>
        </p:txBody>
      </p:sp>
      <p:sp>
        <p:nvSpPr>
          <p:cNvPr id="3" name="Content Placeholder 2"/>
          <p:cNvSpPr>
            <a:spLocks noGrp="1"/>
          </p:cNvSpPr>
          <p:nvPr>
            <p:ph idx="1"/>
          </p:nvPr>
        </p:nvSpPr>
        <p:spPr/>
        <p:txBody>
          <a:bodyPr/>
          <a:lstStyle/>
          <a:p>
            <a:endParaRPr lang="he-IL"/>
          </a:p>
        </p:txBody>
      </p:sp>
    </p:spTree>
    <p:extLst>
      <p:ext uri="{BB962C8B-B14F-4D97-AF65-F5344CB8AC3E}">
        <p14:creationId xmlns:p14="http://schemas.microsoft.com/office/powerpoint/2010/main" val="1142843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l" rtl="0"/>
                <a:r>
                  <a:rPr lang="en-US" dirty="0" smtClean="0"/>
                  <a:t>Our goal is to define smooth deformations for 2D or 3D shapes by blending affine transformations at arbitrary handles. </a:t>
                </a:r>
              </a:p>
              <a:p>
                <a:pPr algn="l" rtl="0"/>
                <a:r>
                  <a:rPr lang="en-US" dirty="0" smtClean="0"/>
                  <a:t>Ω ⊂ </a:t>
                </a:r>
                <a:r>
                  <a:rPr lang="en-US" dirty="0"/>
                  <a:t>ℝ</a:t>
                </a:r>
                <a:r>
                  <a:rPr lang="en-US" baseline="30000" dirty="0"/>
                  <a:t>2</a:t>
                </a:r>
                <a:r>
                  <a:rPr lang="en-US" dirty="0"/>
                  <a:t> or ℝ</a:t>
                </a:r>
                <a:r>
                  <a:rPr lang="en-US" baseline="30000" dirty="0"/>
                  <a:t>3</a:t>
                </a:r>
                <a:r>
                  <a:rPr lang="en-US" dirty="0"/>
                  <a:t> </a:t>
                </a:r>
                <a:r>
                  <a:rPr lang="en-US" dirty="0" smtClean="0"/>
                  <a:t>are the coordinates of the mesh* (can be 2D or 3D).</a:t>
                </a:r>
              </a:p>
              <a:p>
                <a:pPr algn="l" rtl="0"/>
                <a:r>
                  <a:rPr lang="en-US" i="1" dirty="0" err="1"/>
                  <a:t>H</a:t>
                </a:r>
                <a:r>
                  <a:rPr lang="en-US" i="1" baseline="-25000" dirty="0" err="1"/>
                  <a:t>j</a:t>
                </a:r>
                <a:r>
                  <a:rPr lang="en-US" dirty="0"/>
                  <a:t> ⊂ </a:t>
                </a:r>
                <a:r>
                  <a:rPr lang="el-GR" dirty="0"/>
                  <a:t>Ω, </a:t>
                </a:r>
                <a:r>
                  <a:rPr lang="en-US" i="1" dirty="0"/>
                  <a:t>j</a:t>
                </a:r>
                <a:r>
                  <a:rPr lang="en-US" dirty="0"/>
                  <a:t> = 1, ..., </a:t>
                </a:r>
                <a:r>
                  <a:rPr lang="en-US" i="1" dirty="0" smtClean="0"/>
                  <a:t>m are handles (handle can be a single point, a region or a skeleton bone).</a:t>
                </a:r>
                <a:endParaRPr lang="en-US" dirty="0"/>
              </a:p>
              <a:p>
                <a:pPr algn="l" rtl="0"/>
                <a:r>
                  <a:rPr lang="en-US" i="1" dirty="0" smtClean="0"/>
                  <a:t>If  </a:t>
                </a:r>
                <a:r>
                  <a:rPr lang="en-US" i="1" dirty="0" err="1"/>
                  <a:t>H</a:t>
                </a:r>
                <a:r>
                  <a:rPr lang="en-US" i="1" baseline="-25000" dirty="0" err="1"/>
                  <a:t>j</a:t>
                </a:r>
                <a:r>
                  <a:rPr lang="en-US" dirty="0"/>
                  <a:t> </a:t>
                </a:r>
                <a:r>
                  <a:rPr lang="en-US" dirty="0" smtClean="0"/>
                  <a:t>is a skeleton handle (then </a:t>
                </a:r>
                <a:r>
                  <a:rPr lang="en-US" i="1" dirty="0" err="1"/>
                  <a:t>H</a:t>
                </a:r>
                <a:r>
                  <a:rPr lang="en-US" i="1" baseline="-25000" dirty="0" err="1"/>
                  <a:t>j</a:t>
                </a:r>
                <a:r>
                  <a:rPr lang="en-US" dirty="0"/>
                  <a:t> </a:t>
                </a:r>
                <a:r>
                  <a:rPr lang="en-US" dirty="0" smtClean="0"/>
                  <a:t>contains all the points on the bone line).</a:t>
                </a:r>
              </a:p>
              <a:p>
                <a:pPr algn="l" rtl="0"/>
                <a:r>
                  <a:rPr lang="en-US" dirty="0"/>
                  <a:t>The user defines an affine transformation </a:t>
                </a:r>
                <a:r>
                  <a:rPr lang="en-US" i="1" dirty="0" err="1"/>
                  <a:t>T</a:t>
                </a:r>
                <a:r>
                  <a:rPr lang="en-US" i="1" baseline="-25000" dirty="0" err="1"/>
                  <a:t>j</a:t>
                </a:r>
                <a:r>
                  <a:rPr lang="en-US" dirty="0"/>
                  <a:t> for each handle </a:t>
                </a:r>
                <a:r>
                  <a:rPr lang="en-US" i="1" dirty="0" err="1"/>
                  <a:t>H</a:t>
                </a:r>
                <a:r>
                  <a:rPr lang="en-US" i="1" baseline="-25000" dirty="0" err="1"/>
                  <a:t>j</a:t>
                </a:r>
                <a:r>
                  <a:rPr lang="en-US" dirty="0"/>
                  <a:t>, and all points </a:t>
                </a:r>
                <a:r>
                  <a:rPr lang="en-US" b="1" dirty="0"/>
                  <a:t>p</a:t>
                </a:r>
                <a:r>
                  <a:rPr lang="en-US" dirty="0"/>
                  <a:t> ∈ Ω are deformed by their weighted combinations</a:t>
                </a:r>
                <a:r>
                  <a:rPr lang="en-US" dirty="0" smtClean="0"/>
                  <a:t>:</a:t>
                </a:r>
              </a:p>
              <a:p>
                <a:pPr algn="l" rtl="0"/>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m:t>
                        </m:r>
                      </m:sup>
                    </m:sSup>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𝑚</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𝑗</m:t>
                            </m:r>
                          </m:sub>
                        </m:sSub>
                        <m:r>
                          <a:rPr lang="en-US" b="0" i="1" smtClean="0">
                            <a:latin typeface="Cambria Math" panose="02040503050406030204" pitchFamily="18" charset="0"/>
                          </a:rPr>
                          <m:t>𝑝</m:t>
                        </m:r>
                      </m:e>
                    </m:nary>
                  </m:oMath>
                </a14:m>
                <a:endParaRPr lang="en-US" i="1" dirty="0" smtClean="0"/>
              </a:p>
              <a:p>
                <a:pPr algn="l" rtl="0"/>
                <a:r>
                  <a:rPr lang="en-US" dirty="0"/>
                  <a:t>where </a:t>
                </a:r>
                <a:r>
                  <a:rPr lang="en-US" i="1" dirty="0" err="1"/>
                  <a:t>w</a:t>
                </a:r>
                <a:r>
                  <a:rPr lang="en-US" i="1" baseline="-25000" dirty="0" err="1"/>
                  <a:t>j</a:t>
                </a:r>
                <a:r>
                  <a:rPr lang="en-US" dirty="0"/>
                  <a:t>: Ω → ℝ is the weight function associated with handle </a:t>
                </a:r>
                <a:r>
                  <a:rPr lang="en-US" i="1" dirty="0" err="1"/>
                  <a:t>H</a:t>
                </a:r>
                <a:r>
                  <a:rPr lang="en-US" i="1" baseline="-25000" dirty="0" err="1"/>
                  <a:t>j</a:t>
                </a:r>
                <a:r>
                  <a:rPr lang="en-US" dirty="0"/>
                  <a:t>.</a:t>
                </a:r>
                <a:endParaRPr lang="en-US" i="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1667"/>
                </a:stretch>
              </a:blipFill>
            </p:spPr>
            <p:txBody>
              <a:bodyPr/>
              <a:lstStyle/>
              <a:p>
                <a:r>
                  <a:rPr lang="he-IL">
                    <a:noFill/>
                  </a:rPr>
                  <a:t> </a:t>
                </a:r>
              </a:p>
            </p:txBody>
          </p:sp>
        </mc:Fallback>
      </mc:AlternateContent>
    </p:spTree>
    <p:extLst>
      <p:ext uri="{BB962C8B-B14F-4D97-AF65-F5344CB8AC3E}">
        <p14:creationId xmlns:p14="http://schemas.microsoft.com/office/powerpoint/2010/main" val="3230815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algn="l" rtl="0"/>
                <a:r>
                  <a:rPr lang="en-US" dirty="0" smtClean="0"/>
                  <a:t>We propose to define the weights </a:t>
                </a:r>
                <a:r>
                  <a:rPr lang="en-US" i="1" dirty="0" err="1"/>
                  <a:t>w</a:t>
                </a:r>
                <a:r>
                  <a:rPr lang="en-US" i="1" baseline="-25000" dirty="0" err="1"/>
                  <a:t>j</a:t>
                </a:r>
                <a:r>
                  <a:rPr lang="en-US" dirty="0"/>
                  <a:t> as minimizers of a higher-order shape-aware smoothness functional, namely, the Laplacian energy, subject to constraints that enforce interpolation of the handles and several other desirable properties</a:t>
                </a:r>
                <a:r>
                  <a:rPr lang="en-US" dirty="0" smtClean="0"/>
                  <a:t>:</a:t>
                </a:r>
              </a:p>
              <a:p>
                <a:pPr algn="l" rtl="0"/>
                <a:r>
                  <a:rPr lang="en-US" dirty="0" smtClean="0"/>
                  <a:t>To find the weights</a:t>
                </a:r>
                <a:r>
                  <a:rPr lang="he-IL" dirty="0" smtClean="0"/>
                  <a:t> </a:t>
                </a:r>
                <a14:m>
                  <m:oMath xmlns:m="http://schemas.openxmlformats.org/officeDocument/2006/math">
                    <m:sSub>
                      <m:sSubPr>
                        <m:ctrlPr>
                          <a:rPr lang="he-IL"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oMath>
                </a14:m>
                <a:r>
                  <a:rPr lang="en-US" dirty="0" smtClean="0"/>
                  <a:t> (j=1,2,..,m) we should minimize the following expression:</a:t>
                </a:r>
              </a:p>
              <a:p>
                <a:pPr algn="l" rtl="0"/>
                <a14:m>
                  <m:oMath xmlns:m="http://schemas.openxmlformats.org/officeDocument/2006/math">
                    <m:r>
                      <m:rPr>
                        <m:sty m:val="p"/>
                      </m:rPr>
                      <a:rPr lang="en-US" b="0" i="0" smtClean="0">
                        <a:latin typeface="Cambria Math" panose="02040503050406030204" pitchFamily="18" charset="0"/>
                      </a:rPr>
                      <m:t>d</m:t>
                    </m:r>
                    <m:r>
                      <a:rPr lang="en-US" b="0" i="0" smtClean="0">
                        <a:latin typeface="Cambria Math" panose="02040503050406030204" pitchFamily="18" charset="0"/>
                      </a:rPr>
                      <m:t>=</m:t>
                    </m:r>
                    <m:nary>
                      <m:naryPr>
                        <m:chr m:val="∑"/>
                        <m:ctrlPr>
                          <a:rPr lang="he-IL"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𝑚</m:t>
                        </m:r>
                      </m:sup>
                      <m:e>
                        <m:f>
                          <m:fPr>
                            <m:ctrlPr>
                              <a:rPr lang="he-IL" i="1" smtClean="0">
                                <a:latin typeface="Cambria Math" panose="02040503050406030204" pitchFamily="18" charset="0"/>
                              </a:rPr>
                            </m:ctrlPr>
                          </m:fPr>
                          <m:num>
                            <m:r>
                              <a:rPr lang="he-IL" b="0" i="1" smtClean="0">
                                <a:latin typeface="Cambria Math" panose="02040503050406030204" pitchFamily="18" charset="0"/>
                              </a:rPr>
                              <m:t>1</m:t>
                            </m:r>
                          </m:num>
                          <m:den>
                            <m:r>
                              <a:rPr lang="he-IL" b="0" i="1" smtClean="0">
                                <a:latin typeface="Cambria Math" panose="02040503050406030204" pitchFamily="18" charset="0"/>
                              </a:rPr>
                              <m:t>2</m:t>
                            </m:r>
                          </m:den>
                        </m:f>
                        <m:nary>
                          <m:naryPr>
                            <m:limLoc m:val="undOvr"/>
                            <m:ctrlPr>
                              <a:rPr lang="he-IL" i="1" smtClean="0">
                                <a:latin typeface="Cambria Math" panose="02040503050406030204" pitchFamily="18" charset="0"/>
                              </a:rPr>
                            </m:ctrlPr>
                          </m:naryPr>
                          <m:sub>
                            <m:r>
                              <m:rPr>
                                <m:nor/>
                              </m:rPr>
                              <a:rPr lang="en-US" dirty="0"/>
                              <m:t>Ω</m:t>
                            </m:r>
                          </m:sub>
                          <m:sup/>
                          <m:e>
                            <m:sSup>
                              <m:sSupPr>
                                <m:ctrlPr>
                                  <a:rPr lang="he-IL" i="1" smtClean="0">
                                    <a:latin typeface="Cambria Math" panose="02040503050406030204" pitchFamily="18" charset="0"/>
                                  </a:rPr>
                                </m:ctrlPr>
                              </m:sSupPr>
                              <m:e>
                                <m:d>
                                  <m:dPr>
                                    <m:begChr m:val="‖"/>
                                    <m:endChr m:val="‖"/>
                                    <m:ctrlPr>
                                      <a:rPr lang="he-IL" i="1">
                                        <a:latin typeface="Cambria Math" panose="02040503050406030204" pitchFamily="18" charset="0"/>
                                      </a:rPr>
                                    </m:ctrlPr>
                                  </m:dPr>
                                  <m:e>
                                    <m:r>
                                      <a:rPr lang="he-IL" i="1">
                                        <a:latin typeface="Cambria Math" panose="02040503050406030204" pitchFamily="18" charset="0"/>
                                      </a:rPr>
                                      <m:t>∆</m:t>
                                    </m:r>
                                    <m:sSub>
                                      <m:sSubPr>
                                        <m:ctrlPr>
                                          <a:rPr lang="he-IL"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𝑗</m:t>
                                        </m:r>
                                      </m:sub>
                                    </m:sSub>
                                  </m:e>
                                </m:d>
                              </m:e>
                              <m:sup>
                                <m:r>
                                  <a:rPr lang="he-IL" b="0" i="1" smtClean="0">
                                    <a:latin typeface="Cambria Math" panose="02040503050406030204" pitchFamily="18" charset="0"/>
                                  </a:rPr>
                                  <m:t>2</m:t>
                                </m:r>
                              </m:sup>
                            </m:sSup>
                            <m:r>
                              <a:rPr lang="en-US" b="0" i="1" smtClean="0">
                                <a:latin typeface="Cambria Math" panose="02040503050406030204" pitchFamily="18" charset="0"/>
                              </a:rPr>
                              <m:t>𝑑𝑉</m:t>
                            </m:r>
                          </m:e>
                        </m:nary>
                      </m:e>
                    </m:nary>
                  </m:oMath>
                </a14:m>
                <a:r>
                  <a:rPr lang="en-US" dirty="0" smtClean="0"/>
                  <a:t> (we need to find the weights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𝑗</m:t>
                        </m:r>
                      </m:sub>
                    </m:sSub>
                  </m:oMath>
                </a14:m>
                <a:r>
                  <a:rPr lang="en-US" dirty="0" smtClean="0"/>
                  <a:t> such as d is minimized).</a:t>
                </a:r>
              </a:p>
              <a:p>
                <a:pPr algn="l" rtl="0"/>
                <a:r>
                  <a:rPr lang="en-US" dirty="0" smtClean="0"/>
                  <a:t>d is the </a:t>
                </a:r>
                <a:r>
                  <a:rPr lang="en-US" dirty="0"/>
                  <a:t>Laplacian energy</a:t>
                </a:r>
                <a:r>
                  <a:rPr lang="en-US" dirty="0" smtClean="0"/>
                  <a:t>.</a:t>
                </a:r>
              </a:p>
              <a:p>
                <a:pPr algn="l" rtl="0"/>
                <a:r>
                  <a:rPr lang="en-US" dirty="0" smtClean="0"/>
                  <a:t>Subject to: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e>
                          </m:mr>
                        </m:m>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𝑗𝑘</m:t>
                        </m:r>
                      </m:sub>
                    </m:sSub>
                  </m:oMath>
                </a14:m>
                <a:endParaRPr lang="en-US" dirty="0" smtClean="0"/>
              </a:p>
              <a:p>
                <a:pPr algn="l" rtl="0"/>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𝑗</m:t>
                        </m:r>
                      </m:sub>
                    </m:sSub>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r>
                          <m:mr>
                            <m:e>
                              <m:r>
                                <a:rPr lang="en-US" b="0" i="1" smtClean="0">
                                  <a:latin typeface="Cambria Math" panose="02040503050406030204" pitchFamily="18" charset="0"/>
                                </a:rPr>
                                <m:t>𝐹</m:t>
                              </m:r>
                            </m:e>
                          </m:mr>
                        </m:m>
                      </m:e>
                    </m:d>
                    <m:r>
                      <a:rPr lang="en-US" b="0" i="1">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𝑙𝑖𝑛𝑒𝑎𝑟</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𝐹</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𝐹</m:t>
                        </m:r>
                      </m:e>
                      <m:sub>
                        <m:r>
                          <a:rPr lang="en-US" b="0" i="1" smtClean="0">
                            <a:latin typeface="Cambria Math" panose="02040503050406030204" pitchFamily="18" charset="0"/>
                            <a:ea typeface="Cambria Math" panose="02040503050406030204" pitchFamily="18" charset="0"/>
                          </a:rPr>
                          <m:t>𝑐</m:t>
                        </m:r>
                      </m:sub>
                    </m:sSub>
                  </m:oMath>
                </a14:m>
                <a:endParaRPr lang="en-US" dirty="0" smtClean="0"/>
              </a:p>
              <a:p>
                <a:pPr algn="l" rtl="0"/>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𝑚</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d>
                          <m:dPr>
                            <m:ctrlPr>
                              <a:rPr lang="en-US"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1</m:t>
                        </m:r>
                      </m:e>
                    </m:nary>
                  </m:oMath>
                </a14:m>
                <a:endParaRPr lang="en-US" dirty="0" smtClean="0"/>
              </a:p>
              <a:p>
                <a:pPr algn="l" rtl="0"/>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𝑗</m:t>
                        </m:r>
                      </m:sub>
                    </m:sSub>
                    <m:d>
                      <m:dPr>
                        <m:ctrlPr>
                          <a:rPr lang="en-US" i="1">
                            <a:latin typeface="Cambria Math" panose="02040503050406030204" pitchFamily="18" charset="0"/>
                          </a:rPr>
                        </m:ctrlPr>
                      </m:dPr>
                      <m:e>
                        <m:r>
                          <a:rPr lang="en-US" i="1">
                            <a:latin typeface="Cambria Math" panose="02040503050406030204" pitchFamily="18" charset="0"/>
                          </a:rPr>
                          <m:t>𝑝</m:t>
                        </m:r>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m:rPr>
                        <m:nor/>
                      </m:rPr>
                      <a:rPr lang="en-US" dirty="0"/>
                      <m:t>Ω</m:t>
                    </m:r>
                  </m:oMath>
                </a14:m>
                <a:endParaRPr lang="en-US" dirty="0" smtClean="0"/>
              </a:p>
              <a:p>
                <a:pPr algn="l" rtl="0"/>
                <a:endParaRPr lang="he-I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970" t="-2273" b="-2879"/>
                </a:stretch>
              </a:blipFill>
            </p:spPr>
            <p:txBody>
              <a:bodyPr/>
              <a:lstStyle/>
              <a:p>
                <a:r>
                  <a:rPr lang="he-IL">
                    <a:noFill/>
                  </a:rPr>
                  <a:t> </a:t>
                </a:r>
              </a:p>
            </p:txBody>
          </p:sp>
        </mc:Fallback>
      </mc:AlternateContent>
    </p:spTree>
    <p:extLst>
      <p:ext uri="{BB962C8B-B14F-4D97-AF65-F5344CB8AC3E}">
        <p14:creationId xmlns:p14="http://schemas.microsoft.com/office/powerpoint/2010/main" val="33453028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l" rtl="0"/>
                <a:r>
                  <a:rPr lang="en-US" dirty="0" smtClean="0"/>
                  <a:t>For minimizing </a:t>
                </a:r>
                <a:r>
                  <a:rPr lang="en-US" dirty="0"/>
                  <a:t>d = </a:t>
                </a:r>
                <a14:m>
                  <m:oMath xmlns:m="http://schemas.openxmlformats.org/officeDocument/2006/math">
                    <m:nary>
                      <m:naryPr>
                        <m:chr m:val="∑"/>
                        <m:ctrlPr>
                          <a:rPr lang="he-IL"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𝑚</m:t>
                        </m:r>
                      </m:sup>
                      <m:e>
                        <m:f>
                          <m:fPr>
                            <m:ctrlPr>
                              <a:rPr lang="he-IL" i="1">
                                <a:latin typeface="Cambria Math" panose="02040503050406030204" pitchFamily="18" charset="0"/>
                              </a:rPr>
                            </m:ctrlPr>
                          </m:fPr>
                          <m:num>
                            <m:r>
                              <a:rPr lang="he-IL" i="1">
                                <a:latin typeface="Cambria Math" panose="02040503050406030204" pitchFamily="18" charset="0"/>
                              </a:rPr>
                              <m:t>1</m:t>
                            </m:r>
                          </m:num>
                          <m:den>
                            <m:r>
                              <a:rPr lang="he-IL" i="1">
                                <a:latin typeface="Cambria Math" panose="02040503050406030204" pitchFamily="18" charset="0"/>
                              </a:rPr>
                              <m:t>2</m:t>
                            </m:r>
                          </m:den>
                        </m:f>
                        <m:nary>
                          <m:naryPr>
                            <m:limLoc m:val="undOvr"/>
                            <m:ctrlPr>
                              <a:rPr lang="he-IL" i="1">
                                <a:latin typeface="Cambria Math" panose="02040503050406030204" pitchFamily="18" charset="0"/>
                              </a:rPr>
                            </m:ctrlPr>
                          </m:naryPr>
                          <m:sub>
                            <m:r>
                              <m:rPr>
                                <m:nor/>
                              </m:rPr>
                              <a:rPr lang="en-US" dirty="0"/>
                              <m:t>Ω</m:t>
                            </m:r>
                          </m:sub>
                          <m:sup/>
                          <m:e>
                            <m:sSup>
                              <m:sSupPr>
                                <m:ctrlPr>
                                  <a:rPr lang="he-IL" i="1">
                                    <a:latin typeface="Cambria Math" panose="02040503050406030204" pitchFamily="18" charset="0"/>
                                  </a:rPr>
                                </m:ctrlPr>
                              </m:sSupPr>
                              <m:e>
                                <m:d>
                                  <m:dPr>
                                    <m:begChr m:val="‖"/>
                                    <m:endChr m:val="‖"/>
                                    <m:ctrlPr>
                                      <a:rPr lang="he-IL" i="1">
                                        <a:latin typeface="Cambria Math" panose="02040503050406030204" pitchFamily="18" charset="0"/>
                                      </a:rPr>
                                    </m:ctrlPr>
                                  </m:dPr>
                                  <m:e>
                                    <m:r>
                                      <a:rPr lang="he-IL" i="1">
                                        <a:latin typeface="Cambria Math" panose="02040503050406030204" pitchFamily="18" charset="0"/>
                                      </a:rPr>
                                      <m:t>∆</m:t>
                                    </m:r>
                                    <m:sSub>
                                      <m:sSubPr>
                                        <m:ctrlPr>
                                          <a:rPr lang="he-IL"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𝑗</m:t>
                                        </m:r>
                                      </m:sub>
                                    </m:sSub>
                                  </m:e>
                                </m:d>
                              </m:e>
                              <m:sup>
                                <m:r>
                                  <a:rPr lang="he-IL" i="1">
                                    <a:latin typeface="Cambria Math" panose="02040503050406030204" pitchFamily="18" charset="0"/>
                                  </a:rPr>
                                  <m:t>2</m:t>
                                </m:r>
                              </m:sup>
                            </m:sSup>
                            <m:r>
                              <a:rPr lang="en-US" i="1">
                                <a:latin typeface="Cambria Math" panose="02040503050406030204" pitchFamily="18" charset="0"/>
                              </a:rPr>
                              <m:t>𝑑𝑉</m:t>
                            </m:r>
                          </m:e>
                        </m:nary>
                      </m:e>
                    </m:nary>
                  </m:oMath>
                </a14:m>
                <a:r>
                  <a:rPr lang="en-US" dirty="0" smtClean="0"/>
                  <a:t>,</a:t>
                </a:r>
              </a:p>
              <a:p>
                <a:pPr algn="l" rtl="0"/>
                <a:r>
                  <a:rPr lang="en-US" dirty="0" smtClean="0"/>
                  <a:t>We need to minimize each of the integrals </a:t>
                </a:r>
                <a14:m>
                  <m:oMath xmlns:m="http://schemas.openxmlformats.org/officeDocument/2006/math">
                    <m:nary>
                      <m:naryPr>
                        <m:limLoc m:val="undOvr"/>
                        <m:ctrlPr>
                          <a:rPr lang="he-IL" i="1">
                            <a:latin typeface="Cambria Math" panose="02040503050406030204" pitchFamily="18" charset="0"/>
                          </a:rPr>
                        </m:ctrlPr>
                      </m:naryPr>
                      <m:sub>
                        <m:r>
                          <m:rPr>
                            <m:nor/>
                          </m:rPr>
                          <a:rPr lang="en-US" dirty="0"/>
                          <m:t>Ω</m:t>
                        </m:r>
                      </m:sub>
                      <m:sup/>
                      <m:e>
                        <m:sSup>
                          <m:sSupPr>
                            <m:ctrlPr>
                              <a:rPr lang="he-IL" i="1">
                                <a:latin typeface="Cambria Math" panose="02040503050406030204" pitchFamily="18" charset="0"/>
                              </a:rPr>
                            </m:ctrlPr>
                          </m:sSupPr>
                          <m:e>
                            <m:d>
                              <m:dPr>
                                <m:begChr m:val="‖"/>
                                <m:endChr m:val="‖"/>
                                <m:ctrlPr>
                                  <a:rPr lang="he-IL" i="1">
                                    <a:latin typeface="Cambria Math" panose="02040503050406030204" pitchFamily="18" charset="0"/>
                                  </a:rPr>
                                </m:ctrlPr>
                              </m:dPr>
                              <m:e>
                                <m:r>
                                  <a:rPr lang="he-IL" i="1">
                                    <a:latin typeface="Cambria Math" panose="02040503050406030204" pitchFamily="18" charset="0"/>
                                  </a:rPr>
                                  <m:t>∆</m:t>
                                </m:r>
                                <m:sSub>
                                  <m:sSubPr>
                                    <m:ctrlPr>
                                      <a:rPr lang="he-IL"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𝑗</m:t>
                                    </m:r>
                                  </m:sub>
                                </m:sSub>
                              </m:e>
                            </m:d>
                          </m:e>
                          <m:sup>
                            <m:r>
                              <a:rPr lang="he-IL" i="1">
                                <a:latin typeface="Cambria Math" panose="02040503050406030204" pitchFamily="18" charset="0"/>
                              </a:rPr>
                              <m:t>2</m:t>
                            </m:r>
                          </m:sup>
                        </m:sSup>
                        <m:r>
                          <a:rPr lang="en-US" i="1">
                            <a:latin typeface="Cambria Math" panose="02040503050406030204" pitchFamily="18" charset="0"/>
                          </a:rPr>
                          <m:t>𝑑𝑉</m:t>
                        </m:r>
                      </m:e>
                    </m:nary>
                  </m:oMath>
                </a14:m>
                <a:r>
                  <a:rPr lang="en-US" dirty="0" smtClean="0"/>
                  <a:t>, therefore </a:t>
                </a:r>
                <a14:m>
                  <m:oMath xmlns:m="http://schemas.openxmlformats.org/officeDocument/2006/math">
                    <m:sSup>
                      <m:sSupPr>
                        <m:ctrlPr>
                          <a:rPr lang="he-IL" i="1">
                            <a:latin typeface="Cambria Math" panose="02040503050406030204" pitchFamily="18" charset="0"/>
                          </a:rPr>
                        </m:ctrlPr>
                      </m:sSupPr>
                      <m:e>
                        <m:d>
                          <m:dPr>
                            <m:begChr m:val="‖"/>
                            <m:endChr m:val="‖"/>
                            <m:ctrlPr>
                              <a:rPr lang="he-IL" i="1">
                                <a:latin typeface="Cambria Math" panose="02040503050406030204" pitchFamily="18" charset="0"/>
                              </a:rPr>
                            </m:ctrlPr>
                          </m:dPr>
                          <m:e>
                            <m:r>
                              <a:rPr lang="he-IL" i="1">
                                <a:latin typeface="Cambria Math" panose="02040503050406030204" pitchFamily="18" charset="0"/>
                              </a:rPr>
                              <m:t>∆</m:t>
                            </m:r>
                            <m:sSub>
                              <m:sSubPr>
                                <m:ctrlPr>
                                  <a:rPr lang="he-IL"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𝑗</m:t>
                                </m:r>
                              </m:sub>
                            </m:sSub>
                          </m:e>
                        </m:d>
                      </m:e>
                      <m:sup>
                        <m:r>
                          <a:rPr lang="he-IL" i="1">
                            <a:latin typeface="Cambria Math" panose="02040503050406030204" pitchFamily="18" charset="0"/>
                          </a:rPr>
                          <m:t>2</m:t>
                        </m:r>
                      </m:sup>
                    </m:sSup>
                  </m:oMath>
                </a14:m>
                <a:r>
                  <a:rPr lang="en-US" dirty="0" smtClean="0"/>
                  <a:t>=0 for j=1,2,..,m.</a:t>
                </a:r>
                <a:endParaRPr lang="he-I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a:stretch>
              </a:blipFill>
            </p:spPr>
            <p:txBody>
              <a:bodyPr/>
              <a:lstStyle/>
              <a:p>
                <a:r>
                  <a:rPr lang="he-IL">
                    <a:noFill/>
                  </a:rPr>
                  <a:t> </a:t>
                </a:r>
              </a:p>
            </p:txBody>
          </p:sp>
        </mc:Fallback>
      </mc:AlternateContent>
    </p:spTree>
    <p:extLst>
      <p:ext uri="{BB962C8B-B14F-4D97-AF65-F5344CB8AC3E}">
        <p14:creationId xmlns:p14="http://schemas.microsoft.com/office/powerpoint/2010/main" val="3240798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p:txBody>
          <a:bodyPr>
            <a:normAutofit fontScale="85000" lnSpcReduction="20000"/>
          </a:bodyPr>
          <a:lstStyle/>
          <a:p>
            <a:pPr algn="l" rtl="0"/>
            <a:r>
              <a:rPr lang="en-US" dirty="0" smtClean="0"/>
              <a:t>From link:</a:t>
            </a:r>
          </a:p>
          <a:p>
            <a:pPr algn="l" rtl="0"/>
            <a:r>
              <a:rPr lang="en-US" dirty="0">
                <a:hlinkClick r:id="rId2"/>
              </a:rPr>
              <a:t>http://www.ctralie.com/Teaching/LapMesh</a:t>
            </a:r>
            <a:r>
              <a:rPr lang="en-US" dirty="0" smtClean="0">
                <a:hlinkClick r:id="rId2"/>
              </a:rPr>
              <a:t>/</a:t>
            </a:r>
            <a:endParaRPr lang="en-US" dirty="0" smtClean="0"/>
          </a:p>
          <a:p>
            <a:pPr algn="l" rtl="0"/>
            <a:endParaRPr lang="en-US" dirty="0"/>
          </a:p>
          <a:p>
            <a:pPr algn="l" rtl="0"/>
            <a:r>
              <a:rPr lang="en-US" dirty="0"/>
              <a:t>Triangular meshes have become the ubiquitous surface representation in recent years in computer graphics, so a lot of research has been put into manipulating them in an efficient, meaningful way. Unfortunately, it's sometimes difficult to do operations on meshes that store geometry in absolute coordinates. For instance, for meshes that store the absolute position of vertices along with the topology of the mesh, doing holistic </a:t>
            </a:r>
            <a:r>
              <a:rPr lang="en-US" b="1" dirty="0"/>
              <a:t>deformations</a:t>
            </a:r>
            <a:r>
              <a:rPr lang="en-US" dirty="0"/>
              <a:t> that preserve overall shape is not easy operating on a point-by-point basis, nor is doing spectral analysis of the mesh.</a:t>
            </a:r>
            <a:br>
              <a:rPr lang="en-US" dirty="0"/>
            </a:br>
            <a:r>
              <a:rPr lang="en-US" dirty="0"/>
              <a:t/>
            </a:r>
            <a:br>
              <a:rPr lang="en-US" dirty="0"/>
            </a:br>
            <a:r>
              <a:rPr lang="en-US" dirty="0"/>
              <a:t/>
            </a:r>
            <a:br>
              <a:rPr lang="en-US" dirty="0"/>
            </a:br>
            <a:r>
              <a:rPr lang="en-US" dirty="0"/>
              <a:t>Laplacian meshes store the geometry of triangle meshes in an alternative way by keeping track of differential vertex information instead of absolute information. This turns out to be a much better way to preserve the relationship between vertices when certain transformations (</a:t>
            </a:r>
            <a:r>
              <a:rPr lang="en-US" b="1" dirty="0"/>
              <a:t>especially deformations</a:t>
            </a:r>
            <a:r>
              <a:rPr lang="en-US" dirty="0"/>
              <a:t>) are done on the mesh. It also allows for a very natural way to do smooth function interpolation across the surface, and it allows approximation of a lot of metrics from differential geometry, such as mean curvature, with very little effort. And finally, Laplacian Meshes give rise to a transformation that can be viewed as a spectral decomposition over surfaces similar to the Discrete Fourier Transform.</a:t>
            </a:r>
            <a:endParaRPr lang="he-IL" dirty="0"/>
          </a:p>
        </p:txBody>
      </p:sp>
    </p:spTree>
    <p:extLst>
      <p:ext uri="{BB962C8B-B14F-4D97-AF65-F5344CB8AC3E}">
        <p14:creationId xmlns:p14="http://schemas.microsoft.com/office/powerpoint/2010/main" val="15616952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p:txBody>
          <a:bodyPr>
            <a:normAutofit fontScale="92500" lnSpcReduction="20000"/>
          </a:bodyPr>
          <a:lstStyle/>
          <a:p>
            <a:pPr algn="l" rtl="0"/>
            <a:r>
              <a:rPr lang="en-US" dirty="0" smtClean="0"/>
              <a:t>L=stiffness matrix</a:t>
            </a:r>
          </a:p>
          <a:p>
            <a:pPr algn="l" rtl="0"/>
            <a:r>
              <a:rPr lang="en-US" dirty="0"/>
              <a:t>T</a:t>
            </a:r>
            <a:r>
              <a:rPr lang="en-US" dirty="0" smtClean="0"/>
              <a:t>he</a:t>
            </a:r>
            <a:r>
              <a:rPr lang="en-US" dirty="0"/>
              <a:t> </a:t>
            </a:r>
            <a:r>
              <a:rPr lang="en-US" b="1" dirty="0"/>
              <a:t>stiffness matrix</a:t>
            </a:r>
            <a:r>
              <a:rPr lang="en-US" dirty="0"/>
              <a:t> represents the system of linear equations that must be solved in order to ascertain an approximate solution to the differential equation</a:t>
            </a:r>
            <a:r>
              <a:rPr lang="en-US" dirty="0" smtClean="0"/>
              <a:t>.</a:t>
            </a:r>
          </a:p>
          <a:p>
            <a:pPr algn="l" rtl="0"/>
            <a:r>
              <a:rPr lang="en-US" dirty="0" smtClean="0"/>
              <a:t>Also read about cotangent </a:t>
            </a:r>
            <a:r>
              <a:rPr lang="en-US" dirty="0" err="1" smtClean="0"/>
              <a:t>laplacian</a:t>
            </a:r>
            <a:r>
              <a:rPr lang="en-US" dirty="0" smtClean="0"/>
              <a:t>:</a:t>
            </a:r>
          </a:p>
          <a:p>
            <a:pPr algn="l" rtl="0"/>
            <a:r>
              <a:rPr lang="en-US" dirty="0">
                <a:hlinkClick r:id="rId2"/>
              </a:rPr>
              <a:t>http://</a:t>
            </a:r>
            <a:r>
              <a:rPr lang="en-US" dirty="0" smtClean="0">
                <a:hlinkClick r:id="rId2"/>
              </a:rPr>
              <a:t>igl.ethz.ch/projects/bbw/a-cotangent-laplacian-for-images-as-surfaces-2012-jacobson-sorkine.pdf</a:t>
            </a:r>
            <a:endParaRPr lang="en-US" dirty="0" smtClean="0"/>
          </a:p>
          <a:p>
            <a:pPr algn="l" rtl="0"/>
            <a:r>
              <a:rPr lang="en-US" dirty="0"/>
              <a:t>Or </a:t>
            </a:r>
            <a:r>
              <a:rPr lang="en-US" dirty="0">
                <a:hlinkClick r:id="rId3"/>
              </a:rPr>
              <a:t>https://</a:t>
            </a:r>
            <a:r>
              <a:rPr lang="en-US" dirty="0" smtClean="0">
                <a:hlinkClick r:id="rId3"/>
              </a:rPr>
              <a:t>en.wikipedia.org/wiki/Laplacian_matrix</a:t>
            </a:r>
            <a:r>
              <a:rPr lang="en-US" dirty="0" smtClean="0"/>
              <a:t>:</a:t>
            </a:r>
          </a:p>
          <a:p>
            <a:pPr algn="l" rtl="0"/>
            <a:r>
              <a:rPr lang="en-US" dirty="0" smtClean="0"/>
              <a:t>Under: </a:t>
            </a:r>
            <a:r>
              <a:rPr lang="en-US" dirty="0"/>
              <a:t>Symmetric normalized Laplacian</a:t>
            </a:r>
          </a:p>
          <a:p>
            <a:pPr algn="l" rtl="0"/>
            <a:r>
              <a:rPr lang="en-US" dirty="0" smtClean="0"/>
              <a:t>Is this the L matrix?</a:t>
            </a:r>
          </a:p>
          <a:p>
            <a:pPr algn="l" rtl="0"/>
            <a:endParaRPr lang="en-US" dirty="0"/>
          </a:p>
          <a:p>
            <a:pPr algn="l" rtl="0"/>
            <a:r>
              <a:rPr lang="en-US" i="1" dirty="0"/>
              <a:t>A</a:t>
            </a:r>
            <a:r>
              <a:rPr lang="en-US" dirty="0"/>
              <a:t> is the adjacency matrix and </a:t>
            </a:r>
            <a:r>
              <a:rPr lang="en-US" i="1" dirty="0"/>
              <a:t>D</a:t>
            </a:r>
            <a:r>
              <a:rPr lang="en-US" dirty="0"/>
              <a:t> is the degree matrix.</a:t>
            </a:r>
            <a:endParaRPr lang="en-US" dirty="0" smtClean="0"/>
          </a:p>
          <a:p>
            <a:pPr algn="l" rtl="0"/>
            <a:endParaRPr lang="he-IL" dirty="0"/>
          </a:p>
        </p:txBody>
      </p:sp>
      <p:pic>
        <p:nvPicPr>
          <p:cNvPr id="1026" name="Picture 2" descr="L^{\text{sym}}:= D^{-1/2} L D^{-1/2} = I-D^{-1/2}AD^{-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0048" y="4888057"/>
            <a:ext cx="3400425" cy="19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760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l" rtl="0"/>
                <a:r>
                  <a:rPr lang="en-US" dirty="0" smtClean="0"/>
                  <a:t>M=mass matrix</a:t>
                </a:r>
              </a:p>
              <a:p>
                <a:pPr algn="l" rtl="0"/>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e>
                              <m:r>
                                <a:rPr lang="en-US" b="0" i="1" smtClean="0">
                                  <a:latin typeface="Cambria Math" panose="02040503050406030204" pitchFamily="18" charset="0"/>
                                </a:rPr>
                                <m:t>⋯</m:t>
                              </m:r>
                            </m:e>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sub>
                              </m:sSub>
                            </m:e>
                          </m:mr>
                        </m:m>
                      </m:e>
                    </m:d>
                  </m:oMath>
                </a14:m>
                <a:endParaRPr lang="en-US" dirty="0" smtClean="0"/>
              </a:p>
              <a:p>
                <a:pPr algn="l" rtl="0"/>
                <a:r>
                  <a:rPr lang="en-US" dirty="0" smtClean="0"/>
                  <a:t>M is a diagonal matrix where each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US" dirty="0" smtClean="0"/>
                  <a:t> in the diagonal represents the </a:t>
                </a:r>
                <a:r>
                  <a:rPr lang="en-US" dirty="0" err="1" smtClean="0"/>
                  <a:t>voroni</a:t>
                </a:r>
                <a:r>
                  <a:rPr lang="en-US" dirty="0" smtClean="0"/>
                  <a:t> area of vertex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dirty="0" smtClean="0"/>
                  <a:t>.</a:t>
                </a:r>
              </a:p>
              <a:p>
                <a:pPr algn="l" rtl="0"/>
                <a14:m>
                  <m:oMath xmlns:m="http://schemas.openxmlformats.org/officeDocument/2006/math">
                    <m:sSub>
                      <m:sSubPr>
                        <m:ctrlPr>
                          <a:rPr lang="he-IL"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he-IL" b="0" i="1" smtClean="0">
                        <a:latin typeface="Cambria Math" panose="02040503050406030204" pitchFamily="18" charset="0"/>
                      </a:rPr>
                      <m:t>=</m:t>
                    </m:r>
                    <m:f>
                      <m:fPr>
                        <m:ctrlPr>
                          <a:rPr lang="he-IL" b="0" i="1" smtClean="0">
                            <a:latin typeface="Cambria Math" panose="02040503050406030204" pitchFamily="18" charset="0"/>
                          </a:rPr>
                        </m:ctrlPr>
                      </m:fPr>
                      <m:num>
                        <m:r>
                          <a:rPr lang="he-IL" b="0" i="1" smtClean="0">
                            <a:latin typeface="Cambria Math" panose="02040503050406030204" pitchFamily="18" charset="0"/>
                          </a:rPr>
                          <m:t>1</m:t>
                        </m:r>
                      </m:num>
                      <m:den>
                        <m:r>
                          <a:rPr lang="he-IL" b="0" i="1" smtClean="0">
                            <a:latin typeface="Cambria Math" panose="02040503050406030204" pitchFamily="18" charset="0"/>
                          </a:rPr>
                          <m:t>3</m:t>
                        </m:r>
                      </m:den>
                    </m:f>
                    <m:nary>
                      <m:naryPr>
                        <m:chr m:val="∑"/>
                        <m:supHide m:val="on"/>
                        <m:ctrlPr>
                          <a:rPr lang="he-IL"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1</m:t>
                            </m:r>
                          </m:sub>
                        </m:sSub>
                      </m:sub>
                      <m:sup/>
                      <m:e>
                        <m:sSub>
                          <m:sSubPr>
                            <m:ctrlPr>
                              <a:rPr lang="he-IL"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𝑗</m:t>
                            </m:r>
                          </m:sub>
                        </m:sSub>
                      </m:e>
                    </m:nary>
                  </m:oMath>
                </a14:m>
                <a:r>
                  <a:rPr lang="en-US" dirty="0" smtClean="0"/>
                  <a:t> where </a:t>
                </a:r>
              </a:p>
              <a:p>
                <a:pPr algn="l" rtl="0"/>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1</m:t>
                        </m:r>
                      </m:sub>
                    </m:sSub>
                  </m:oMath>
                </a14:m>
                <a:r>
                  <a:rPr lang="en-US" dirty="0" smtClean="0"/>
                  <a:t> is the first ring neighborhood of faces and </a:t>
                </a:r>
                <a:endParaRPr lang="en-US" i="1" dirty="0" smtClean="0">
                  <a:latin typeface="Cambria Math" panose="02040503050406030204" pitchFamily="18" charset="0"/>
                </a:endParaRPr>
              </a:p>
              <a:p>
                <a:pPr algn="l" rtl="0"/>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𝑗</m:t>
                        </m:r>
                      </m:sub>
                    </m:sSub>
                  </m:oMath>
                </a14:m>
                <a:r>
                  <a:rPr lang="en-US" dirty="0" smtClean="0"/>
                  <a:t> is the triangle area.</a:t>
                </a:r>
                <a:endParaRPr lang="he-I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606" t="-1667"/>
                </a:stretch>
              </a:blipFill>
            </p:spPr>
            <p:txBody>
              <a:bodyPr/>
              <a:lstStyle/>
              <a:p>
                <a:r>
                  <a:rPr lang="he-IL">
                    <a:noFill/>
                  </a:rPr>
                  <a:t> </a:t>
                </a:r>
              </a:p>
            </p:txBody>
          </p:sp>
        </mc:Fallback>
      </mc:AlternateContent>
    </p:spTree>
    <p:extLst>
      <p:ext uri="{BB962C8B-B14F-4D97-AF65-F5344CB8AC3E}">
        <p14:creationId xmlns:p14="http://schemas.microsoft.com/office/powerpoint/2010/main" val="3051227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algn="l" rtl="0"/>
                <a14:m>
                  <m:oMath xmlns:m="http://schemas.openxmlformats.org/officeDocument/2006/math">
                    <m:nary>
                      <m:naryPr>
                        <m:limLoc m:val="undOvr"/>
                        <m:ctrlPr>
                          <a:rPr lang="he-IL" i="1" smtClean="0">
                            <a:latin typeface="Cambria Math" panose="02040503050406030204" pitchFamily="18" charset="0"/>
                          </a:rPr>
                        </m:ctrlPr>
                      </m:naryPr>
                      <m:sub>
                        <m:r>
                          <m:rPr>
                            <m:nor/>
                          </m:rPr>
                          <a:rPr lang="en-US" dirty="0"/>
                          <m:t>Ω</m:t>
                        </m:r>
                      </m:sub>
                      <m:sup/>
                      <m:e>
                        <m:sSup>
                          <m:sSupPr>
                            <m:ctrlPr>
                              <a:rPr lang="he-IL" i="1">
                                <a:latin typeface="Cambria Math" panose="02040503050406030204" pitchFamily="18" charset="0"/>
                              </a:rPr>
                            </m:ctrlPr>
                          </m:sSupPr>
                          <m:e>
                            <m:d>
                              <m:dPr>
                                <m:begChr m:val="‖"/>
                                <m:endChr m:val="‖"/>
                                <m:ctrlPr>
                                  <a:rPr lang="he-IL" i="1">
                                    <a:latin typeface="Cambria Math" panose="02040503050406030204" pitchFamily="18" charset="0"/>
                                  </a:rPr>
                                </m:ctrlPr>
                              </m:dPr>
                              <m:e>
                                <m:r>
                                  <a:rPr lang="he-IL" i="1" smtClean="0">
                                    <a:latin typeface="Cambria Math" panose="02040503050406030204" pitchFamily="18" charset="0"/>
                                  </a:rPr>
                                  <m:t>∆</m:t>
                                </m:r>
                                <m:r>
                                  <a:rPr lang="en-US" b="0" i="1" smtClean="0">
                                    <a:latin typeface="Cambria Math" panose="02040503050406030204" pitchFamily="18" charset="0"/>
                                  </a:rPr>
                                  <m:t>𝑤</m:t>
                                </m:r>
                              </m:e>
                            </m:d>
                          </m:e>
                          <m:sup>
                            <m:r>
                              <a:rPr lang="he-IL" i="1">
                                <a:latin typeface="Cambria Math" panose="02040503050406030204" pitchFamily="18" charset="0"/>
                              </a:rPr>
                              <m:t>2</m:t>
                            </m:r>
                          </m:sup>
                        </m:sSup>
                        <m:r>
                          <a:rPr lang="en-US" i="1">
                            <a:latin typeface="Cambria Math" panose="02040503050406030204" pitchFamily="18" charset="0"/>
                          </a:rPr>
                          <m:t>𝑑𝑉</m:t>
                        </m:r>
                      </m:e>
                    </m:nary>
                    <m:r>
                      <a:rPr lang="en-US" i="1">
                        <a:latin typeface="Cambria Math" panose="02040503050406030204" pitchFamily="18" charset="0"/>
                        <a:ea typeface="Cambria Math" panose="02040503050406030204" pitchFamily="18" charset="0"/>
                      </a:rPr>
                      <m:t>≈</m:t>
                    </m:r>
                  </m:oMath>
                </a14:m>
                <a:endParaRPr lang="en-US" i="1" dirty="0" smtClean="0">
                  <a:latin typeface="Cambria Math" panose="02040503050406030204" pitchFamily="18" charset="0"/>
                  <a:ea typeface="Cambria Math" panose="02040503050406030204" pitchFamily="18" charset="0"/>
                </a:endParaRPr>
              </a:p>
              <a:p>
                <a:pPr algn="l" rtl="0"/>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𝑀</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up>
                            </m:sSup>
                            <m:r>
                              <a:rPr lang="en-US" i="1">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𝑤</m:t>
                            </m:r>
                          </m:e>
                        </m:d>
                      </m:e>
                      <m:sup>
                        <m:r>
                          <a:rPr lang="en-US" i="1">
                            <a:latin typeface="Cambria Math" panose="02040503050406030204" pitchFamily="18" charset="0"/>
                            <a:ea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𝑀</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𝑀</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up>
                        </m:sSup>
                        <m:r>
                          <a:rPr lang="en-US" i="1">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𝑤</m:t>
                        </m:r>
                      </m:e>
                    </m:d>
                    <m:r>
                      <a:rPr lang="en-US" b="0" i="1" smtClean="0">
                        <a:latin typeface="Cambria Math" panose="02040503050406030204" pitchFamily="18" charset="0"/>
                        <a:ea typeface="Cambria Math" panose="02040503050406030204" pitchFamily="18" charset="0"/>
                      </a:rPr>
                      <m:t>=</m:t>
                    </m:r>
                  </m:oMath>
                </a14:m>
                <a:endParaRPr lang="en-US" b="0" dirty="0" smtClean="0">
                  <a:latin typeface="Cambria Math" panose="02040503050406030204" pitchFamily="18" charset="0"/>
                  <a:ea typeface="Cambria Math" panose="02040503050406030204" pitchFamily="18" charset="0"/>
                </a:endParaRPr>
              </a:p>
              <a:p>
                <a:pPr algn="l" rtl="0"/>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𝑤</m:t>
                        </m:r>
                      </m:e>
                      <m:sup>
                        <m:r>
                          <a:rPr lang="en-US" b="0" i="1" smtClean="0">
                            <a:latin typeface="Cambria Math" panose="02040503050406030204" pitchFamily="18" charset="0"/>
                            <a:ea typeface="Cambria Math" panose="02040503050406030204" pitchFamily="18" charset="0"/>
                          </a:rPr>
                          <m:t>𝑇</m:t>
                        </m:r>
                      </m:sup>
                    </m:sSup>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𝐿</m:t>
                        </m:r>
                      </m:e>
                      <m:sup>
                        <m:r>
                          <a:rPr lang="en-US" b="0" i="1" smtClean="0">
                            <a:latin typeface="Cambria Math" panose="02040503050406030204" pitchFamily="18" charset="0"/>
                            <a:ea typeface="Cambria Math" panose="02040503050406030204" pitchFamily="18" charset="0"/>
                          </a:rPr>
                          <m:t>𝑇</m:t>
                        </m:r>
                      </m:sup>
                    </m:sSup>
                    <m:sSup>
                      <m:sSupPr>
                        <m:ctrlPr>
                          <a:rPr lang="en-US" i="1" smtClean="0">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𝑀</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up>
                            </m:sSup>
                          </m:e>
                        </m:d>
                      </m:e>
                      <m:sup>
                        <m:r>
                          <a:rPr lang="en-US" b="0" i="1" smtClean="0">
                            <a:latin typeface="Cambria Math" panose="02040503050406030204" pitchFamily="18" charset="0"/>
                            <a:ea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𝑀</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𝑀</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𝐿𝑤</m:t>
                        </m:r>
                      </m:e>
                    </m:d>
                    <m:r>
                      <a:rPr lang="en-US" i="1">
                        <a:latin typeface="Cambria Math" panose="02040503050406030204" pitchFamily="18" charset="0"/>
                        <a:ea typeface="Cambria Math" panose="02040503050406030204" pitchFamily="18" charset="0"/>
                      </a:rPr>
                      <m:t>=</m:t>
                    </m:r>
                  </m:oMath>
                </a14:m>
                <a:endParaRPr lang="en-US" dirty="0" smtClean="0">
                  <a:latin typeface="Cambria Math" panose="02040503050406030204" pitchFamily="18" charset="0"/>
                  <a:ea typeface="Cambria Math" panose="02040503050406030204" pitchFamily="18" charset="0"/>
                </a:endParaRPr>
              </a:p>
              <a:p>
                <a:pPr algn="l" rtl="0"/>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𝑤</m:t>
                        </m:r>
                      </m:e>
                      <m:sup>
                        <m:r>
                          <a:rPr lang="en-US" i="1">
                            <a:latin typeface="Cambria Math" panose="02040503050406030204" pitchFamily="18" charset="0"/>
                            <a:ea typeface="Cambria Math" panose="02040503050406030204" pitchFamily="18" charset="0"/>
                          </a:rPr>
                          <m:t>𝑇</m:t>
                        </m:r>
                      </m:sup>
                    </m:sSup>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𝐿</m:t>
                        </m:r>
                      </m:e>
                      <m:sup>
                        <m:r>
                          <a:rPr lang="en-US" i="1">
                            <a:latin typeface="Cambria Math" panose="02040503050406030204" pitchFamily="18" charset="0"/>
                            <a:ea typeface="Cambria Math" panose="02040503050406030204" pitchFamily="18" charset="0"/>
                          </a:rPr>
                          <m:t>𝑇</m:t>
                        </m:r>
                      </m:sup>
                    </m:sSup>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𝑀</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up>
                            </m:sSup>
                          </m:e>
                        </m:d>
                      </m:e>
                      <m:sup>
                        <m:r>
                          <a:rPr lang="en-US" i="1">
                            <a:latin typeface="Cambria Math" panose="02040503050406030204" pitchFamily="18" charset="0"/>
                            <a:ea typeface="Cambria Math" panose="02040503050406030204" pitchFamily="18" charset="0"/>
                          </a:rPr>
                          <m:t>𝑇</m:t>
                        </m:r>
                      </m:sup>
                    </m:sSup>
                    <m:limLow>
                      <m:limLowPr>
                        <m:ctrlPr>
                          <a:rPr lang="en-US" i="1" smtClean="0">
                            <a:latin typeface="Cambria Math" panose="02040503050406030204" pitchFamily="18" charset="0"/>
                            <a:ea typeface="Cambria Math" panose="02040503050406030204" pitchFamily="18" charset="0"/>
                          </a:rPr>
                        </m:ctrlPr>
                      </m:limLowPr>
                      <m:e>
                        <m:groupChr>
                          <m:groupChrPr>
                            <m:chr m:val="⏟"/>
                            <m:ctrlPr>
                              <a:rPr lang="en-US" i="1" smtClean="0">
                                <a:latin typeface="Cambria Math" panose="02040503050406030204" pitchFamily="18" charset="0"/>
                                <a:ea typeface="Cambria Math" panose="02040503050406030204" pitchFamily="18" charset="0"/>
                              </a:rPr>
                            </m:ctrlPr>
                          </m:groupChrPr>
                          <m:e>
                            <m:r>
                              <a:rPr lang="en-US" i="1">
                                <a:latin typeface="Cambria Math" panose="02040503050406030204" pitchFamily="18" charset="0"/>
                                <a:ea typeface="Cambria Math" panose="02040503050406030204" pitchFamily="18" charset="0"/>
                              </a:rPr>
                              <m:t>𝑀</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𝑀</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up>
                            </m:sSup>
                          </m:e>
                        </m:groupChr>
                      </m:e>
                      <m:lim>
                        <m:r>
                          <a:rPr lang="en-US" b="0" i="1" smtClean="0">
                            <a:latin typeface="Cambria Math" panose="02040503050406030204" pitchFamily="18" charset="0"/>
                            <a:ea typeface="Cambria Math" panose="02040503050406030204" pitchFamily="18" charset="0"/>
                          </a:rPr>
                          <m:t>𝐼</m:t>
                        </m:r>
                      </m:lim>
                    </m:limLow>
                    <m:r>
                      <a:rPr lang="en-US" i="1">
                        <a:latin typeface="Cambria Math" panose="02040503050406030204" pitchFamily="18" charset="0"/>
                        <a:ea typeface="Cambria Math" panose="02040503050406030204" pitchFamily="18" charset="0"/>
                      </a:rPr>
                      <m:t>𝐿𝑤</m:t>
                    </m:r>
                    <m:r>
                      <a:rPr lang="en-US" b="0" i="1" smtClean="0">
                        <a:latin typeface="Cambria Math" panose="02040503050406030204" pitchFamily="18" charset="0"/>
                        <a:ea typeface="Cambria Math" panose="02040503050406030204" pitchFamily="18" charset="0"/>
                      </a:rPr>
                      <m:t>=</m:t>
                    </m:r>
                  </m:oMath>
                </a14:m>
                <a:endParaRPr lang="en-US" dirty="0">
                  <a:latin typeface="Cambria Math" panose="02040503050406030204" pitchFamily="18" charset="0"/>
                  <a:ea typeface="Cambria Math" panose="02040503050406030204" pitchFamily="18" charset="0"/>
                </a:endParaRPr>
              </a:p>
              <a:p>
                <a:pPr algn="l" rtl="0"/>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𝑤</m:t>
                        </m:r>
                      </m:e>
                      <m:sup>
                        <m:r>
                          <a:rPr lang="en-US" i="1">
                            <a:latin typeface="Cambria Math" panose="02040503050406030204" pitchFamily="18" charset="0"/>
                            <a:ea typeface="Cambria Math" panose="02040503050406030204" pitchFamily="18" charset="0"/>
                          </a:rPr>
                          <m:t>𝑇</m:t>
                        </m:r>
                      </m:sup>
                    </m:sSup>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𝐿</m:t>
                        </m:r>
                      </m:e>
                      <m:sup>
                        <m:r>
                          <a:rPr lang="en-US" i="1">
                            <a:latin typeface="Cambria Math" panose="02040503050406030204" pitchFamily="18" charset="0"/>
                            <a:ea typeface="Cambria Math" panose="02040503050406030204" pitchFamily="18" charset="0"/>
                          </a:rPr>
                          <m:t>𝑇</m:t>
                        </m:r>
                      </m:sup>
                    </m:sSup>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𝑀</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up>
                            </m:sSup>
                          </m:e>
                        </m:d>
                      </m:e>
                      <m:sup>
                        <m:r>
                          <a:rPr lang="en-US" i="1">
                            <a:latin typeface="Cambria Math" panose="02040503050406030204" pitchFamily="18" charset="0"/>
                            <a:ea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𝐿𝑤</m:t>
                    </m:r>
                    <m:limLow>
                      <m:limLowPr>
                        <m:ctrlPr>
                          <a:rPr lang="en-US" i="1">
                            <a:latin typeface="Cambria Math" panose="02040503050406030204" pitchFamily="18" charset="0"/>
                            <a:ea typeface="Cambria Math" panose="02040503050406030204" pitchFamily="18" charset="0"/>
                          </a:rPr>
                        </m:ctrlPr>
                      </m:limLowPr>
                      <m:e>
                        <m:groupChr>
                          <m:groupChrPr>
                            <m:chr m:val="⏟"/>
                            <m:ctrlPr>
                              <a:rPr lang="en-US" i="1">
                                <a:latin typeface="Cambria Math" panose="02040503050406030204" pitchFamily="18" charset="0"/>
                                <a:ea typeface="Cambria Math" panose="02040503050406030204" pitchFamily="18" charset="0"/>
                              </a:rPr>
                            </m:ctrlPr>
                          </m:groupChrPr>
                          <m:e>
                            <m:r>
                              <a:rPr lang="en-US" i="1">
                                <a:latin typeface="Cambria Math" panose="02040503050406030204" pitchFamily="18" charset="0"/>
                                <a:ea typeface="Cambria Math" panose="02040503050406030204" pitchFamily="18" charset="0"/>
                              </a:rPr>
                              <m:t>=</m:t>
                            </m:r>
                          </m:e>
                        </m:groupChr>
                      </m:e>
                      <m:lim>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𝑀</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up>
                                </m:sSup>
                              </m:e>
                            </m:d>
                          </m:e>
                          <m:sup>
                            <m:r>
                              <a:rPr lang="en-US" i="1">
                                <a:latin typeface="Cambria Math" panose="02040503050406030204" pitchFamily="18" charset="0"/>
                                <a:ea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𝑀</m:t>
                                    </m:r>
                                  </m:e>
                                  <m:sup>
                                    <m:r>
                                      <a:rPr lang="en-US" i="1">
                                        <a:latin typeface="Cambria Math" panose="02040503050406030204" pitchFamily="18" charset="0"/>
                                        <a:ea typeface="Cambria Math" panose="02040503050406030204" pitchFamily="18" charset="0"/>
                                      </a:rPr>
                                      <m:t>𝑇</m:t>
                                    </m:r>
                                  </m:sup>
                                </m:sSup>
                              </m:e>
                            </m:d>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up>
                        </m:sSup>
                        <m:r>
                          <a:rPr lang="en-US" i="1">
                            <a:latin typeface="Cambria Math" panose="02040503050406030204" pitchFamily="18" charset="0"/>
                            <a:ea typeface="Cambria Math" panose="02040503050406030204" pitchFamily="18" charset="0"/>
                          </a:rPr>
                          <m:t>𝑠𝑖𝑛𝑐𝑒</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𝑀</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𝑖𝑠</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𝑠𝑞𝑢𝑎𝑟𝑒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𝑚𝑎𝑡𝑟𝑖𝑥</m:t>
                        </m:r>
                      </m:lim>
                    </m:limLow>
                  </m:oMath>
                </a14:m>
                <a:endParaRPr lang="en-US" i="1" dirty="0" smtClean="0">
                  <a:latin typeface="Cambria Math" panose="02040503050406030204" pitchFamily="18" charset="0"/>
                  <a:ea typeface="Cambria Math" panose="02040503050406030204" pitchFamily="18" charset="0"/>
                </a:endParaRPr>
              </a:p>
              <a:p>
                <a:pPr algn="l" rtl="0"/>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𝑤</m:t>
                        </m:r>
                      </m:e>
                      <m:sup>
                        <m:r>
                          <a:rPr lang="en-US" i="1">
                            <a:latin typeface="Cambria Math" panose="02040503050406030204" pitchFamily="18" charset="0"/>
                            <a:ea typeface="Cambria Math" panose="02040503050406030204" pitchFamily="18" charset="0"/>
                          </a:rPr>
                          <m:t>𝑇</m:t>
                        </m:r>
                      </m:sup>
                    </m:sSup>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𝐿</m:t>
                        </m:r>
                      </m:e>
                      <m:sup>
                        <m:r>
                          <a:rPr lang="en-US" i="1">
                            <a:latin typeface="Cambria Math" panose="02040503050406030204" pitchFamily="18" charset="0"/>
                            <a:ea typeface="Cambria Math" panose="02040503050406030204" pitchFamily="18" charset="0"/>
                          </a:rPr>
                          <m:t>𝑇</m:t>
                        </m:r>
                      </m:sup>
                    </m:sSup>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𝑀</m:t>
                                </m:r>
                              </m:e>
                              <m:sup>
                                <m:r>
                                  <a:rPr lang="en-US" b="0" i="1" smtClean="0">
                                    <a:latin typeface="Cambria Math" panose="02040503050406030204" pitchFamily="18" charset="0"/>
                                    <a:ea typeface="Cambria Math" panose="02040503050406030204" pitchFamily="18" charset="0"/>
                                  </a:rPr>
                                  <m:t>𝑇</m:t>
                                </m:r>
                              </m:sup>
                            </m:sSup>
                          </m:e>
                        </m:d>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sup>
                    </m:sSup>
                    <m:r>
                      <a:rPr lang="en-US" i="1">
                        <a:latin typeface="Cambria Math" panose="02040503050406030204" pitchFamily="18" charset="0"/>
                        <a:ea typeface="Cambria Math" panose="02040503050406030204" pitchFamily="18" charset="0"/>
                      </a:rPr>
                      <m:t>𝐿𝑤</m:t>
                    </m:r>
                    <m:limLow>
                      <m:limLowPr>
                        <m:ctrlPr>
                          <a:rPr lang="en-US" i="1" smtClean="0">
                            <a:latin typeface="Cambria Math" panose="02040503050406030204" pitchFamily="18" charset="0"/>
                            <a:ea typeface="Cambria Math" panose="02040503050406030204" pitchFamily="18" charset="0"/>
                          </a:rPr>
                        </m:ctrlPr>
                      </m:limLowPr>
                      <m:e>
                        <m:groupChr>
                          <m:groupChrPr>
                            <m:chr m:val="⏟"/>
                            <m:ctrlPr>
                              <a:rPr lang="en-US" i="1" smtClean="0">
                                <a:latin typeface="Cambria Math" panose="02040503050406030204" pitchFamily="18" charset="0"/>
                                <a:ea typeface="Cambria Math" panose="02040503050406030204" pitchFamily="18" charset="0"/>
                              </a:rPr>
                            </m:ctrlPr>
                          </m:groupChrPr>
                          <m:e>
                            <m:r>
                              <a:rPr lang="en-US" b="0" i="1" smtClean="0">
                                <a:latin typeface="Cambria Math" panose="02040503050406030204" pitchFamily="18" charset="0"/>
                                <a:ea typeface="Cambria Math" panose="02040503050406030204" pitchFamily="18" charset="0"/>
                              </a:rPr>
                              <m:t>=</m:t>
                            </m:r>
                          </m:e>
                        </m:groupChr>
                      </m:e>
                      <m:lim>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𝑀</m:t>
                            </m:r>
                          </m:e>
                          <m:sup>
                            <m:r>
                              <a:rPr lang="en-US" b="0" i="1" smtClean="0">
                                <a:latin typeface="Cambria Math" panose="02040503050406030204" pitchFamily="18" charset="0"/>
                                <a:ea typeface="Cambria Math" panose="02040503050406030204" pitchFamily="18" charset="0"/>
                              </a:rPr>
                              <m:t>𝑇</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𝑠𝑖𝑛𝑐𝑒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𝑑𝑖𝑎𝑔𝑜𝑛𝑎𝑙</m:t>
                        </m:r>
                      </m:lim>
                    </m:limLow>
                  </m:oMath>
                </a14:m>
                <a:endParaRPr lang="en-US" dirty="0" smtClean="0">
                  <a:latin typeface="Cambria Math" panose="02040503050406030204" pitchFamily="18" charset="0"/>
                  <a:ea typeface="Cambria Math" panose="02040503050406030204" pitchFamily="18" charset="0"/>
                </a:endParaRPr>
              </a:p>
              <a:p>
                <a:pPr algn="l" rtl="0"/>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𝑤</m:t>
                        </m:r>
                      </m:e>
                      <m:sup>
                        <m:r>
                          <a:rPr lang="en-US" i="1">
                            <a:latin typeface="Cambria Math" panose="02040503050406030204" pitchFamily="18" charset="0"/>
                            <a:ea typeface="Cambria Math" panose="02040503050406030204" pitchFamily="18" charset="0"/>
                          </a:rPr>
                          <m:t>𝑇</m:t>
                        </m:r>
                      </m:sup>
                    </m:sSup>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𝐿</m:t>
                        </m:r>
                      </m:e>
                      <m:sup>
                        <m:r>
                          <a:rPr lang="en-US" i="1">
                            <a:latin typeface="Cambria Math" panose="02040503050406030204" pitchFamily="18" charset="0"/>
                            <a:ea typeface="Cambria Math" panose="02040503050406030204" pitchFamily="18" charset="0"/>
                          </a:rPr>
                          <m:t>𝑇</m:t>
                        </m:r>
                      </m:sup>
                    </m:sSup>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𝑀</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up>
                    </m:sSup>
                    <m:r>
                      <a:rPr lang="en-US" i="1">
                        <a:latin typeface="Cambria Math" panose="02040503050406030204" pitchFamily="18" charset="0"/>
                        <a:ea typeface="Cambria Math" panose="02040503050406030204" pitchFamily="18" charset="0"/>
                      </a:rPr>
                      <m:t>𝐿𝑤</m:t>
                    </m:r>
                    <m:limLow>
                      <m:limLowPr>
                        <m:ctrlPr>
                          <a:rPr lang="en-US" i="1">
                            <a:latin typeface="Cambria Math" panose="02040503050406030204" pitchFamily="18" charset="0"/>
                            <a:ea typeface="Cambria Math" panose="02040503050406030204" pitchFamily="18" charset="0"/>
                          </a:rPr>
                        </m:ctrlPr>
                      </m:limLowPr>
                      <m:e>
                        <m:groupChr>
                          <m:groupChrPr>
                            <m:chr m:val="⏟"/>
                            <m:ctrlPr>
                              <a:rPr lang="en-US" i="1">
                                <a:latin typeface="Cambria Math" panose="02040503050406030204" pitchFamily="18" charset="0"/>
                                <a:ea typeface="Cambria Math" panose="02040503050406030204" pitchFamily="18" charset="0"/>
                              </a:rPr>
                            </m:ctrlPr>
                          </m:groupChrPr>
                          <m:e>
                            <m:r>
                              <a:rPr lang="en-US" i="1">
                                <a:latin typeface="Cambria Math" panose="02040503050406030204" pitchFamily="18" charset="0"/>
                                <a:ea typeface="Cambria Math" panose="02040503050406030204" pitchFamily="18" charset="0"/>
                              </a:rPr>
                              <m:t>=</m:t>
                            </m:r>
                          </m:e>
                        </m:groupChr>
                      </m:e>
                      <m:lim>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𝐿</m:t>
                            </m:r>
                          </m:e>
                          <m:sup>
                            <m:r>
                              <a:rPr lang="en-US" i="1">
                                <a:latin typeface="Cambria Math" panose="02040503050406030204" pitchFamily="18" charset="0"/>
                                <a:ea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𝑠𝑖𝑛𝑐𝑒</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𝑖𝑠</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𝑠𝑦𝑚𝑚𝑒𝑡𝑟𝑖𝑐</m:t>
                        </m:r>
                      </m:lim>
                    </m:limLow>
                  </m:oMath>
                </a14:m>
                <a:endParaRPr lang="en-US" dirty="0" smtClean="0">
                  <a:latin typeface="Cambria Math" panose="02040503050406030204" pitchFamily="18" charset="0"/>
                  <a:ea typeface="Cambria Math" panose="02040503050406030204" pitchFamily="18" charset="0"/>
                </a:endParaRPr>
              </a:p>
              <a:p>
                <a:pPr algn="l" rtl="0"/>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𝑤</m:t>
                        </m:r>
                      </m:e>
                      <m:sup>
                        <m:r>
                          <a:rPr lang="en-US" i="1">
                            <a:latin typeface="Cambria Math" panose="02040503050406030204" pitchFamily="18" charset="0"/>
                            <a:ea typeface="Cambria Math" panose="02040503050406030204" pitchFamily="18" charset="0"/>
                          </a:rPr>
                          <m:t>𝑇</m:t>
                        </m:r>
                      </m:sup>
                    </m:sSup>
                    <m:d>
                      <m:dPr>
                        <m:ctrlPr>
                          <a:rPr lang="en-US"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𝐿</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𝑀</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up>
                        </m:sSup>
                        <m:r>
                          <a:rPr lang="en-US" i="1">
                            <a:latin typeface="Cambria Math" panose="02040503050406030204" pitchFamily="18" charset="0"/>
                            <a:ea typeface="Cambria Math" panose="02040503050406030204" pitchFamily="18" charset="0"/>
                          </a:rPr>
                          <m:t>𝐿</m:t>
                        </m:r>
                      </m:e>
                    </m:d>
                    <m:r>
                      <a:rPr lang="en-US" i="1">
                        <a:latin typeface="Cambria Math" panose="02040503050406030204" pitchFamily="18" charset="0"/>
                        <a:ea typeface="Cambria Math" panose="02040503050406030204" pitchFamily="18" charset="0"/>
                      </a:rPr>
                      <m:t>𝑤</m:t>
                    </m:r>
                  </m:oMath>
                </a14:m>
                <a:endParaRPr lang="en-US" dirty="0">
                  <a:latin typeface="Cambria Math" panose="02040503050406030204" pitchFamily="18" charset="0"/>
                  <a:ea typeface="Cambria Math" panose="02040503050406030204" pitchFamily="18" charset="0"/>
                </a:endParaRPr>
              </a:p>
              <a:p>
                <a:pPr algn="l" rtl="0"/>
                <a:endParaRPr lang="en-US" dirty="0" smtClean="0">
                  <a:latin typeface="Cambria Math" panose="02040503050406030204" pitchFamily="18" charset="0"/>
                </a:endParaRPr>
              </a:p>
              <a:p>
                <a:pPr algn="l" rtl="0"/>
                <a:endParaRPr lang="en-US" dirty="0">
                  <a:latin typeface="Cambria Math" panose="02040503050406030204" pitchFamily="18" charset="0"/>
                </a:endParaRPr>
              </a:p>
              <a:p>
                <a:pPr marL="0" indent="0" algn="l" rtl="0">
                  <a:buNone/>
                </a:pPr>
                <a:endParaRPr lang="he-I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55" t="-10758"/>
                </a:stretch>
              </a:blipFill>
            </p:spPr>
            <p:txBody>
              <a:bodyPr/>
              <a:lstStyle/>
              <a:p>
                <a:r>
                  <a:rPr lang="he-IL">
                    <a:noFill/>
                  </a:rPr>
                  <a:t> </a:t>
                </a:r>
              </a:p>
            </p:txBody>
          </p:sp>
        </mc:Fallback>
      </mc:AlternateContent>
    </p:spTree>
    <p:extLst>
      <p:ext uri="{BB962C8B-B14F-4D97-AF65-F5344CB8AC3E}">
        <p14:creationId xmlns:p14="http://schemas.microsoft.com/office/powerpoint/2010/main" val="1965051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weights matrix</a:t>
            </a:r>
            <a:endParaRPr lang="he-I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l" rtl="0"/>
                <a:endParaRPr lang="en-US" b="0" i="1" dirty="0" smtClean="0">
                  <a:latin typeface="Cambria Math" panose="02040503050406030204" pitchFamily="18" charset="0"/>
                </a:endParaRPr>
              </a:p>
              <a:p>
                <a:pPr algn="l" rtl="0"/>
                <a:endParaRPr lang="en-US" b="0" i="1" dirty="0" smtClean="0">
                  <a:latin typeface="Cambria Math" panose="02040503050406030204" pitchFamily="18" charset="0"/>
                </a:endParaRPr>
              </a:p>
              <a:p>
                <a:pPr algn="l" rtl="0"/>
                <a:endParaRPr lang="en-US" b="0" i="1" dirty="0" smtClean="0">
                  <a:latin typeface="Cambria Math" panose="02040503050406030204" pitchFamily="18" charset="0"/>
                </a:endParaRPr>
              </a:p>
              <a:p>
                <a:pPr algn="l" rtl="0"/>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2</m:t>
                                        </m:r>
                                      </m:sub>
                                    </m:sSub>
                                  </m:e>
                                </m:mr>
                              </m:m>
                            </m:e>
                            <m:e>
                              <m:m>
                                <m:mPr>
                                  <m:mcs>
                                    <m:mc>
                                      <m:mcPr>
                                        <m:count m:val="3"/>
                                        <m:mcJc m:val="center"/>
                                      </m:mcPr>
                                    </m:mc>
                                  </m:mcs>
                                  <m:ctrlPr>
                                    <a:rPr lang="he-IL" i="1" smtClean="0">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3</m:t>
                                        </m:r>
                                      </m:sub>
                                    </m:sSub>
                                  </m:e>
                                  <m:e>
                                    <m:r>
                                      <a:rPr lang="en-US" b="0" i="1" smtClean="0">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𝑚</m:t>
                                        </m:r>
                                      </m:sub>
                                    </m:sSub>
                                  </m:e>
                                </m:mr>
                              </m:m>
                            </m:e>
                          </m:mr>
                          <m:mr>
                            <m:e>
                              <m:m>
                                <m:mPr>
                                  <m:mcs>
                                    <m:mc>
                                      <m:mcPr>
                                        <m:count m:val="2"/>
                                        <m:mcJc m:val="center"/>
                                      </m:mcPr>
                                    </m:mc>
                                  </m:mcs>
                                  <m:ctrlPr>
                                    <a:rPr lang="he-IL" i="1" smtClean="0">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1</m:t>
                                        </m:r>
                                      </m:sub>
                                    </m:sSub>
                                  </m:e>
                                  <m:e>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2</m:t>
                                        </m:r>
                                      </m:sub>
                                    </m:sSub>
                                  </m:e>
                                </m:mr>
                              </m:m>
                            </m:e>
                            <m:e>
                              <m:m>
                                <m:mPr>
                                  <m:mcs>
                                    <m:mc>
                                      <m:mcPr>
                                        <m:count m:val="3"/>
                                        <m:mcJc m:val="center"/>
                                      </m:mcPr>
                                    </m:mc>
                                  </m:mcs>
                                  <m:ctrlPr>
                                    <a:rPr lang="he-IL" i="1" smtClean="0">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3</m:t>
                                        </m:r>
                                      </m:sub>
                                    </m:sSub>
                                  </m:e>
                                  <m:e>
                                    <m:r>
                                      <a:rPr lang="he-IL" b="0" i="1" smtClean="0">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𝑚</m:t>
                                        </m:r>
                                      </m:sub>
                                    </m:sSub>
                                  </m:e>
                                </m:mr>
                              </m:m>
                            </m:e>
                          </m:mr>
                          <m:mr>
                            <m:e>
                              <m:m>
                                <m:mPr>
                                  <m:mcs>
                                    <m:mc>
                                      <m:mcPr>
                                        <m:count m:val="2"/>
                                        <m:mcJc m:val="center"/>
                                      </m:mcPr>
                                    </m:mc>
                                  </m:mcs>
                                  <m:ctrlPr>
                                    <a:rPr lang="he-IL" i="1" smtClean="0">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3</m:t>
                                        </m:r>
                                        <m:r>
                                          <a:rPr lang="en-US" i="1">
                                            <a:latin typeface="Cambria Math" panose="02040503050406030204" pitchFamily="18" charset="0"/>
                                          </a:rPr>
                                          <m:t>,</m:t>
                                        </m:r>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3</m:t>
                                        </m:r>
                                        <m:r>
                                          <a:rPr lang="en-US" i="1">
                                            <a:latin typeface="Cambria Math" panose="02040503050406030204" pitchFamily="18" charset="0"/>
                                          </a:rPr>
                                          <m:t>,</m:t>
                                        </m:r>
                                        <m:r>
                                          <a:rPr lang="en-US" b="0" i="1" smtClean="0">
                                            <a:latin typeface="Cambria Math" panose="02040503050406030204" pitchFamily="18" charset="0"/>
                                          </a:rPr>
                                          <m:t>2</m:t>
                                        </m:r>
                                      </m:sub>
                                    </m:sSub>
                                  </m:e>
                                </m:mr>
                              </m:m>
                            </m:e>
                            <m:e>
                              <m:m>
                                <m:mPr>
                                  <m:mcs>
                                    <m:mc>
                                      <m:mcPr>
                                        <m:count m:val="3"/>
                                        <m:mcJc m:val="center"/>
                                      </m:mcPr>
                                    </m:mc>
                                  </m:mcs>
                                  <m:ctrlPr>
                                    <a:rPr lang="he-IL" i="1" smtClean="0">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3</m:t>
                                        </m:r>
                                        <m:r>
                                          <a:rPr lang="en-US" i="1">
                                            <a:latin typeface="Cambria Math" panose="02040503050406030204" pitchFamily="18" charset="0"/>
                                          </a:rPr>
                                          <m:t>,</m:t>
                                        </m:r>
                                        <m:r>
                                          <a:rPr lang="en-US" b="0" i="1" smtClean="0">
                                            <a:latin typeface="Cambria Math" panose="02040503050406030204" pitchFamily="18" charset="0"/>
                                          </a:rPr>
                                          <m:t>3</m:t>
                                        </m:r>
                                      </m:sub>
                                    </m:sSub>
                                  </m:e>
                                  <m:e>
                                    <m:r>
                                      <a:rPr lang="he-IL" b="0" i="1" smtClean="0">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3</m:t>
                                        </m:r>
                                        <m:r>
                                          <a:rPr lang="en-US" i="1">
                                            <a:latin typeface="Cambria Math" panose="02040503050406030204" pitchFamily="18" charset="0"/>
                                          </a:rPr>
                                          <m:t>,</m:t>
                                        </m:r>
                                        <m:r>
                                          <a:rPr lang="en-US" b="0" i="1" smtClean="0">
                                            <a:latin typeface="Cambria Math" panose="02040503050406030204" pitchFamily="18" charset="0"/>
                                          </a:rPr>
                                          <m:t>𝑚</m:t>
                                        </m:r>
                                      </m:sub>
                                    </m:sSub>
                                  </m:e>
                                </m:mr>
                              </m:m>
                            </m:e>
                          </m:mr>
                          <m:mr>
                            <m:e>
                              <m:m>
                                <m:mPr>
                                  <m:mcs>
                                    <m:mc>
                                      <m:mcPr>
                                        <m:count m:val="2"/>
                                        <m:mcJc m:val="center"/>
                                      </m:mcPr>
                                    </m:mc>
                                  </m:mcs>
                                  <m:ctrlPr>
                                    <a:rPr lang="he-IL" i="1" smtClean="0">
                                      <a:latin typeface="Cambria Math" panose="02040503050406030204" pitchFamily="18" charset="0"/>
                                    </a:rPr>
                                  </m:ctrlPr>
                                </m:mPr>
                                <m:mr>
                                  <m:e>
                                    <m:eqArr>
                                      <m:eqArrPr>
                                        <m:ctrlPr>
                                          <a:rPr lang="en-US" b="0" i="1" smtClean="0">
                                            <a:latin typeface="Cambria Math" panose="02040503050406030204" pitchFamily="18" charset="0"/>
                                          </a:rPr>
                                        </m:ctrlPr>
                                      </m:eqArrPr>
                                      <m:e>
                                        <m:r>
                                          <m:rPr>
                                            <m:brk m:alnAt="7"/>
                                          </m:rP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eqArr>
                                  </m:e>
                                  <m:e>
                                    <m:eqArr>
                                      <m:eqArrPr>
                                        <m:ctrlPr>
                                          <a:rPr lang="en-US" b="0" i="1" smtClean="0">
                                            <a:latin typeface="Cambria Math" panose="02040503050406030204" pitchFamily="18" charset="0"/>
                                          </a:rPr>
                                        </m:ctrlPr>
                                      </m:eqArrP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eqArr>
                                  </m:e>
                                </m:mr>
                              </m:m>
                            </m:e>
                            <m:e>
                              <m:m>
                                <m:mPr>
                                  <m:mcs>
                                    <m:mc>
                                      <m:mcPr>
                                        <m:count m:val="3"/>
                                        <m:mcJc m:val="center"/>
                                      </m:mcPr>
                                    </m:mc>
                                  </m:mcs>
                                  <m:ctrlPr>
                                    <a:rPr lang="he-IL" i="1" smtClean="0">
                                      <a:latin typeface="Cambria Math" panose="02040503050406030204" pitchFamily="18" charset="0"/>
                                    </a:rPr>
                                  </m:ctrlPr>
                                </m:mPr>
                                <m:mr>
                                  <m:e>
                                    <m:eqArr>
                                      <m:eqArrPr>
                                        <m:ctrlPr>
                                          <a:rPr lang="en-US" b="0" i="1" smtClean="0">
                                            <a:latin typeface="Cambria Math" panose="02040503050406030204" pitchFamily="18" charset="0"/>
                                          </a:rPr>
                                        </m:ctrlPr>
                                      </m:eqArrPr>
                                      <m:e>
                                        <m:r>
                                          <m:rPr>
                                            <m:brk m:alnAt="7"/>
                                          </m:rP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eqArr>
                                  </m:e>
                                  <m:e>
                                    <m:eqArr>
                                      <m:eqArrPr>
                                        <m:ctrlPr>
                                          <a:rPr lang="en-US" b="0" i="1" smtClean="0">
                                            <a:latin typeface="Cambria Math" panose="02040503050406030204" pitchFamily="18" charset="0"/>
                                          </a:rPr>
                                        </m:ctrlPr>
                                      </m:eqArrP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eqArr>
                                  </m:e>
                                  <m:e>
                                    <m:eqArr>
                                      <m:eqArrPr>
                                        <m:ctrlPr>
                                          <a:rPr lang="en-US" b="0" i="1" smtClean="0">
                                            <a:latin typeface="Cambria Math" panose="02040503050406030204" pitchFamily="18" charset="0"/>
                                          </a:rPr>
                                        </m:ctrlPr>
                                      </m:eqArrP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eqArr>
                                  </m:e>
                                </m:mr>
                              </m:m>
                            </m:e>
                          </m:mr>
                          <m:mr>
                            <m:e>
                              <m:m>
                                <m:mPr>
                                  <m:mcs>
                                    <m:mc>
                                      <m:mcPr>
                                        <m:count m:val="2"/>
                                        <m:mcJc m:val="center"/>
                                      </m:mcPr>
                                    </m:mc>
                                  </m:mcs>
                                  <m:ctrlPr>
                                    <a:rPr lang="he-IL" i="1" smtClean="0">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𝑤</m:t>
                                        </m:r>
                                      </m:e>
                                      <m:sub>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𝑉</m:t>
                                            </m:r>
                                          </m:e>
                                        </m:d>
                                        <m:r>
                                          <a:rPr lang="en-US" i="1">
                                            <a:latin typeface="Cambria Math" panose="02040503050406030204" pitchFamily="18" charset="0"/>
                                          </a:rPr>
                                          <m:t>,</m:t>
                                        </m:r>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d>
                                          <m:dPr>
                                            <m:begChr m:val="|"/>
                                            <m:endChr m:val="|"/>
                                            <m:ctrlPr>
                                              <a:rPr lang="en-US" i="1">
                                                <a:latin typeface="Cambria Math" panose="02040503050406030204" pitchFamily="18" charset="0"/>
                                              </a:rPr>
                                            </m:ctrlPr>
                                          </m:dPr>
                                          <m:e>
                                            <m:r>
                                              <a:rPr lang="en-US" i="1">
                                                <a:latin typeface="Cambria Math" panose="02040503050406030204" pitchFamily="18" charset="0"/>
                                              </a:rPr>
                                              <m:t>𝑉</m:t>
                                            </m:r>
                                          </m:e>
                                        </m:d>
                                        <m:r>
                                          <a:rPr lang="en-US" i="1">
                                            <a:latin typeface="Cambria Math" panose="02040503050406030204" pitchFamily="18" charset="0"/>
                                          </a:rPr>
                                          <m:t>,</m:t>
                                        </m:r>
                                        <m:r>
                                          <a:rPr lang="en-US" b="0" i="1" smtClean="0">
                                            <a:latin typeface="Cambria Math" panose="02040503050406030204" pitchFamily="18" charset="0"/>
                                          </a:rPr>
                                          <m:t>2</m:t>
                                        </m:r>
                                      </m:sub>
                                    </m:sSub>
                                  </m:e>
                                </m:mr>
                              </m:m>
                            </m:e>
                            <m:e>
                              <m:m>
                                <m:mPr>
                                  <m:mcs>
                                    <m:mc>
                                      <m:mcPr>
                                        <m:count m:val="3"/>
                                        <m:mcJc m:val="center"/>
                                      </m:mcPr>
                                    </m:mc>
                                  </m:mcs>
                                  <m:ctrlPr>
                                    <a:rPr lang="he-IL" i="1" smtClean="0">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𝑤</m:t>
                                        </m:r>
                                      </m:e>
                                      <m:sub>
                                        <m:d>
                                          <m:dPr>
                                            <m:begChr m:val="|"/>
                                            <m:endChr m:val="|"/>
                                            <m:ctrlPr>
                                              <a:rPr lang="en-US" i="1">
                                                <a:latin typeface="Cambria Math" panose="02040503050406030204" pitchFamily="18" charset="0"/>
                                              </a:rPr>
                                            </m:ctrlPr>
                                          </m:dPr>
                                          <m:e>
                                            <m:r>
                                              <a:rPr lang="en-US" i="1">
                                                <a:latin typeface="Cambria Math" panose="02040503050406030204" pitchFamily="18" charset="0"/>
                                              </a:rPr>
                                              <m:t>𝑉</m:t>
                                            </m:r>
                                          </m:e>
                                        </m:d>
                                        <m:r>
                                          <a:rPr lang="en-US" i="1">
                                            <a:latin typeface="Cambria Math" panose="02040503050406030204" pitchFamily="18" charset="0"/>
                                          </a:rPr>
                                          <m:t>,</m:t>
                                        </m:r>
                                        <m:r>
                                          <a:rPr lang="en-US" b="0" i="1" smtClean="0">
                                            <a:latin typeface="Cambria Math" panose="02040503050406030204" pitchFamily="18" charset="0"/>
                                          </a:rPr>
                                          <m:t>3</m:t>
                                        </m:r>
                                      </m:sub>
                                    </m:sSub>
                                  </m:e>
                                  <m:e>
                                    <m:r>
                                      <a:rPr lang="en-US" b="0" i="1" smtClean="0">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𝑤</m:t>
                                        </m:r>
                                      </m:e>
                                      <m:sub>
                                        <m:d>
                                          <m:dPr>
                                            <m:begChr m:val="|"/>
                                            <m:endChr m:val="|"/>
                                            <m:ctrlPr>
                                              <a:rPr lang="en-US" i="1">
                                                <a:latin typeface="Cambria Math" panose="02040503050406030204" pitchFamily="18" charset="0"/>
                                              </a:rPr>
                                            </m:ctrlPr>
                                          </m:dPr>
                                          <m:e>
                                            <m:r>
                                              <a:rPr lang="en-US" i="1">
                                                <a:latin typeface="Cambria Math" panose="02040503050406030204" pitchFamily="18" charset="0"/>
                                              </a:rPr>
                                              <m:t>𝑉</m:t>
                                            </m:r>
                                          </m:e>
                                        </m:d>
                                        <m:r>
                                          <a:rPr lang="en-US" i="1">
                                            <a:latin typeface="Cambria Math" panose="02040503050406030204" pitchFamily="18" charset="0"/>
                                          </a:rPr>
                                          <m:t>,</m:t>
                                        </m:r>
                                        <m:r>
                                          <a:rPr lang="en-US" b="0" i="1" smtClean="0">
                                            <a:latin typeface="Cambria Math" panose="02040503050406030204" pitchFamily="18" charset="0"/>
                                          </a:rPr>
                                          <m:t>𝑚</m:t>
                                        </m:r>
                                      </m:sub>
                                    </m:sSub>
                                  </m:e>
                                </m:mr>
                              </m:m>
                            </m:e>
                          </m:mr>
                        </m:m>
                      </m:e>
                    </m:d>
                  </m:oMath>
                </a14:m>
                <a:endParaRPr lang="he-I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3759881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Mission: Deform stuff</a:t>
            </a:r>
            <a:endParaRPr lang="he-IL"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8810" y="1985409"/>
            <a:ext cx="3480014" cy="4022725"/>
          </a:xfrm>
        </p:spPr>
      </p:pic>
      <p:sp>
        <p:nvSpPr>
          <p:cNvPr id="5" name="Right Arrow 4"/>
          <p:cNvSpPr/>
          <p:nvPr/>
        </p:nvSpPr>
        <p:spPr>
          <a:xfrm>
            <a:off x="5175194" y="3697356"/>
            <a:ext cx="1570383" cy="299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6941" y="1985409"/>
            <a:ext cx="3724032" cy="4022725"/>
          </a:xfrm>
          <a:prstGeom prst="rect">
            <a:avLst/>
          </a:prstGeom>
        </p:spPr>
      </p:pic>
    </p:spTree>
    <p:extLst>
      <p:ext uri="{BB962C8B-B14F-4D97-AF65-F5344CB8AC3E}">
        <p14:creationId xmlns:p14="http://schemas.microsoft.com/office/powerpoint/2010/main" val="24222942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l" rtl="0"/>
                <a:endParaRPr lang="en-US" dirty="0" smtClean="0">
                  <a:latin typeface="Cambria Math" panose="02040503050406030204" pitchFamily="18" charset="0"/>
                </a:endParaRPr>
              </a:p>
              <a:p>
                <a:pPr algn="l" rtl="0"/>
                <a14:m>
                  <m:oMath xmlns:m="http://schemas.openxmlformats.org/officeDocument/2006/math">
                    <m:r>
                      <m:rPr>
                        <m:sty m:val="p"/>
                      </m:rPr>
                      <a:rPr lang="en-US" smtClean="0">
                        <a:latin typeface="Cambria Math" panose="02040503050406030204" pitchFamily="18" charset="0"/>
                      </a:rPr>
                      <m:t>d</m:t>
                    </m:r>
                    <m:r>
                      <a:rPr lang="en-US" smtClean="0">
                        <a:latin typeface="Cambria Math" panose="02040503050406030204" pitchFamily="18" charset="0"/>
                      </a:rPr>
                      <m:t>=</m:t>
                    </m:r>
                    <m:nary>
                      <m:naryPr>
                        <m:chr m:val="∑"/>
                        <m:ctrlPr>
                          <a:rPr lang="he-IL"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𝑚</m:t>
                        </m:r>
                      </m:sup>
                      <m:e>
                        <m:f>
                          <m:fPr>
                            <m:ctrlPr>
                              <a:rPr lang="he-IL" i="1">
                                <a:latin typeface="Cambria Math" panose="02040503050406030204" pitchFamily="18" charset="0"/>
                              </a:rPr>
                            </m:ctrlPr>
                          </m:fPr>
                          <m:num>
                            <m:r>
                              <a:rPr lang="he-IL" i="1">
                                <a:latin typeface="Cambria Math" panose="02040503050406030204" pitchFamily="18" charset="0"/>
                              </a:rPr>
                              <m:t>1</m:t>
                            </m:r>
                          </m:num>
                          <m:den>
                            <m:r>
                              <a:rPr lang="he-IL" i="1">
                                <a:latin typeface="Cambria Math" panose="02040503050406030204" pitchFamily="18" charset="0"/>
                              </a:rPr>
                              <m:t>2</m:t>
                            </m:r>
                          </m:den>
                        </m:f>
                        <m:nary>
                          <m:naryPr>
                            <m:limLoc m:val="undOvr"/>
                            <m:ctrlPr>
                              <a:rPr lang="he-IL" i="1">
                                <a:latin typeface="Cambria Math" panose="02040503050406030204" pitchFamily="18" charset="0"/>
                              </a:rPr>
                            </m:ctrlPr>
                          </m:naryPr>
                          <m:sub>
                            <m:r>
                              <m:rPr>
                                <m:nor/>
                              </m:rPr>
                              <a:rPr lang="en-US" dirty="0"/>
                              <m:t>Ω</m:t>
                            </m:r>
                          </m:sub>
                          <m:sup/>
                          <m:e>
                            <m:sSup>
                              <m:sSupPr>
                                <m:ctrlPr>
                                  <a:rPr lang="he-IL" i="1">
                                    <a:latin typeface="Cambria Math" panose="02040503050406030204" pitchFamily="18" charset="0"/>
                                  </a:rPr>
                                </m:ctrlPr>
                              </m:sSupPr>
                              <m:e>
                                <m:d>
                                  <m:dPr>
                                    <m:begChr m:val="‖"/>
                                    <m:endChr m:val="‖"/>
                                    <m:ctrlPr>
                                      <a:rPr lang="he-IL" i="1">
                                        <a:latin typeface="Cambria Math" panose="02040503050406030204" pitchFamily="18" charset="0"/>
                                      </a:rPr>
                                    </m:ctrlPr>
                                  </m:dPr>
                                  <m:e>
                                    <m:r>
                                      <a:rPr lang="he-IL" i="1">
                                        <a:latin typeface="Cambria Math" panose="02040503050406030204" pitchFamily="18" charset="0"/>
                                      </a:rPr>
                                      <m:t>∆</m:t>
                                    </m:r>
                                    <m:sSub>
                                      <m:sSubPr>
                                        <m:ctrlPr>
                                          <a:rPr lang="he-IL"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𝑗</m:t>
                                        </m:r>
                                      </m:sub>
                                    </m:sSub>
                                  </m:e>
                                </m:d>
                              </m:e>
                              <m:sup>
                                <m:r>
                                  <a:rPr lang="he-IL" i="1">
                                    <a:latin typeface="Cambria Math" panose="02040503050406030204" pitchFamily="18" charset="0"/>
                                  </a:rPr>
                                  <m:t>2</m:t>
                                </m:r>
                              </m:sup>
                            </m:sSup>
                            <m:r>
                              <a:rPr lang="en-US" i="1">
                                <a:latin typeface="Cambria Math" panose="02040503050406030204" pitchFamily="18" charset="0"/>
                              </a:rPr>
                              <m:t>𝑑𝑉</m:t>
                            </m:r>
                          </m:e>
                        </m:nary>
                      </m:e>
                    </m:nary>
                    <m:r>
                      <a:rPr lang="en-US" i="1">
                        <a:latin typeface="Cambria Math" panose="02040503050406030204" pitchFamily="18" charset="0"/>
                        <a:ea typeface="Cambria Math" panose="02040503050406030204" pitchFamily="18" charset="0"/>
                      </a:rPr>
                      <m:t>≈</m:t>
                    </m:r>
                  </m:oMath>
                </a14:m>
                <a:endParaRPr lang="en-US" i="1" dirty="0" smtClean="0">
                  <a:latin typeface="Cambria Math" panose="02040503050406030204" pitchFamily="18" charset="0"/>
                  <a:ea typeface="Cambria Math" panose="02040503050406030204" pitchFamily="18" charset="0"/>
                </a:endParaRPr>
              </a:p>
              <a:p>
                <a:pPr algn="l" rtl="0"/>
                <a14:m>
                  <m:oMath xmlns:m="http://schemas.openxmlformats.org/officeDocument/2006/math">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m:t>
                        </m:r>
                        <m:r>
                          <m:rPr>
                            <m:brk m:alnAt="23"/>
                          </m:rP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𝑚</m:t>
                        </m:r>
                      </m:sup>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2</m:t>
                            </m:r>
                          </m:den>
                        </m:f>
                      </m:e>
                    </m:nary>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𝑀</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up>
                            </m:sSup>
                            <m:r>
                              <a:rPr lang="en-US" i="1">
                                <a:latin typeface="Cambria Math" panose="02040503050406030204" pitchFamily="18" charset="0"/>
                                <a:ea typeface="Cambria Math" panose="02040503050406030204" pitchFamily="18" charset="0"/>
                              </a:rPr>
                              <m:t>𝐿</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𝑗</m:t>
                                </m:r>
                              </m:sub>
                            </m:sSub>
                          </m:e>
                        </m:d>
                      </m:e>
                      <m:sup>
                        <m:r>
                          <a:rPr lang="en-US" i="1">
                            <a:latin typeface="Cambria Math" panose="02040503050406030204" pitchFamily="18" charset="0"/>
                            <a:ea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𝑀</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𝑀</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up>
                        </m:sSup>
                        <m:r>
                          <a:rPr lang="en-US" i="1">
                            <a:latin typeface="Cambria Math" panose="02040503050406030204" pitchFamily="18" charset="0"/>
                            <a:ea typeface="Cambria Math" panose="02040503050406030204" pitchFamily="18" charset="0"/>
                          </a:rPr>
                          <m:t>𝐿</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𝑗</m:t>
                            </m:r>
                          </m:sub>
                        </m:sSub>
                      </m:e>
                    </m:d>
                    <m:r>
                      <a:rPr lang="en-US" i="1">
                        <a:latin typeface="Cambria Math" panose="02040503050406030204" pitchFamily="18" charset="0"/>
                        <a:ea typeface="Cambria Math" panose="02040503050406030204" pitchFamily="18" charset="0"/>
                      </a:rPr>
                      <m:t>=</m:t>
                    </m:r>
                  </m:oMath>
                </a14:m>
                <a:endParaRPr lang="en-US" i="1" dirty="0" smtClean="0">
                  <a:latin typeface="Cambria Math" panose="02040503050406030204" pitchFamily="18" charset="0"/>
                  <a:ea typeface="Cambria Math" panose="02040503050406030204" pitchFamily="18" charset="0"/>
                </a:endParaRPr>
              </a:p>
              <a:p>
                <a:pPr algn="l" rtl="0"/>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2</m:t>
                        </m:r>
                      </m:den>
                    </m:f>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m:t>
                        </m:r>
                        <m:r>
                          <m:rPr>
                            <m:brk m:alnAt="23"/>
                          </m:rP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𝑚</m:t>
                        </m:r>
                      </m:sup>
                      <m:e>
                        <m:sSup>
                          <m:sSupPr>
                            <m:ctrlPr>
                              <a:rPr lang="en-US" i="1">
                                <a:latin typeface="Cambria Math" panose="02040503050406030204" pitchFamily="18" charset="0"/>
                                <a:ea typeface="Cambria Math" panose="02040503050406030204" pitchFamily="18" charset="0"/>
                              </a:rPr>
                            </m:ctrlPr>
                          </m:sSup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𝑗</m:t>
                                </m:r>
                              </m:sub>
                            </m:sSub>
                          </m:e>
                          <m:sup>
                            <m:r>
                              <a:rPr lang="en-US" i="1">
                                <a:latin typeface="Cambria Math" panose="02040503050406030204" pitchFamily="18" charset="0"/>
                                <a:ea typeface="Cambria Math" panose="02040503050406030204" pitchFamily="18" charset="0"/>
                              </a:rPr>
                              <m:t>𝑇</m:t>
                            </m:r>
                          </m:sup>
                        </m:sSup>
                      </m:e>
                    </m:nary>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𝐿</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𝑀</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up>
                        </m:sSup>
                        <m:r>
                          <a:rPr lang="en-US" i="1">
                            <a:latin typeface="Cambria Math" panose="02040503050406030204" pitchFamily="18" charset="0"/>
                            <a:ea typeface="Cambria Math" panose="02040503050406030204" pitchFamily="18" charset="0"/>
                          </a:rPr>
                          <m:t>𝐿</m:t>
                        </m:r>
                      </m:e>
                    </m:d>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𝑗</m:t>
                        </m:r>
                      </m:sub>
                    </m:sSub>
                  </m:oMath>
                </a14:m>
                <a:endParaRPr lang="he-I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182"/>
                </a:stretch>
              </a:blipFill>
            </p:spPr>
            <p:txBody>
              <a:bodyPr/>
              <a:lstStyle/>
              <a:p>
                <a:r>
                  <a:rPr lang="he-IL">
                    <a:noFill/>
                  </a:rPr>
                  <a:t> </a:t>
                </a:r>
              </a:p>
            </p:txBody>
          </p:sp>
        </mc:Fallback>
      </mc:AlternateContent>
    </p:spTree>
    <p:extLst>
      <p:ext uri="{BB962C8B-B14F-4D97-AF65-F5344CB8AC3E}">
        <p14:creationId xmlns:p14="http://schemas.microsoft.com/office/powerpoint/2010/main" val="2519083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dirty="0"/>
          </a:p>
        </p:txBody>
      </p:sp>
      <p:pic>
        <p:nvPicPr>
          <p:cNvPr id="11" name="Picture 10"/>
          <p:cNvPicPr>
            <a:picLocks noChangeAspect="1"/>
          </p:cNvPicPr>
          <p:nvPr/>
        </p:nvPicPr>
        <p:blipFill rotWithShape="1">
          <a:blip r:embed="rId2"/>
          <a:srcRect l="15205" t="26171" r="56086" b="4546"/>
          <a:stretch/>
        </p:blipFill>
        <p:spPr>
          <a:xfrm>
            <a:off x="6283120" y="1495616"/>
            <a:ext cx="3715645" cy="4857243"/>
          </a:xfrm>
          <a:prstGeom prst="rect">
            <a:avLst/>
          </a:prstGeom>
        </p:spPr>
      </p:pic>
      <p:sp>
        <p:nvSpPr>
          <p:cNvPr id="5" name="TextBox 4"/>
          <p:cNvSpPr txBox="1"/>
          <p:nvPr/>
        </p:nvSpPr>
        <p:spPr>
          <a:xfrm>
            <a:off x="6805786" y="4224130"/>
            <a:ext cx="301686" cy="369332"/>
          </a:xfrm>
          <a:prstGeom prst="rect">
            <a:avLst/>
          </a:prstGeom>
          <a:noFill/>
        </p:spPr>
        <p:txBody>
          <a:bodyPr wrap="none" rtlCol="1">
            <a:spAutoFit/>
          </a:bodyPr>
          <a:lstStyle/>
          <a:p>
            <a:r>
              <a:rPr lang="en-US" b="1" dirty="0" smtClean="0">
                <a:solidFill>
                  <a:srgbClr val="FFFF00"/>
                </a:solidFill>
              </a:rPr>
              <a:t>1</a:t>
            </a:r>
            <a:endParaRPr lang="he-IL" b="1" dirty="0">
              <a:solidFill>
                <a:srgbClr val="FFFF00"/>
              </a:solidFill>
            </a:endParaRPr>
          </a:p>
        </p:txBody>
      </p:sp>
      <p:sp>
        <p:nvSpPr>
          <p:cNvPr id="6" name="TextBox 5"/>
          <p:cNvSpPr txBox="1"/>
          <p:nvPr/>
        </p:nvSpPr>
        <p:spPr>
          <a:xfrm>
            <a:off x="6805786" y="2097645"/>
            <a:ext cx="301686" cy="369332"/>
          </a:xfrm>
          <a:prstGeom prst="rect">
            <a:avLst/>
          </a:prstGeom>
          <a:noFill/>
        </p:spPr>
        <p:txBody>
          <a:bodyPr wrap="none" rtlCol="1">
            <a:spAutoFit/>
          </a:bodyPr>
          <a:lstStyle/>
          <a:p>
            <a:r>
              <a:rPr lang="en-US" b="1" dirty="0" smtClean="0">
                <a:solidFill>
                  <a:srgbClr val="FFFF00"/>
                </a:solidFill>
              </a:rPr>
              <a:t>2</a:t>
            </a:r>
            <a:endParaRPr lang="he-IL" b="1" dirty="0">
              <a:solidFill>
                <a:srgbClr val="FFFF00"/>
              </a:solidFill>
            </a:endParaRPr>
          </a:p>
        </p:txBody>
      </p:sp>
      <p:sp>
        <p:nvSpPr>
          <p:cNvPr id="7" name="TextBox 6"/>
          <p:cNvSpPr txBox="1"/>
          <p:nvPr/>
        </p:nvSpPr>
        <p:spPr>
          <a:xfrm>
            <a:off x="8916095" y="4224130"/>
            <a:ext cx="301686" cy="369332"/>
          </a:xfrm>
          <a:prstGeom prst="rect">
            <a:avLst/>
          </a:prstGeom>
          <a:noFill/>
        </p:spPr>
        <p:txBody>
          <a:bodyPr wrap="none" rtlCol="1">
            <a:spAutoFit/>
          </a:bodyPr>
          <a:lstStyle/>
          <a:p>
            <a:r>
              <a:rPr lang="en-US" b="1" dirty="0" smtClean="0">
                <a:solidFill>
                  <a:srgbClr val="FFFF00"/>
                </a:solidFill>
              </a:rPr>
              <a:t>3</a:t>
            </a:r>
            <a:endParaRPr lang="he-IL" b="1" dirty="0">
              <a:solidFill>
                <a:srgbClr val="FFFF00"/>
              </a:solidFill>
            </a:endParaRPr>
          </a:p>
        </p:txBody>
      </p:sp>
      <p:sp>
        <p:nvSpPr>
          <p:cNvPr id="8" name="TextBox 7"/>
          <p:cNvSpPr txBox="1"/>
          <p:nvPr/>
        </p:nvSpPr>
        <p:spPr>
          <a:xfrm>
            <a:off x="8945912" y="2107584"/>
            <a:ext cx="301686" cy="369332"/>
          </a:xfrm>
          <a:prstGeom prst="rect">
            <a:avLst/>
          </a:prstGeom>
          <a:noFill/>
        </p:spPr>
        <p:txBody>
          <a:bodyPr wrap="none" rtlCol="1">
            <a:spAutoFit/>
          </a:bodyPr>
          <a:lstStyle/>
          <a:p>
            <a:r>
              <a:rPr lang="en-US" b="1" dirty="0" smtClean="0">
                <a:solidFill>
                  <a:srgbClr val="FFFF00"/>
                </a:solidFill>
              </a:rPr>
              <a:t>4</a:t>
            </a:r>
            <a:endParaRPr lang="he-IL" b="1" dirty="0">
              <a:solidFill>
                <a:srgbClr val="FFFF00"/>
              </a:solidFill>
            </a:endParaRPr>
          </a:p>
        </p:txBody>
      </p:sp>
      <p:sp>
        <p:nvSpPr>
          <p:cNvPr id="12" name="TextBox 11"/>
          <p:cNvSpPr txBox="1"/>
          <p:nvPr/>
        </p:nvSpPr>
        <p:spPr>
          <a:xfrm>
            <a:off x="6677385" y="4764156"/>
            <a:ext cx="256802" cy="261610"/>
          </a:xfrm>
          <a:prstGeom prst="rect">
            <a:avLst/>
          </a:prstGeom>
          <a:noFill/>
        </p:spPr>
        <p:txBody>
          <a:bodyPr wrap="none" rtlCol="1">
            <a:spAutoFit/>
          </a:bodyPr>
          <a:lstStyle/>
          <a:p>
            <a:r>
              <a:rPr lang="en-US" sz="1100" b="1" dirty="0" smtClean="0">
                <a:solidFill>
                  <a:srgbClr val="0000FF"/>
                </a:solidFill>
              </a:rPr>
              <a:t>1</a:t>
            </a:r>
            <a:endParaRPr lang="he-IL" sz="1100" b="1" dirty="0">
              <a:solidFill>
                <a:srgbClr val="0000FF"/>
              </a:solidFill>
            </a:endParaRPr>
          </a:p>
        </p:txBody>
      </p:sp>
      <p:sp>
        <p:nvSpPr>
          <p:cNvPr id="13" name="TextBox 12"/>
          <p:cNvSpPr txBox="1"/>
          <p:nvPr/>
        </p:nvSpPr>
        <p:spPr>
          <a:xfrm>
            <a:off x="8140942" y="4764156"/>
            <a:ext cx="256802" cy="261610"/>
          </a:xfrm>
          <a:prstGeom prst="rect">
            <a:avLst/>
          </a:prstGeom>
          <a:noFill/>
        </p:spPr>
        <p:txBody>
          <a:bodyPr wrap="none" rtlCol="1">
            <a:spAutoFit/>
          </a:bodyPr>
          <a:lstStyle/>
          <a:p>
            <a:r>
              <a:rPr lang="en-US" sz="1100" b="1" dirty="0" smtClean="0">
                <a:solidFill>
                  <a:srgbClr val="0000FF"/>
                </a:solidFill>
              </a:rPr>
              <a:t>2</a:t>
            </a:r>
            <a:endParaRPr lang="he-IL" sz="1100" b="1" dirty="0">
              <a:solidFill>
                <a:srgbClr val="0000FF"/>
              </a:solidFill>
            </a:endParaRPr>
          </a:p>
        </p:txBody>
      </p:sp>
      <p:sp>
        <p:nvSpPr>
          <p:cNvPr id="14" name="TextBox 13"/>
          <p:cNvSpPr txBox="1"/>
          <p:nvPr/>
        </p:nvSpPr>
        <p:spPr>
          <a:xfrm>
            <a:off x="9476098" y="4764156"/>
            <a:ext cx="256802" cy="261610"/>
          </a:xfrm>
          <a:prstGeom prst="rect">
            <a:avLst/>
          </a:prstGeom>
          <a:noFill/>
        </p:spPr>
        <p:txBody>
          <a:bodyPr wrap="none" rtlCol="1">
            <a:spAutoFit/>
          </a:bodyPr>
          <a:lstStyle/>
          <a:p>
            <a:r>
              <a:rPr lang="en-US" sz="1100" b="1" dirty="0" smtClean="0">
                <a:solidFill>
                  <a:srgbClr val="0000FF"/>
                </a:solidFill>
              </a:rPr>
              <a:t>3</a:t>
            </a:r>
            <a:endParaRPr lang="he-IL" sz="1100" b="1" dirty="0">
              <a:solidFill>
                <a:srgbClr val="0000FF"/>
              </a:solidFill>
            </a:endParaRPr>
          </a:p>
        </p:txBody>
      </p:sp>
      <p:sp>
        <p:nvSpPr>
          <p:cNvPr id="15" name="TextBox 14"/>
          <p:cNvSpPr txBox="1"/>
          <p:nvPr/>
        </p:nvSpPr>
        <p:spPr>
          <a:xfrm>
            <a:off x="6699827" y="3083943"/>
            <a:ext cx="256802" cy="261610"/>
          </a:xfrm>
          <a:prstGeom prst="rect">
            <a:avLst/>
          </a:prstGeom>
          <a:noFill/>
        </p:spPr>
        <p:txBody>
          <a:bodyPr wrap="none" rtlCol="1">
            <a:spAutoFit/>
          </a:bodyPr>
          <a:lstStyle/>
          <a:p>
            <a:r>
              <a:rPr lang="en-US" sz="1100" b="1" dirty="0" smtClean="0">
                <a:solidFill>
                  <a:srgbClr val="0000FF"/>
                </a:solidFill>
              </a:rPr>
              <a:t>4</a:t>
            </a:r>
            <a:endParaRPr lang="he-IL" sz="1100" b="1" dirty="0">
              <a:solidFill>
                <a:srgbClr val="0000FF"/>
              </a:solidFill>
            </a:endParaRPr>
          </a:p>
        </p:txBody>
      </p:sp>
      <p:sp>
        <p:nvSpPr>
          <p:cNvPr id="16" name="TextBox 15"/>
          <p:cNvSpPr txBox="1"/>
          <p:nvPr/>
        </p:nvSpPr>
        <p:spPr>
          <a:xfrm>
            <a:off x="8176565" y="3083943"/>
            <a:ext cx="256802" cy="261610"/>
          </a:xfrm>
          <a:prstGeom prst="rect">
            <a:avLst/>
          </a:prstGeom>
          <a:noFill/>
        </p:spPr>
        <p:txBody>
          <a:bodyPr wrap="none" rtlCol="1">
            <a:spAutoFit/>
          </a:bodyPr>
          <a:lstStyle/>
          <a:p>
            <a:r>
              <a:rPr lang="en-US" sz="1100" b="1" dirty="0">
                <a:solidFill>
                  <a:srgbClr val="0000FF"/>
                </a:solidFill>
              </a:rPr>
              <a:t>5</a:t>
            </a:r>
            <a:endParaRPr lang="he-IL" sz="1100" b="1" dirty="0">
              <a:solidFill>
                <a:srgbClr val="0000FF"/>
              </a:solidFill>
            </a:endParaRPr>
          </a:p>
        </p:txBody>
      </p:sp>
      <p:sp>
        <p:nvSpPr>
          <p:cNvPr id="17" name="TextBox 16"/>
          <p:cNvSpPr txBox="1"/>
          <p:nvPr/>
        </p:nvSpPr>
        <p:spPr>
          <a:xfrm>
            <a:off x="9604499" y="3095044"/>
            <a:ext cx="256802" cy="261610"/>
          </a:xfrm>
          <a:prstGeom prst="rect">
            <a:avLst/>
          </a:prstGeom>
          <a:noFill/>
        </p:spPr>
        <p:txBody>
          <a:bodyPr wrap="none" rtlCol="1">
            <a:spAutoFit/>
          </a:bodyPr>
          <a:lstStyle/>
          <a:p>
            <a:r>
              <a:rPr lang="en-US" sz="1100" b="1" dirty="0" smtClean="0">
                <a:solidFill>
                  <a:srgbClr val="0000FF"/>
                </a:solidFill>
              </a:rPr>
              <a:t>6</a:t>
            </a:r>
            <a:endParaRPr lang="he-IL" sz="1100" b="1" dirty="0">
              <a:solidFill>
                <a:srgbClr val="0000FF"/>
              </a:solidFill>
            </a:endParaRPr>
          </a:p>
        </p:txBody>
      </p:sp>
      <p:sp>
        <p:nvSpPr>
          <p:cNvPr id="18" name="TextBox 17"/>
          <p:cNvSpPr txBox="1"/>
          <p:nvPr/>
        </p:nvSpPr>
        <p:spPr>
          <a:xfrm>
            <a:off x="6699827" y="1633448"/>
            <a:ext cx="256802" cy="261610"/>
          </a:xfrm>
          <a:prstGeom prst="rect">
            <a:avLst/>
          </a:prstGeom>
          <a:noFill/>
        </p:spPr>
        <p:txBody>
          <a:bodyPr wrap="none" rtlCol="1">
            <a:spAutoFit/>
          </a:bodyPr>
          <a:lstStyle/>
          <a:p>
            <a:r>
              <a:rPr lang="en-US" sz="1100" b="1" dirty="0" smtClean="0">
                <a:solidFill>
                  <a:srgbClr val="0000FF"/>
                </a:solidFill>
              </a:rPr>
              <a:t>7</a:t>
            </a:r>
            <a:endParaRPr lang="he-IL" sz="1100" b="1" dirty="0">
              <a:solidFill>
                <a:srgbClr val="0000FF"/>
              </a:solidFill>
            </a:endParaRPr>
          </a:p>
        </p:txBody>
      </p:sp>
      <p:sp>
        <p:nvSpPr>
          <p:cNvPr id="19" name="TextBox 18"/>
          <p:cNvSpPr txBox="1"/>
          <p:nvPr/>
        </p:nvSpPr>
        <p:spPr>
          <a:xfrm>
            <a:off x="8153505" y="1626045"/>
            <a:ext cx="256802" cy="261610"/>
          </a:xfrm>
          <a:prstGeom prst="rect">
            <a:avLst/>
          </a:prstGeom>
          <a:noFill/>
        </p:spPr>
        <p:txBody>
          <a:bodyPr wrap="none" rtlCol="1">
            <a:spAutoFit/>
          </a:bodyPr>
          <a:lstStyle/>
          <a:p>
            <a:r>
              <a:rPr lang="en-US" sz="1100" b="1" dirty="0" smtClean="0">
                <a:solidFill>
                  <a:srgbClr val="0000FF"/>
                </a:solidFill>
              </a:rPr>
              <a:t>8</a:t>
            </a:r>
            <a:endParaRPr lang="he-IL" sz="1100" b="1" dirty="0">
              <a:solidFill>
                <a:srgbClr val="0000FF"/>
              </a:solidFill>
            </a:endParaRPr>
          </a:p>
        </p:txBody>
      </p:sp>
      <p:sp>
        <p:nvSpPr>
          <p:cNvPr id="20" name="TextBox 19"/>
          <p:cNvSpPr txBox="1"/>
          <p:nvPr/>
        </p:nvSpPr>
        <p:spPr>
          <a:xfrm>
            <a:off x="9604499" y="1655892"/>
            <a:ext cx="256802" cy="261610"/>
          </a:xfrm>
          <a:prstGeom prst="rect">
            <a:avLst/>
          </a:prstGeom>
          <a:noFill/>
        </p:spPr>
        <p:txBody>
          <a:bodyPr wrap="none" rtlCol="1">
            <a:spAutoFit/>
          </a:bodyPr>
          <a:lstStyle/>
          <a:p>
            <a:r>
              <a:rPr lang="en-US" sz="1100" b="1" dirty="0" smtClean="0">
                <a:solidFill>
                  <a:srgbClr val="0000FF"/>
                </a:solidFill>
              </a:rPr>
              <a:t>9</a:t>
            </a:r>
            <a:endParaRPr lang="he-IL" sz="1100" b="1" dirty="0">
              <a:solidFill>
                <a:srgbClr val="0000FF"/>
              </a:solidFill>
            </a:endParaRPr>
          </a:p>
        </p:txBody>
      </p:sp>
      <p:sp>
        <p:nvSpPr>
          <p:cNvPr id="21" name="TextBox 20"/>
          <p:cNvSpPr txBox="1"/>
          <p:nvPr/>
        </p:nvSpPr>
        <p:spPr>
          <a:xfrm>
            <a:off x="6368005" y="4894961"/>
            <a:ext cx="920445" cy="276999"/>
          </a:xfrm>
          <a:prstGeom prst="rect">
            <a:avLst/>
          </a:prstGeom>
          <a:noFill/>
        </p:spPr>
        <p:txBody>
          <a:bodyPr wrap="none" rtlCol="1">
            <a:spAutoFit/>
          </a:bodyPr>
          <a:lstStyle/>
          <a:p>
            <a:r>
              <a:rPr lang="en-US" sz="1200" dirty="0" smtClean="0">
                <a:solidFill>
                  <a:srgbClr val="00B050"/>
                </a:solidFill>
              </a:rPr>
              <a:t>W=(1,0,0,0)</a:t>
            </a:r>
            <a:endParaRPr lang="he-IL" sz="1200" dirty="0">
              <a:solidFill>
                <a:srgbClr val="00B050"/>
              </a:solidFill>
            </a:endParaRPr>
          </a:p>
        </p:txBody>
      </p:sp>
      <p:sp>
        <p:nvSpPr>
          <p:cNvPr id="22" name="TextBox 21"/>
          <p:cNvSpPr txBox="1"/>
          <p:nvPr/>
        </p:nvSpPr>
        <p:spPr>
          <a:xfrm>
            <a:off x="7597068" y="4918972"/>
            <a:ext cx="1702710" cy="276999"/>
          </a:xfrm>
          <a:prstGeom prst="rect">
            <a:avLst/>
          </a:prstGeom>
          <a:noFill/>
        </p:spPr>
        <p:txBody>
          <a:bodyPr wrap="none" rtlCol="1">
            <a:spAutoFit/>
          </a:bodyPr>
          <a:lstStyle/>
          <a:p>
            <a:r>
              <a:rPr lang="en-US" sz="1200" dirty="0" smtClean="0">
                <a:solidFill>
                  <a:srgbClr val="FF0000"/>
                </a:solidFill>
              </a:rPr>
              <a:t>W=(0.45,0.05,0.45,0.05)</a:t>
            </a:r>
            <a:endParaRPr lang="he-IL" sz="1200" dirty="0">
              <a:solidFill>
                <a:srgbClr val="FF0000"/>
              </a:solidFill>
            </a:endParaRPr>
          </a:p>
        </p:txBody>
      </p:sp>
      <p:sp>
        <p:nvSpPr>
          <p:cNvPr id="23" name="TextBox 22"/>
          <p:cNvSpPr txBox="1"/>
          <p:nvPr/>
        </p:nvSpPr>
        <p:spPr>
          <a:xfrm>
            <a:off x="9409760" y="4887266"/>
            <a:ext cx="920445" cy="276999"/>
          </a:xfrm>
          <a:prstGeom prst="rect">
            <a:avLst/>
          </a:prstGeom>
          <a:noFill/>
        </p:spPr>
        <p:txBody>
          <a:bodyPr wrap="none" rtlCol="1">
            <a:spAutoFit/>
          </a:bodyPr>
          <a:lstStyle/>
          <a:p>
            <a:r>
              <a:rPr lang="en-US" sz="1200" dirty="0" smtClean="0">
                <a:solidFill>
                  <a:srgbClr val="00B050"/>
                </a:solidFill>
              </a:rPr>
              <a:t>W=(0,0,1,0)</a:t>
            </a:r>
            <a:endParaRPr lang="he-IL" sz="1200" dirty="0">
              <a:solidFill>
                <a:srgbClr val="00B050"/>
              </a:solidFill>
            </a:endParaRPr>
          </a:p>
        </p:txBody>
      </p:sp>
      <p:sp>
        <p:nvSpPr>
          <p:cNvPr id="24" name="TextBox 23"/>
          <p:cNvSpPr txBox="1"/>
          <p:nvPr/>
        </p:nvSpPr>
        <p:spPr>
          <a:xfrm>
            <a:off x="5826030" y="2942439"/>
            <a:ext cx="1702710" cy="276999"/>
          </a:xfrm>
          <a:prstGeom prst="rect">
            <a:avLst/>
          </a:prstGeom>
          <a:noFill/>
        </p:spPr>
        <p:txBody>
          <a:bodyPr wrap="none" rtlCol="1">
            <a:spAutoFit/>
          </a:bodyPr>
          <a:lstStyle/>
          <a:p>
            <a:r>
              <a:rPr lang="en-US" sz="1200" dirty="0" smtClean="0">
                <a:solidFill>
                  <a:srgbClr val="FF0000"/>
                </a:solidFill>
              </a:rPr>
              <a:t>W=(0.45,0.45,0.05,0.05)</a:t>
            </a:r>
            <a:endParaRPr lang="he-IL" sz="1200" dirty="0">
              <a:solidFill>
                <a:srgbClr val="FF0000"/>
              </a:solidFill>
            </a:endParaRPr>
          </a:p>
        </p:txBody>
      </p:sp>
      <p:sp>
        <p:nvSpPr>
          <p:cNvPr id="25" name="TextBox 24"/>
          <p:cNvSpPr txBox="1"/>
          <p:nvPr/>
        </p:nvSpPr>
        <p:spPr>
          <a:xfrm>
            <a:off x="7446991" y="2955523"/>
            <a:ext cx="1702710" cy="276999"/>
          </a:xfrm>
          <a:prstGeom prst="rect">
            <a:avLst/>
          </a:prstGeom>
          <a:noFill/>
        </p:spPr>
        <p:txBody>
          <a:bodyPr wrap="none" rtlCol="1">
            <a:spAutoFit/>
          </a:bodyPr>
          <a:lstStyle/>
          <a:p>
            <a:r>
              <a:rPr lang="en-US" sz="1200" dirty="0" smtClean="0">
                <a:solidFill>
                  <a:srgbClr val="FF0000"/>
                </a:solidFill>
              </a:rPr>
              <a:t>W=(0.25,0.25,0.25,0.25)</a:t>
            </a:r>
            <a:endParaRPr lang="he-IL" sz="1200" dirty="0">
              <a:solidFill>
                <a:srgbClr val="FF0000"/>
              </a:solidFill>
            </a:endParaRPr>
          </a:p>
        </p:txBody>
      </p:sp>
      <p:sp>
        <p:nvSpPr>
          <p:cNvPr id="26" name="TextBox 25"/>
          <p:cNvSpPr txBox="1"/>
          <p:nvPr/>
        </p:nvSpPr>
        <p:spPr>
          <a:xfrm>
            <a:off x="9099323" y="2973758"/>
            <a:ext cx="1702710" cy="276999"/>
          </a:xfrm>
          <a:prstGeom prst="rect">
            <a:avLst/>
          </a:prstGeom>
          <a:noFill/>
        </p:spPr>
        <p:txBody>
          <a:bodyPr wrap="none" rtlCol="1">
            <a:spAutoFit/>
          </a:bodyPr>
          <a:lstStyle/>
          <a:p>
            <a:r>
              <a:rPr lang="en-US" sz="1200" dirty="0" smtClean="0">
                <a:solidFill>
                  <a:srgbClr val="FF0000"/>
                </a:solidFill>
              </a:rPr>
              <a:t>W=(0.05,0.05,0.45,0.45)</a:t>
            </a:r>
            <a:endParaRPr lang="he-IL" sz="1200" dirty="0">
              <a:solidFill>
                <a:srgbClr val="FF0000"/>
              </a:solidFill>
            </a:endParaRPr>
          </a:p>
        </p:txBody>
      </p:sp>
      <p:sp>
        <p:nvSpPr>
          <p:cNvPr id="27" name="TextBox 26"/>
          <p:cNvSpPr txBox="1"/>
          <p:nvPr/>
        </p:nvSpPr>
        <p:spPr>
          <a:xfrm>
            <a:off x="6283120" y="1526840"/>
            <a:ext cx="920445" cy="276999"/>
          </a:xfrm>
          <a:prstGeom prst="rect">
            <a:avLst/>
          </a:prstGeom>
          <a:noFill/>
        </p:spPr>
        <p:txBody>
          <a:bodyPr wrap="none" rtlCol="1">
            <a:spAutoFit/>
          </a:bodyPr>
          <a:lstStyle/>
          <a:p>
            <a:r>
              <a:rPr lang="en-US" sz="1200" dirty="0" smtClean="0">
                <a:solidFill>
                  <a:srgbClr val="00B050"/>
                </a:solidFill>
              </a:rPr>
              <a:t>W=(0,1,0,0)</a:t>
            </a:r>
            <a:endParaRPr lang="he-IL" sz="1200" dirty="0">
              <a:solidFill>
                <a:srgbClr val="00B050"/>
              </a:solidFill>
            </a:endParaRPr>
          </a:p>
        </p:txBody>
      </p:sp>
      <p:sp>
        <p:nvSpPr>
          <p:cNvPr id="28" name="TextBox 27"/>
          <p:cNvSpPr txBox="1"/>
          <p:nvPr/>
        </p:nvSpPr>
        <p:spPr>
          <a:xfrm>
            <a:off x="9244040" y="1518760"/>
            <a:ext cx="920445" cy="276999"/>
          </a:xfrm>
          <a:prstGeom prst="rect">
            <a:avLst/>
          </a:prstGeom>
          <a:noFill/>
        </p:spPr>
        <p:txBody>
          <a:bodyPr wrap="none" rtlCol="1">
            <a:spAutoFit/>
          </a:bodyPr>
          <a:lstStyle/>
          <a:p>
            <a:r>
              <a:rPr lang="en-US" sz="1200" dirty="0" smtClean="0">
                <a:solidFill>
                  <a:srgbClr val="00B050"/>
                </a:solidFill>
              </a:rPr>
              <a:t>W=(0,0,0,1)</a:t>
            </a:r>
            <a:endParaRPr lang="he-IL" sz="1200" dirty="0">
              <a:solidFill>
                <a:srgbClr val="00B050"/>
              </a:solidFill>
            </a:endParaRPr>
          </a:p>
        </p:txBody>
      </p:sp>
      <p:sp>
        <p:nvSpPr>
          <p:cNvPr id="29" name="TextBox 28"/>
          <p:cNvSpPr txBox="1"/>
          <p:nvPr/>
        </p:nvSpPr>
        <p:spPr>
          <a:xfrm>
            <a:off x="7472956" y="1482398"/>
            <a:ext cx="1702710" cy="276999"/>
          </a:xfrm>
          <a:prstGeom prst="rect">
            <a:avLst/>
          </a:prstGeom>
          <a:noFill/>
        </p:spPr>
        <p:txBody>
          <a:bodyPr wrap="none" rtlCol="1">
            <a:spAutoFit/>
          </a:bodyPr>
          <a:lstStyle/>
          <a:p>
            <a:r>
              <a:rPr lang="en-US" sz="1200" dirty="0" smtClean="0">
                <a:solidFill>
                  <a:srgbClr val="FF0000"/>
                </a:solidFill>
              </a:rPr>
              <a:t>W=(0.05,0.45,0.05,0.45)</a:t>
            </a:r>
            <a:endParaRPr lang="he-IL" sz="1200" dirty="0">
              <a:solidFill>
                <a:srgbClr val="FF0000"/>
              </a:solidFill>
            </a:endParaRPr>
          </a:p>
        </p:txBody>
      </p:sp>
    </p:spTree>
    <p:extLst>
      <p:ext uri="{BB962C8B-B14F-4D97-AF65-F5344CB8AC3E}">
        <p14:creationId xmlns:p14="http://schemas.microsoft.com/office/powerpoint/2010/main" val="39649482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dirty="0"/>
          </a:p>
        </p:txBody>
      </p:sp>
      <p:sp>
        <p:nvSpPr>
          <p:cNvPr id="3" name="Content Placeholder 2"/>
          <p:cNvSpPr>
            <a:spLocks noGrp="1"/>
          </p:cNvSpPr>
          <p:nvPr>
            <p:ph idx="1"/>
          </p:nvPr>
        </p:nvSpPr>
        <p:spPr/>
        <p:txBody>
          <a:bodyPr/>
          <a:lstStyle/>
          <a:p>
            <a:pPr algn="l" rtl="0"/>
            <a:r>
              <a:rPr lang="en-US" dirty="0" smtClean="0"/>
              <a:t>Translate </a:t>
            </a:r>
            <a:r>
              <a:rPr lang="en-US" dirty="0" smtClean="0">
                <a:solidFill>
                  <a:schemeClr val="tx1"/>
                </a:solidFill>
              </a:rPr>
              <a:t>point 4 100 </a:t>
            </a:r>
            <a:r>
              <a:rPr lang="en-US" dirty="0" smtClean="0"/>
              <a:t>steps right: </a:t>
            </a:r>
            <a:endParaRPr lang="he-IL" dirty="0"/>
          </a:p>
        </p:txBody>
      </p:sp>
      <p:pic>
        <p:nvPicPr>
          <p:cNvPr id="5" name="Picture 4"/>
          <p:cNvPicPr>
            <a:picLocks noChangeAspect="1"/>
          </p:cNvPicPr>
          <p:nvPr/>
        </p:nvPicPr>
        <p:blipFill rotWithShape="1">
          <a:blip r:embed="rId2"/>
          <a:srcRect l="15205" t="26171" r="56086" b="4546"/>
          <a:stretch/>
        </p:blipFill>
        <p:spPr>
          <a:xfrm>
            <a:off x="6283120" y="1495616"/>
            <a:ext cx="3715645" cy="4857243"/>
          </a:xfrm>
          <a:prstGeom prst="rect">
            <a:avLst/>
          </a:prstGeom>
        </p:spPr>
      </p:pic>
      <p:sp>
        <p:nvSpPr>
          <p:cNvPr id="6" name="TextBox 5"/>
          <p:cNvSpPr txBox="1"/>
          <p:nvPr/>
        </p:nvSpPr>
        <p:spPr>
          <a:xfrm>
            <a:off x="6805786" y="4224130"/>
            <a:ext cx="301686" cy="369332"/>
          </a:xfrm>
          <a:prstGeom prst="rect">
            <a:avLst/>
          </a:prstGeom>
          <a:noFill/>
        </p:spPr>
        <p:txBody>
          <a:bodyPr wrap="none" rtlCol="1">
            <a:spAutoFit/>
          </a:bodyPr>
          <a:lstStyle/>
          <a:p>
            <a:r>
              <a:rPr lang="en-US" b="1" dirty="0" smtClean="0">
                <a:solidFill>
                  <a:srgbClr val="FFFF00"/>
                </a:solidFill>
              </a:rPr>
              <a:t>1</a:t>
            </a:r>
            <a:endParaRPr lang="he-IL" b="1" dirty="0">
              <a:solidFill>
                <a:srgbClr val="FFFF00"/>
              </a:solidFill>
            </a:endParaRPr>
          </a:p>
        </p:txBody>
      </p:sp>
      <p:sp>
        <p:nvSpPr>
          <p:cNvPr id="7" name="TextBox 6"/>
          <p:cNvSpPr txBox="1"/>
          <p:nvPr/>
        </p:nvSpPr>
        <p:spPr>
          <a:xfrm>
            <a:off x="6805786" y="2097645"/>
            <a:ext cx="301686" cy="369332"/>
          </a:xfrm>
          <a:prstGeom prst="rect">
            <a:avLst/>
          </a:prstGeom>
          <a:noFill/>
        </p:spPr>
        <p:txBody>
          <a:bodyPr wrap="none" rtlCol="1">
            <a:spAutoFit/>
          </a:bodyPr>
          <a:lstStyle/>
          <a:p>
            <a:r>
              <a:rPr lang="en-US" b="1" dirty="0" smtClean="0">
                <a:solidFill>
                  <a:srgbClr val="FFFF00"/>
                </a:solidFill>
              </a:rPr>
              <a:t>2</a:t>
            </a:r>
            <a:endParaRPr lang="he-IL" b="1" dirty="0">
              <a:solidFill>
                <a:srgbClr val="FFFF00"/>
              </a:solidFill>
            </a:endParaRPr>
          </a:p>
        </p:txBody>
      </p:sp>
      <p:sp>
        <p:nvSpPr>
          <p:cNvPr id="8" name="TextBox 7"/>
          <p:cNvSpPr txBox="1"/>
          <p:nvPr/>
        </p:nvSpPr>
        <p:spPr>
          <a:xfrm>
            <a:off x="8916095" y="4224130"/>
            <a:ext cx="301686" cy="369332"/>
          </a:xfrm>
          <a:prstGeom prst="rect">
            <a:avLst/>
          </a:prstGeom>
          <a:noFill/>
        </p:spPr>
        <p:txBody>
          <a:bodyPr wrap="none" rtlCol="1">
            <a:spAutoFit/>
          </a:bodyPr>
          <a:lstStyle/>
          <a:p>
            <a:r>
              <a:rPr lang="en-US" b="1" dirty="0" smtClean="0">
                <a:solidFill>
                  <a:srgbClr val="FFFF00"/>
                </a:solidFill>
              </a:rPr>
              <a:t>3</a:t>
            </a:r>
            <a:endParaRPr lang="he-IL" b="1" dirty="0">
              <a:solidFill>
                <a:srgbClr val="FFFF00"/>
              </a:solidFill>
            </a:endParaRPr>
          </a:p>
        </p:txBody>
      </p:sp>
      <p:sp>
        <p:nvSpPr>
          <p:cNvPr id="9" name="TextBox 8"/>
          <p:cNvSpPr txBox="1"/>
          <p:nvPr/>
        </p:nvSpPr>
        <p:spPr>
          <a:xfrm>
            <a:off x="8945912" y="2107584"/>
            <a:ext cx="301686" cy="369332"/>
          </a:xfrm>
          <a:prstGeom prst="rect">
            <a:avLst/>
          </a:prstGeom>
          <a:noFill/>
        </p:spPr>
        <p:txBody>
          <a:bodyPr wrap="none" rtlCol="1">
            <a:spAutoFit/>
          </a:bodyPr>
          <a:lstStyle/>
          <a:p>
            <a:r>
              <a:rPr lang="en-US" b="1" dirty="0" smtClean="0">
                <a:solidFill>
                  <a:srgbClr val="0000FF"/>
                </a:solidFill>
              </a:rPr>
              <a:t>4</a:t>
            </a:r>
            <a:endParaRPr lang="he-IL" b="1" dirty="0">
              <a:solidFill>
                <a:srgbClr val="0000FF"/>
              </a:solidFill>
            </a:endParaRPr>
          </a:p>
        </p:txBody>
      </p:sp>
      <p:sp>
        <p:nvSpPr>
          <p:cNvPr id="10" name="TextBox 9"/>
          <p:cNvSpPr txBox="1"/>
          <p:nvPr/>
        </p:nvSpPr>
        <p:spPr>
          <a:xfrm>
            <a:off x="6677385" y="4764156"/>
            <a:ext cx="256802" cy="261610"/>
          </a:xfrm>
          <a:prstGeom prst="rect">
            <a:avLst/>
          </a:prstGeom>
          <a:noFill/>
        </p:spPr>
        <p:txBody>
          <a:bodyPr wrap="none" rtlCol="1">
            <a:spAutoFit/>
          </a:bodyPr>
          <a:lstStyle/>
          <a:p>
            <a:r>
              <a:rPr lang="en-US" sz="1100" b="1" dirty="0" smtClean="0">
                <a:solidFill>
                  <a:srgbClr val="0000FF"/>
                </a:solidFill>
              </a:rPr>
              <a:t>1</a:t>
            </a:r>
            <a:endParaRPr lang="he-IL" sz="1100" b="1" dirty="0">
              <a:solidFill>
                <a:srgbClr val="0000FF"/>
              </a:solidFill>
            </a:endParaRPr>
          </a:p>
        </p:txBody>
      </p:sp>
      <p:sp>
        <p:nvSpPr>
          <p:cNvPr id="11" name="TextBox 10"/>
          <p:cNvSpPr txBox="1"/>
          <p:nvPr/>
        </p:nvSpPr>
        <p:spPr>
          <a:xfrm>
            <a:off x="8140942" y="4764156"/>
            <a:ext cx="256802" cy="261610"/>
          </a:xfrm>
          <a:prstGeom prst="rect">
            <a:avLst/>
          </a:prstGeom>
          <a:noFill/>
        </p:spPr>
        <p:txBody>
          <a:bodyPr wrap="none" rtlCol="1">
            <a:spAutoFit/>
          </a:bodyPr>
          <a:lstStyle/>
          <a:p>
            <a:r>
              <a:rPr lang="en-US" sz="1100" b="1" dirty="0" smtClean="0">
                <a:solidFill>
                  <a:srgbClr val="0000FF"/>
                </a:solidFill>
              </a:rPr>
              <a:t>2</a:t>
            </a:r>
            <a:endParaRPr lang="he-IL" sz="1100" b="1" dirty="0">
              <a:solidFill>
                <a:srgbClr val="0000FF"/>
              </a:solidFill>
            </a:endParaRPr>
          </a:p>
        </p:txBody>
      </p:sp>
      <p:sp>
        <p:nvSpPr>
          <p:cNvPr id="12" name="TextBox 11"/>
          <p:cNvSpPr txBox="1"/>
          <p:nvPr/>
        </p:nvSpPr>
        <p:spPr>
          <a:xfrm>
            <a:off x="9476098" y="4764156"/>
            <a:ext cx="256802" cy="261610"/>
          </a:xfrm>
          <a:prstGeom prst="rect">
            <a:avLst/>
          </a:prstGeom>
          <a:noFill/>
        </p:spPr>
        <p:txBody>
          <a:bodyPr wrap="none" rtlCol="1">
            <a:spAutoFit/>
          </a:bodyPr>
          <a:lstStyle/>
          <a:p>
            <a:r>
              <a:rPr lang="en-US" sz="1100" b="1" dirty="0" smtClean="0">
                <a:solidFill>
                  <a:srgbClr val="0000FF"/>
                </a:solidFill>
              </a:rPr>
              <a:t>3</a:t>
            </a:r>
            <a:endParaRPr lang="he-IL" sz="1100" b="1" dirty="0">
              <a:solidFill>
                <a:srgbClr val="0000FF"/>
              </a:solidFill>
            </a:endParaRPr>
          </a:p>
        </p:txBody>
      </p:sp>
      <p:sp>
        <p:nvSpPr>
          <p:cNvPr id="13" name="TextBox 12"/>
          <p:cNvSpPr txBox="1"/>
          <p:nvPr/>
        </p:nvSpPr>
        <p:spPr>
          <a:xfrm>
            <a:off x="6699827" y="3083943"/>
            <a:ext cx="256802" cy="261610"/>
          </a:xfrm>
          <a:prstGeom prst="rect">
            <a:avLst/>
          </a:prstGeom>
          <a:noFill/>
        </p:spPr>
        <p:txBody>
          <a:bodyPr wrap="none" rtlCol="1">
            <a:spAutoFit/>
          </a:bodyPr>
          <a:lstStyle/>
          <a:p>
            <a:r>
              <a:rPr lang="en-US" sz="1100" b="1" dirty="0" smtClean="0">
                <a:solidFill>
                  <a:srgbClr val="0000FF"/>
                </a:solidFill>
              </a:rPr>
              <a:t>4</a:t>
            </a:r>
            <a:endParaRPr lang="he-IL" sz="1100" b="1" dirty="0">
              <a:solidFill>
                <a:srgbClr val="0000FF"/>
              </a:solidFill>
            </a:endParaRPr>
          </a:p>
        </p:txBody>
      </p:sp>
      <p:sp>
        <p:nvSpPr>
          <p:cNvPr id="14" name="TextBox 13"/>
          <p:cNvSpPr txBox="1"/>
          <p:nvPr/>
        </p:nvSpPr>
        <p:spPr>
          <a:xfrm>
            <a:off x="8176565" y="3083943"/>
            <a:ext cx="256802" cy="261610"/>
          </a:xfrm>
          <a:prstGeom prst="rect">
            <a:avLst/>
          </a:prstGeom>
          <a:noFill/>
        </p:spPr>
        <p:txBody>
          <a:bodyPr wrap="none" rtlCol="1">
            <a:spAutoFit/>
          </a:bodyPr>
          <a:lstStyle/>
          <a:p>
            <a:r>
              <a:rPr lang="en-US" sz="1100" b="1" dirty="0">
                <a:solidFill>
                  <a:srgbClr val="0000FF"/>
                </a:solidFill>
              </a:rPr>
              <a:t>5</a:t>
            </a:r>
            <a:endParaRPr lang="he-IL" sz="1100" b="1" dirty="0">
              <a:solidFill>
                <a:srgbClr val="0000FF"/>
              </a:solidFill>
            </a:endParaRPr>
          </a:p>
        </p:txBody>
      </p:sp>
      <p:sp>
        <p:nvSpPr>
          <p:cNvPr id="15" name="TextBox 14"/>
          <p:cNvSpPr txBox="1"/>
          <p:nvPr/>
        </p:nvSpPr>
        <p:spPr>
          <a:xfrm>
            <a:off x="9604499" y="3095044"/>
            <a:ext cx="256802" cy="261610"/>
          </a:xfrm>
          <a:prstGeom prst="rect">
            <a:avLst/>
          </a:prstGeom>
          <a:noFill/>
        </p:spPr>
        <p:txBody>
          <a:bodyPr wrap="none" rtlCol="1">
            <a:spAutoFit/>
          </a:bodyPr>
          <a:lstStyle/>
          <a:p>
            <a:r>
              <a:rPr lang="en-US" sz="1100" b="1" dirty="0" smtClean="0">
                <a:solidFill>
                  <a:srgbClr val="0000FF"/>
                </a:solidFill>
              </a:rPr>
              <a:t>6</a:t>
            </a:r>
            <a:endParaRPr lang="he-IL" sz="1100" b="1" dirty="0">
              <a:solidFill>
                <a:srgbClr val="0000FF"/>
              </a:solidFill>
            </a:endParaRPr>
          </a:p>
        </p:txBody>
      </p:sp>
      <p:sp>
        <p:nvSpPr>
          <p:cNvPr id="16" name="TextBox 15"/>
          <p:cNvSpPr txBox="1"/>
          <p:nvPr/>
        </p:nvSpPr>
        <p:spPr>
          <a:xfrm>
            <a:off x="6699827" y="1633448"/>
            <a:ext cx="256802" cy="261610"/>
          </a:xfrm>
          <a:prstGeom prst="rect">
            <a:avLst/>
          </a:prstGeom>
          <a:noFill/>
        </p:spPr>
        <p:txBody>
          <a:bodyPr wrap="none" rtlCol="1">
            <a:spAutoFit/>
          </a:bodyPr>
          <a:lstStyle/>
          <a:p>
            <a:r>
              <a:rPr lang="en-US" sz="1100" b="1" dirty="0" smtClean="0">
                <a:solidFill>
                  <a:srgbClr val="0000FF"/>
                </a:solidFill>
              </a:rPr>
              <a:t>7</a:t>
            </a:r>
            <a:endParaRPr lang="he-IL" sz="1100" b="1" dirty="0">
              <a:solidFill>
                <a:srgbClr val="0000FF"/>
              </a:solidFill>
            </a:endParaRPr>
          </a:p>
        </p:txBody>
      </p:sp>
      <p:sp>
        <p:nvSpPr>
          <p:cNvPr id="17" name="TextBox 16"/>
          <p:cNvSpPr txBox="1"/>
          <p:nvPr/>
        </p:nvSpPr>
        <p:spPr>
          <a:xfrm>
            <a:off x="8153505" y="1626045"/>
            <a:ext cx="256802" cy="261610"/>
          </a:xfrm>
          <a:prstGeom prst="rect">
            <a:avLst/>
          </a:prstGeom>
          <a:noFill/>
        </p:spPr>
        <p:txBody>
          <a:bodyPr wrap="none" rtlCol="1">
            <a:spAutoFit/>
          </a:bodyPr>
          <a:lstStyle/>
          <a:p>
            <a:r>
              <a:rPr lang="en-US" sz="1100" b="1" dirty="0" smtClean="0">
                <a:solidFill>
                  <a:srgbClr val="0000FF"/>
                </a:solidFill>
              </a:rPr>
              <a:t>8</a:t>
            </a:r>
            <a:endParaRPr lang="he-IL" sz="1100" b="1" dirty="0">
              <a:solidFill>
                <a:srgbClr val="0000FF"/>
              </a:solidFill>
            </a:endParaRPr>
          </a:p>
        </p:txBody>
      </p:sp>
      <p:sp>
        <p:nvSpPr>
          <p:cNvPr id="18" name="TextBox 17"/>
          <p:cNvSpPr txBox="1"/>
          <p:nvPr/>
        </p:nvSpPr>
        <p:spPr>
          <a:xfrm>
            <a:off x="9604499" y="1655892"/>
            <a:ext cx="256802" cy="261610"/>
          </a:xfrm>
          <a:prstGeom prst="rect">
            <a:avLst/>
          </a:prstGeom>
          <a:noFill/>
        </p:spPr>
        <p:txBody>
          <a:bodyPr wrap="none" rtlCol="1">
            <a:spAutoFit/>
          </a:bodyPr>
          <a:lstStyle/>
          <a:p>
            <a:r>
              <a:rPr lang="en-US" sz="1100" b="1" dirty="0" smtClean="0">
                <a:solidFill>
                  <a:srgbClr val="0000FF"/>
                </a:solidFill>
              </a:rPr>
              <a:t>9</a:t>
            </a:r>
            <a:endParaRPr lang="he-IL" sz="1100" b="1" dirty="0">
              <a:solidFill>
                <a:srgbClr val="0000FF"/>
              </a:solidFill>
            </a:endParaRPr>
          </a:p>
        </p:txBody>
      </p:sp>
      <p:sp>
        <p:nvSpPr>
          <p:cNvPr id="19" name="TextBox 18"/>
          <p:cNvSpPr txBox="1"/>
          <p:nvPr/>
        </p:nvSpPr>
        <p:spPr>
          <a:xfrm>
            <a:off x="6368005" y="4894961"/>
            <a:ext cx="946093" cy="338554"/>
          </a:xfrm>
          <a:prstGeom prst="rect">
            <a:avLst/>
          </a:prstGeom>
          <a:noFill/>
        </p:spPr>
        <p:txBody>
          <a:bodyPr wrap="none" rtlCol="1">
            <a:spAutoFit/>
          </a:bodyPr>
          <a:lstStyle/>
          <a:p>
            <a:r>
              <a:rPr lang="en-US" sz="1200" dirty="0" smtClean="0">
                <a:solidFill>
                  <a:srgbClr val="FF0000"/>
                </a:solidFill>
              </a:rPr>
              <a:t>W=(1,0,0,</a:t>
            </a:r>
            <a:r>
              <a:rPr lang="en-US" sz="1600" b="1" dirty="0" smtClean="0">
                <a:solidFill>
                  <a:srgbClr val="0000FF"/>
                </a:solidFill>
              </a:rPr>
              <a:t>0</a:t>
            </a:r>
            <a:r>
              <a:rPr lang="en-US" sz="1200" dirty="0" smtClean="0">
                <a:solidFill>
                  <a:srgbClr val="FF0000"/>
                </a:solidFill>
              </a:rPr>
              <a:t>)</a:t>
            </a:r>
            <a:endParaRPr lang="he-IL" sz="1200" dirty="0">
              <a:solidFill>
                <a:srgbClr val="FF0000"/>
              </a:solidFill>
            </a:endParaRPr>
          </a:p>
        </p:txBody>
      </p:sp>
      <p:sp>
        <p:nvSpPr>
          <p:cNvPr id="20" name="TextBox 19"/>
          <p:cNvSpPr txBox="1"/>
          <p:nvPr/>
        </p:nvSpPr>
        <p:spPr>
          <a:xfrm>
            <a:off x="7597068" y="4918972"/>
            <a:ext cx="1795684" cy="338554"/>
          </a:xfrm>
          <a:prstGeom prst="rect">
            <a:avLst/>
          </a:prstGeom>
          <a:noFill/>
        </p:spPr>
        <p:txBody>
          <a:bodyPr wrap="none" rtlCol="1">
            <a:spAutoFit/>
          </a:bodyPr>
          <a:lstStyle/>
          <a:p>
            <a:r>
              <a:rPr lang="en-US" sz="1200" dirty="0" smtClean="0">
                <a:solidFill>
                  <a:srgbClr val="FF0000"/>
                </a:solidFill>
              </a:rPr>
              <a:t>W=(0.45,0.05,0.45,</a:t>
            </a:r>
            <a:r>
              <a:rPr lang="en-US" sz="1600" b="1" dirty="0" smtClean="0">
                <a:solidFill>
                  <a:srgbClr val="0000FF"/>
                </a:solidFill>
              </a:rPr>
              <a:t>0.05</a:t>
            </a:r>
            <a:r>
              <a:rPr lang="en-US" sz="1200" dirty="0" smtClean="0">
                <a:solidFill>
                  <a:srgbClr val="FF0000"/>
                </a:solidFill>
              </a:rPr>
              <a:t>)</a:t>
            </a:r>
            <a:endParaRPr lang="he-IL" sz="1200" dirty="0">
              <a:solidFill>
                <a:srgbClr val="FF0000"/>
              </a:solidFill>
            </a:endParaRPr>
          </a:p>
        </p:txBody>
      </p:sp>
      <p:sp>
        <p:nvSpPr>
          <p:cNvPr id="21" name="TextBox 20"/>
          <p:cNvSpPr txBox="1"/>
          <p:nvPr/>
        </p:nvSpPr>
        <p:spPr>
          <a:xfrm>
            <a:off x="9409760" y="4887266"/>
            <a:ext cx="946093" cy="338554"/>
          </a:xfrm>
          <a:prstGeom prst="rect">
            <a:avLst/>
          </a:prstGeom>
          <a:noFill/>
        </p:spPr>
        <p:txBody>
          <a:bodyPr wrap="none" rtlCol="1">
            <a:spAutoFit/>
          </a:bodyPr>
          <a:lstStyle/>
          <a:p>
            <a:r>
              <a:rPr lang="en-US" sz="1200" dirty="0" smtClean="0">
                <a:solidFill>
                  <a:srgbClr val="FF0000"/>
                </a:solidFill>
              </a:rPr>
              <a:t>W=(0,0,1,</a:t>
            </a:r>
            <a:r>
              <a:rPr lang="en-US" sz="1600" b="1" dirty="0" smtClean="0">
                <a:solidFill>
                  <a:srgbClr val="0000FF"/>
                </a:solidFill>
              </a:rPr>
              <a:t>0</a:t>
            </a:r>
            <a:r>
              <a:rPr lang="en-US" sz="1200" dirty="0" smtClean="0">
                <a:solidFill>
                  <a:srgbClr val="FF0000"/>
                </a:solidFill>
              </a:rPr>
              <a:t>)</a:t>
            </a:r>
            <a:endParaRPr lang="he-IL" sz="1200" dirty="0">
              <a:solidFill>
                <a:srgbClr val="FF0000"/>
              </a:solidFill>
            </a:endParaRPr>
          </a:p>
        </p:txBody>
      </p:sp>
      <p:sp>
        <p:nvSpPr>
          <p:cNvPr id="22" name="TextBox 21"/>
          <p:cNvSpPr txBox="1"/>
          <p:nvPr/>
        </p:nvSpPr>
        <p:spPr>
          <a:xfrm>
            <a:off x="5766396" y="2902683"/>
            <a:ext cx="1792478" cy="338554"/>
          </a:xfrm>
          <a:prstGeom prst="rect">
            <a:avLst/>
          </a:prstGeom>
          <a:noFill/>
        </p:spPr>
        <p:txBody>
          <a:bodyPr wrap="none" rtlCol="1">
            <a:spAutoFit/>
          </a:bodyPr>
          <a:lstStyle/>
          <a:p>
            <a:r>
              <a:rPr lang="en-US" sz="1200" dirty="0" smtClean="0">
                <a:solidFill>
                  <a:srgbClr val="FF0000"/>
                </a:solidFill>
              </a:rPr>
              <a:t>W=(0.45,0.45,0.05,</a:t>
            </a:r>
            <a:r>
              <a:rPr lang="en-US" sz="1600" b="1" dirty="0" smtClean="0">
                <a:solidFill>
                  <a:srgbClr val="0000FF"/>
                </a:solidFill>
              </a:rPr>
              <a:t>0.05</a:t>
            </a:r>
            <a:r>
              <a:rPr lang="en-US" sz="1200" dirty="0" smtClean="0">
                <a:solidFill>
                  <a:srgbClr val="FF0000"/>
                </a:solidFill>
              </a:rPr>
              <a:t>)</a:t>
            </a:r>
            <a:endParaRPr lang="he-IL" sz="1200" dirty="0">
              <a:solidFill>
                <a:srgbClr val="FF0000"/>
              </a:solidFill>
            </a:endParaRPr>
          </a:p>
        </p:txBody>
      </p:sp>
      <p:sp>
        <p:nvSpPr>
          <p:cNvPr id="23" name="TextBox 22"/>
          <p:cNvSpPr txBox="1"/>
          <p:nvPr/>
        </p:nvSpPr>
        <p:spPr>
          <a:xfrm>
            <a:off x="7446991" y="2915767"/>
            <a:ext cx="1792478" cy="338554"/>
          </a:xfrm>
          <a:prstGeom prst="rect">
            <a:avLst/>
          </a:prstGeom>
          <a:noFill/>
        </p:spPr>
        <p:txBody>
          <a:bodyPr wrap="none" rtlCol="1">
            <a:spAutoFit/>
          </a:bodyPr>
          <a:lstStyle/>
          <a:p>
            <a:r>
              <a:rPr lang="en-US" sz="1200" dirty="0" smtClean="0">
                <a:solidFill>
                  <a:srgbClr val="FF0000"/>
                </a:solidFill>
              </a:rPr>
              <a:t>W=(0.25,0.25,0.25,</a:t>
            </a:r>
            <a:r>
              <a:rPr lang="en-US" sz="1600" b="1" dirty="0" smtClean="0">
                <a:solidFill>
                  <a:srgbClr val="0000FF"/>
                </a:solidFill>
              </a:rPr>
              <a:t>0.25</a:t>
            </a:r>
            <a:r>
              <a:rPr lang="en-US" sz="1200" dirty="0" smtClean="0">
                <a:solidFill>
                  <a:srgbClr val="FF0000"/>
                </a:solidFill>
              </a:rPr>
              <a:t>)</a:t>
            </a:r>
            <a:endParaRPr lang="he-IL" sz="1200" dirty="0">
              <a:solidFill>
                <a:srgbClr val="FF0000"/>
              </a:solidFill>
            </a:endParaRPr>
          </a:p>
        </p:txBody>
      </p:sp>
      <p:sp>
        <p:nvSpPr>
          <p:cNvPr id="24" name="TextBox 23"/>
          <p:cNvSpPr txBox="1"/>
          <p:nvPr/>
        </p:nvSpPr>
        <p:spPr>
          <a:xfrm>
            <a:off x="9119201" y="2914124"/>
            <a:ext cx="1795684" cy="338554"/>
          </a:xfrm>
          <a:prstGeom prst="rect">
            <a:avLst/>
          </a:prstGeom>
          <a:noFill/>
        </p:spPr>
        <p:txBody>
          <a:bodyPr wrap="none" rtlCol="1">
            <a:spAutoFit/>
          </a:bodyPr>
          <a:lstStyle/>
          <a:p>
            <a:r>
              <a:rPr lang="en-US" sz="1200" dirty="0" smtClean="0">
                <a:solidFill>
                  <a:srgbClr val="FF0000"/>
                </a:solidFill>
              </a:rPr>
              <a:t>W=(0.05,0.05,0.45,</a:t>
            </a:r>
            <a:r>
              <a:rPr lang="en-US" sz="1600" b="1" dirty="0" smtClean="0">
                <a:solidFill>
                  <a:srgbClr val="0000FF"/>
                </a:solidFill>
              </a:rPr>
              <a:t>0.45</a:t>
            </a:r>
            <a:r>
              <a:rPr lang="en-US" sz="1200" dirty="0" smtClean="0">
                <a:solidFill>
                  <a:srgbClr val="FF0000"/>
                </a:solidFill>
              </a:rPr>
              <a:t>)</a:t>
            </a:r>
            <a:endParaRPr lang="he-IL" sz="1200" dirty="0">
              <a:solidFill>
                <a:srgbClr val="FF0000"/>
              </a:solidFill>
            </a:endParaRPr>
          </a:p>
        </p:txBody>
      </p:sp>
      <p:sp>
        <p:nvSpPr>
          <p:cNvPr id="25" name="TextBox 24"/>
          <p:cNvSpPr txBox="1"/>
          <p:nvPr/>
        </p:nvSpPr>
        <p:spPr>
          <a:xfrm>
            <a:off x="6283120" y="1477145"/>
            <a:ext cx="946093" cy="338554"/>
          </a:xfrm>
          <a:prstGeom prst="rect">
            <a:avLst/>
          </a:prstGeom>
          <a:noFill/>
        </p:spPr>
        <p:txBody>
          <a:bodyPr wrap="none" rtlCol="1">
            <a:spAutoFit/>
          </a:bodyPr>
          <a:lstStyle/>
          <a:p>
            <a:r>
              <a:rPr lang="en-US" sz="1200" dirty="0" smtClean="0">
                <a:solidFill>
                  <a:srgbClr val="FF0000"/>
                </a:solidFill>
              </a:rPr>
              <a:t>W=(0,1,0,</a:t>
            </a:r>
            <a:r>
              <a:rPr lang="en-US" sz="1600" b="1" dirty="0" smtClean="0">
                <a:solidFill>
                  <a:srgbClr val="0000FF"/>
                </a:solidFill>
              </a:rPr>
              <a:t>0</a:t>
            </a:r>
            <a:r>
              <a:rPr lang="en-US" sz="1200" dirty="0" smtClean="0">
                <a:solidFill>
                  <a:srgbClr val="FF0000"/>
                </a:solidFill>
              </a:rPr>
              <a:t>)</a:t>
            </a:r>
            <a:endParaRPr lang="he-IL" sz="1200" dirty="0">
              <a:solidFill>
                <a:srgbClr val="FF0000"/>
              </a:solidFill>
            </a:endParaRPr>
          </a:p>
        </p:txBody>
      </p:sp>
      <p:sp>
        <p:nvSpPr>
          <p:cNvPr id="26" name="TextBox 25"/>
          <p:cNvSpPr txBox="1"/>
          <p:nvPr/>
        </p:nvSpPr>
        <p:spPr>
          <a:xfrm>
            <a:off x="9244040" y="1479004"/>
            <a:ext cx="946093" cy="338554"/>
          </a:xfrm>
          <a:prstGeom prst="rect">
            <a:avLst/>
          </a:prstGeom>
          <a:noFill/>
        </p:spPr>
        <p:txBody>
          <a:bodyPr wrap="none" rtlCol="1">
            <a:spAutoFit/>
          </a:bodyPr>
          <a:lstStyle/>
          <a:p>
            <a:r>
              <a:rPr lang="en-US" sz="1200" dirty="0" smtClean="0">
                <a:solidFill>
                  <a:srgbClr val="FF0000"/>
                </a:solidFill>
              </a:rPr>
              <a:t>W=(0,0,0,</a:t>
            </a:r>
            <a:r>
              <a:rPr lang="en-US" sz="1600" b="1" dirty="0" smtClean="0">
                <a:solidFill>
                  <a:srgbClr val="0000FF"/>
                </a:solidFill>
              </a:rPr>
              <a:t>1</a:t>
            </a:r>
            <a:r>
              <a:rPr lang="en-US" sz="1200" dirty="0" smtClean="0">
                <a:solidFill>
                  <a:srgbClr val="FF0000"/>
                </a:solidFill>
              </a:rPr>
              <a:t>)</a:t>
            </a:r>
            <a:endParaRPr lang="he-IL" sz="1200" dirty="0">
              <a:solidFill>
                <a:srgbClr val="FF0000"/>
              </a:solidFill>
            </a:endParaRPr>
          </a:p>
        </p:txBody>
      </p:sp>
      <p:sp>
        <p:nvSpPr>
          <p:cNvPr id="27" name="TextBox 26"/>
          <p:cNvSpPr txBox="1"/>
          <p:nvPr/>
        </p:nvSpPr>
        <p:spPr>
          <a:xfrm>
            <a:off x="7472956" y="1462520"/>
            <a:ext cx="1792478" cy="338554"/>
          </a:xfrm>
          <a:prstGeom prst="rect">
            <a:avLst/>
          </a:prstGeom>
          <a:noFill/>
        </p:spPr>
        <p:txBody>
          <a:bodyPr wrap="none" rtlCol="1">
            <a:spAutoFit/>
          </a:bodyPr>
          <a:lstStyle/>
          <a:p>
            <a:r>
              <a:rPr lang="en-US" sz="1200" dirty="0" smtClean="0">
                <a:solidFill>
                  <a:srgbClr val="FF0000"/>
                </a:solidFill>
              </a:rPr>
              <a:t>W=(0.05,0.45,0.05,</a:t>
            </a:r>
            <a:r>
              <a:rPr lang="en-US" sz="1600" b="1" dirty="0" smtClean="0">
                <a:solidFill>
                  <a:srgbClr val="0000FF"/>
                </a:solidFill>
              </a:rPr>
              <a:t>0.45</a:t>
            </a:r>
            <a:r>
              <a:rPr lang="en-US" sz="1200" dirty="0" smtClean="0">
                <a:solidFill>
                  <a:srgbClr val="FF0000"/>
                </a:solidFill>
              </a:rPr>
              <a:t>)</a:t>
            </a:r>
            <a:endParaRPr lang="he-IL" sz="1200" dirty="0">
              <a:solidFill>
                <a:srgbClr val="FF0000"/>
              </a:solidFill>
            </a:endParaRPr>
          </a:p>
        </p:txBody>
      </p:sp>
      <p:cxnSp>
        <p:nvCxnSpPr>
          <p:cNvPr id="29" name="Straight Arrow Connector 28"/>
          <p:cNvCxnSpPr/>
          <p:nvPr/>
        </p:nvCxnSpPr>
        <p:spPr>
          <a:xfrm>
            <a:off x="9306636" y="2217543"/>
            <a:ext cx="1443623" cy="18128"/>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188963" y="1934091"/>
            <a:ext cx="535724" cy="369332"/>
          </a:xfrm>
          <a:prstGeom prst="rect">
            <a:avLst/>
          </a:prstGeom>
          <a:noFill/>
        </p:spPr>
        <p:txBody>
          <a:bodyPr wrap="none" rtlCol="1">
            <a:spAutoFit/>
          </a:bodyPr>
          <a:lstStyle/>
          <a:p>
            <a:r>
              <a:rPr lang="en-US" dirty="0" smtClean="0">
                <a:solidFill>
                  <a:srgbClr val="0000FF"/>
                </a:solidFill>
              </a:rPr>
              <a:t>100</a:t>
            </a:r>
            <a:endParaRPr lang="he-IL" dirty="0">
              <a:solidFill>
                <a:srgbClr val="0000FF"/>
              </a:solidFill>
            </a:endParaRPr>
          </a:p>
        </p:txBody>
      </p:sp>
    </p:spTree>
    <p:extLst>
      <p:ext uri="{BB962C8B-B14F-4D97-AF65-F5344CB8AC3E}">
        <p14:creationId xmlns:p14="http://schemas.microsoft.com/office/powerpoint/2010/main" val="92089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rotWithShape="1">
          <a:blip r:embed="rId3"/>
          <a:srcRect l="10093" t="27375" r="51724" b="22844"/>
          <a:stretch/>
        </p:blipFill>
        <p:spPr>
          <a:xfrm>
            <a:off x="2751029" y="1787055"/>
            <a:ext cx="5791963" cy="4090245"/>
          </a:xfrm>
          <a:prstGeom prst="rect">
            <a:avLst/>
          </a:prstGeom>
        </p:spPr>
      </p:pic>
      <p:sp>
        <p:nvSpPr>
          <p:cNvPr id="2" name="Title 1"/>
          <p:cNvSpPr>
            <a:spLocks noGrp="1"/>
          </p:cNvSpPr>
          <p:nvPr>
            <p:ph type="title"/>
          </p:nvPr>
        </p:nvSpPr>
        <p:spPr>
          <a:xfrm>
            <a:off x="1323892" y="117694"/>
            <a:ext cx="10058400" cy="1450757"/>
          </a:xfrm>
        </p:spPr>
        <p:txBody>
          <a:bodyPr/>
          <a:lstStyle/>
          <a:p>
            <a:endParaRPr lang="he-IL" dirty="0"/>
          </a:p>
        </p:txBody>
      </p:sp>
      <p:sp>
        <p:nvSpPr>
          <p:cNvPr id="6" name="TextBox 5"/>
          <p:cNvSpPr txBox="1"/>
          <p:nvPr/>
        </p:nvSpPr>
        <p:spPr>
          <a:xfrm>
            <a:off x="3308395" y="4880819"/>
            <a:ext cx="301686" cy="369332"/>
          </a:xfrm>
          <a:prstGeom prst="rect">
            <a:avLst/>
          </a:prstGeom>
          <a:noFill/>
        </p:spPr>
        <p:txBody>
          <a:bodyPr wrap="none" rtlCol="1">
            <a:spAutoFit/>
          </a:bodyPr>
          <a:lstStyle/>
          <a:p>
            <a:r>
              <a:rPr lang="en-US" b="1" dirty="0" smtClean="0">
                <a:solidFill>
                  <a:srgbClr val="FFFF00"/>
                </a:solidFill>
              </a:rPr>
              <a:t>1</a:t>
            </a:r>
            <a:endParaRPr lang="he-IL" b="1" dirty="0">
              <a:solidFill>
                <a:srgbClr val="FFFF00"/>
              </a:solidFill>
            </a:endParaRPr>
          </a:p>
        </p:txBody>
      </p:sp>
      <p:sp>
        <p:nvSpPr>
          <p:cNvPr id="7" name="TextBox 6"/>
          <p:cNvSpPr txBox="1"/>
          <p:nvPr/>
        </p:nvSpPr>
        <p:spPr>
          <a:xfrm>
            <a:off x="3308395" y="2365352"/>
            <a:ext cx="301686" cy="369332"/>
          </a:xfrm>
          <a:prstGeom prst="rect">
            <a:avLst/>
          </a:prstGeom>
          <a:noFill/>
        </p:spPr>
        <p:txBody>
          <a:bodyPr wrap="none" rtlCol="1">
            <a:spAutoFit/>
          </a:bodyPr>
          <a:lstStyle/>
          <a:p>
            <a:r>
              <a:rPr lang="en-US" b="1" dirty="0" smtClean="0">
                <a:solidFill>
                  <a:srgbClr val="FFFF00"/>
                </a:solidFill>
              </a:rPr>
              <a:t>2</a:t>
            </a:r>
            <a:endParaRPr lang="he-IL" b="1" dirty="0">
              <a:solidFill>
                <a:srgbClr val="FFFF00"/>
              </a:solidFill>
            </a:endParaRPr>
          </a:p>
        </p:txBody>
      </p:sp>
      <p:sp>
        <p:nvSpPr>
          <p:cNvPr id="8" name="TextBox 7"/>
          <p:cNvSpPr txBox="1"/>
          <p:nvPr/>
        </p:nvSpPr>
        <p:spPr>
          <a:xfrm>
            <a:off x="5820866" y="4899844"/>
            <a:ext cx="301686" cy="369332"/>
          </a:xfrm>
          <a:prstGeom prst="rect">
            <a:avLst/>
          </a:prstGeom>
          <a:noFill/>
        </p:spPr>
        <p:txBody>
          <a:bodyPr wrap="none" rtlCol="1">
            <a:spAutoFit/>
          </a:bodyPr>
          <a:lstStyle/>
          <a:p>
            <a:r>
              <a:rPr lang="en-US" b="1" dirty="0" smtClean="0">
                <a:solidFill>
                  <a:srgbClr val="FFFF00"/>
                </a:solidFill>
              </a:rPr>
              <a:t>3</a:t>
            </a:r>
            <a:endParaRPr lang="he-IL" b="1" dirty="0">
              <a:solidFill>
                <a:srgbClr val="FFFF00"/>
              </a:solidFill>
            </a:endParaRPr>
          </a:p>
        </p:txBody>
      </p:sp>
      <p:sp>
        <p:nvSpPr>
          <p:cNvPr id="9" name="TextBox 8"/>
          <p:cNvSpPr txBox="1"/>
          <p:nvPr/>
        </p:nvSpPr>
        <p:spPr>
          <a:xfrm>
            <a:off x="5592671" y="2365352"/>
            <a:ext cx="301686" cy="369332"/>
          </a:xfrm>
          <a:prstGeom prst="rect">
            <a:avLst/>
          </a:prstGeom>
          <a:noFill/>
        </p:spPr>
        <p:txBody>
          <a:bodyPr wrap="none" rtlCol="1">
            <a:spAutoFit/>
          </a:bodyPr>
          <a:lstStyle/>
          <a:p>
            <a:r>
              <a:rPr lang="en-US" b="1" dirty="0" smtClean="0">
                <a:solidFill>
                  <a:srgbClr val="0000FF"/>
                </a:solidFill>
              </a:rPr>
              <a:t>4</a:t>
            </a:r>
            <a:endParaRPr lang="he-IL" b="1" dirty="0">
              <a:solidFill>
                <a:srgbClr val="0000FF"/>
              </a:solidFill>
            </a:endParaRPr>
          </a:p>
        </p:txBody>
      </p:sp>
      <p:sp>
        <p:nvSpPr>
          <p:cNvPr id="10" name="TextBox 9"/>
          <p:cNvSpPr txBox="1"/>
          <p:nvPr/>
        </p:nvSpPr>
        <p:spPr>
          <a:xfrm>
            <a:off x="3171490" y="5255657"/>
            <a:ext cx="256802" cy="261610"/>
          </a:xfrm>
          <a:prstGeom prst="rect">
            <a:avLst/>
          </a:prstGeom>
          <a:noFill/>
        </p:spPr>
        <p:txBody>
          <a:bodyPr wrap="none" rtlCol="1">
            <a:spAutoFit/>
          </a:bodyPr>
          <a:lstStyle/>
          <a:p>
            <a:r>
              <a:rPr lang="en-US" sz="1100" b="1" dirty="0" smtClean="0">
                <a:solidFill>
                  <a:srgbClr val="FF0000"/>
                </a:solidFill>
              </a:rPr>
              <a:t>1</a:t>
            </a:r>
            <a:endParaRPr lang="he-IL" sz="1100" b="1" dirty="0">
              <a:solidFill>
                <a:srgbClr val="FF0000"/>
              </a:solidFill>
            </a:endParaRPr>
          </a:p>
        </p:txBody>
      </p:sp>
      <p:sp>
        <p:nvSpPr>
          <p:cNvPr id="11" name="TextBox 10"/>
          <p:cNvSpPr txBox="1"/>
          <p:nvPr/>
        </p:nvSpPr>
        <p:spPr>
          <a:xfrm>
            <a:off x="4839227" y="5239050"/>
            <a:ext cx="256802" cy="261610"/>
          </a:xfrm>
          <a:prstGeom prst="rect">
            <a:avLst/>
          </a:prstGeom>
          <a:noFill/>
        </p:spPr>
        <p:txBody>
          <a:bodyPr wrap="none" rtlCol="1">
            <a:spAutoFit/>
          </a:bodyPr>
          <a:lstStyle/>
          <a:p>
            <a:r>
              <a:rPr lang="en-US" sz="1100" b="1" dirty="0" smtClean="0">
                <a:solidFill>
                  <a:srgbClr val="FF0000"/>
                </a:solidFill>
              </a:rPr>
              <a:t>2</a:t>
            </a:r>
            <a:endParaRPr lang="he-IL" sz="1100" b="1" dirty="0">
              <a:solidFill>
                <a:srgbClr val="FF0000"/>
              </a:solidFill>
            </a:endParaRPr>
          </a:p>
        </p:txBody>
      </p:sp>
      <p:sp>
        <p:nvSpPr>
          <p:cNvPr id="12" name="TextBox 11"/>
          <p:cNvSpPr txBox="1"/>
          <p:nvPr/>
        </p:nvSpPr>
        <p:spPr>
          <a:xfrm>
            <a:off x="6466834" y="5230566"/>
            <a:ext cx="256802" cy="261610"/>
          </a:xfrm>
          <a:prstGeom prst="rect">
            <a:avLst/>
          </a:prstGeom>
          <a:noFill/>
        </p:spPr>
        <p:txBody>
          <a:bodyPr wrap="none" rtlCol="1">
            <a:spAutoFit/>
          </a:bodyPr>
          <a:lstStyle/>
          <a:p>
            <a:r>
              <a:rPr lang="en-US" sz="1100" b="1" dirty="0" smtClean="0">
                <a:solidFill>
                  <a:srgbClr val="FF0000"/>
                </a:solidFill>
              </a:rPr>
              <a:t>3</a:t>
            </a:r>
            <a:endParaRPr lang="he-IL" sz="1100" b="1" dirty="0">
              <a:solidFill>
                <a:srgbClr val="FF0000"/>
              </a:solidFill>
            </a:endParaRPr>
          </a:p>
        </p:txBody>
      </p:sp>
      <p:sp>
        <p:nvSpPr>
          <p:cNvPr id="13" name="TextBox 12"/>
          <p:cNvSpPr txBox="1"/>
          <p:nvPr/>
        </p:nvSpPr>
        <p:spPr>
          <a:xfrm>
            <a:off x="2980554" y="3567012"/>
            <a:ext cx="256802" cy="261610"/>
          </a:xfrm>
          <a:prstGeom prst="rect">
            <a:avLst/>
          </a:prstGeom>
          <a:noFill/>
        </p:spPr>
        <p:txBody>
          <a:bodyPr wrap="none" rtlCol="1">
            <a:spAutoFit/>
          </a:bodyPr>
          <a:lstStyle/>
          <a:p>
            <a:r>
              <a:rPr lang="en-US" sz="1100" b="1" dirty="0" smtClean="0">
                <a:solidFill>
                  <a:srgbClr val="FF0000"/>
                </a:solidFill>
              </a:rPr>
              <a:t>4</a:t>
            </a:r>
            <a:endParaRPr lang="he-IL" sz="1100" b="1" dirty="0">
              <a:solidFill>
                <a:srgbClr val="FF0000"/>
              </a:solidFill>
            </a:endParaRPr>
          </a:p>
        </p:txBody>
      </p:sp>
      <p:sp>
        <p:nvSpPr>
          <p:cNvPr id="14" name="TextBox 13"/>
          <p:cNvSpPr txBox="1"/>
          <p:nvPr/>
        </p:nvSpPr>
        <p:spPr>
          <a:xfrm>
            <a:off x="5306344" y="3579583"/>
            <a:ext cx="256802" cy="261610"/>
          </a:xfrm>
          <a:prstGeom prst="rect">
            <a:avLst/>
          </a:prstGeom>
          <a:noFill/>
        </p:spPr>
        <p:txBody>
          <a:bodyPr wrap="none" rtlCol="1">
            <a:spAutoFit/>
          </a:bodyPr>
          <a:lstStyle/>
          <a:p>
            <a:r>
              <a:rPr lang="en-US" sz="1100" b="1" dirty="0">
                <a:solidFill>
                  <a:srgbClr val="FF0000"/>
                </a:solidFill>
              </a:rPr>
              <a:t>5</a:t>
            </a:r>
            <a:endParaRPr lang="he-IL" sz="1100" b="1" dirty="0">
              <a:solidFill>
                <a:srgbClr val="FF0000"/>
              </a:solidFill>
            </a:endParaRPr>
          </a:p>
        </p:txBody>
      </p:sp>
      <p:sp>
        <p:nvSpPr>
          <p:cNvPr id="15" name="TextBox 14"/>
          <p:cNvSpPr txBox="1"/>
          <p:nvPr/>
        </p:nvSpPr>
        <p:spPr>
          <a:xfrm>
            <a:off x="7348447" y="3674092"/>
            <a:ext cx="256802" cy="261610"/>
          </a:xfrm>
          <a:prstGeom prst="rect">
            <a:avLst/>
          </a:prstGeom>
          <a:noFill/>
        </p:spPr>
        <p:txBody>
          <a:bodyPr wrap="none" rtlCol="1">
            <a:spAutoFit/>
          </a:bodyPr>
          <a:lstStyle/>
          <a:p>
            <a:r>
              <a:rPr lang="en-US" sz="1100" b="1" dirty="0" smtClean="0">
                <a:solidFill>
                  <a:srgbClr val="FF0000"/>
                </a:solidFill>
              </a:rPr>
              <a:t>6</a:t>
            </a:r>
            <a:endParaRPr lang="he-IL" sz="1100" b="1" dirty="0">
              <a:solidFill>
                <a:srgbClr val="FF0000"/>
              </a:solidFill>
            </a:endParaRPr>
          </a:p>
        </p:txBody>
      </p:sp>
      <p:sp>
        <p:nvSpPr>
          <p:cNvPr id="16" name="TextBox 15"/>
          <p:cNvSpPr txBox="1"/>
          <p:nvPr/>
        </p:nvSpPr>
        <p:spPr>
          <a:xfrm>
            <a:off x="3082228" y="1893457"/>
            <a:ext cx="256802" cy="261610"/>
          </a:xfrm>
          <a:prstGeom prst="rect">
            <a:avLst/>
          </a:prstGeom>
          <a:noFill/>
        </p:spPr>
        <p:txBody>
          <a:bodyPr wrap="none" rtlCol="1">
            <a:spAutoFit/>
          </a:bodyPr>
          <a:lstStyle/>
          <a:p>
            <a:r>
              <a:rPr lang="en-US" sz="1100" b="1" dirty="0" smtClean="0">
                <a:solidFill>
                  <a:srgbClr val="0000FF"/>
                </a:solidFill>
              </a:rPr>
              <a:t>7</a:t>
            </a:r>
            <a:endParaRPr lang="he-IL" sz="1100" b="1" dirty="0">
              <a:solidFill>
                <a:srgbClr val="0000FF"/>
              </a:solidFill>
            </a:endParaRPr>
          </a:p>
        </p:txBody>
      </p:sp>
      <p:sp>
        <p:nvSpPr>
          <p:cNvPr id="17" name="TextBox 16"/>
          <p:cNvSpPr txBox="1"/>
          <p:nvPr/>
        </p:nvSpPr>
        <p:spPr>
          <a:xfrm>
            <a:off x="5221462" y="1900885"/>
            <a:ext cx="256802" cy="261610"/>
          </a:xfrm>
          <a:prstGeom prst="rect">
            <a:avLst/>
          </a:prstGeom>
          <a:noFill/>
        </p:spPr>
        <p:txBody>
          <a:bodyPr wrap="none" rtlCol="1">
            <a:spAutoFit/>
          </a:bodyPr>
          <a:lstStyle/>
          <a:p>
            <a:r>
              <a:rPr lang="en-US" sz="1100" b="1" dirty="0" smtClean="0">
                <a:solidFill>
                  <a:srgbClr val="FF0000"/>
                </a:solidFill>
              </a:rPr>
              <a:t>8</a:t>
            </a:r>
            <a:endParaRPr lang="he-IL" sz="1100" b="1" dirty="0">
              <a:solidFill>
                <a:srgbClr val="FF0000"/>
              </a:solidFill>
            </a:endParaRPr>
          </a:p>
        </p:txBody>
      </p:sp>
      <p:sp>
        <p:nvSpPr>
          <p:cNvPr id="18" name="TextBox 17"/>
          <p:cNvSpPr txBox="1"/>
          <p:nvPr/>
        </p:nvSpPr>
        <p:spPr>
          <a:xfrm>
            <a:off x="8236182" y="2051273"/>
            <a:ext cx="256802" cy="261610"/>
          </a:xfrm>
          <a:prstGeom prst="rect">
            <a:avLst/>
          </a:prstGeom>
          <a:noFill/>
        </p:spPr>
        <p:txBody>
          <a:bodyPr wrap="none" rtlCol="1">
            <a:spAutoFit/>
          </a:bodyPr>
          <a:lstStyle/>
          <a:p>
            <a:r>
              <a:rPr lang="en-US" sz="1100" b="1" dirty="0" smtClean="0">
                <a:solidFill>
                  <a:srgbClr val="FF0000"/>
                </a:solidFill>
              </a:rPr>
              <a:t>9</a:t>
            </a:r>
            <a:endParaRPr lang="he-IL" sz="1100" b="1" dirty="0">
              <a:solidFill>
                <a:srgbClr val="FF0000"/>
              </a:solidFill>
            </a:endParaRPr>
          </a:p>
        </p:txBody>
      </p:sp>
      <p:sp>
        <p:nvSpPr>
          <p:cNvPr id="19" name="TextBox 18"/>
          <p:cNvSpPr txBox="1"/>
          <p:nvPr/>
        </p:nvSpPr>
        <p:spPr>
          <a:xfrm>
            <a:off x="2678011" y="5538746"/>
            <a:ext cx="946093" cy="338554"/>
          </a:xfrm>
          <a:prstGeom prst="rect">
            <a:avLst/>
          </a:prstGeom>
          <a:noFill/>
        </p:spPr>
        <p:txBody>
          <a:bodyPr wrap="none" rtlCol="1">
            <a:spAutoFit/>
          </a:bodyPr>
          <a:lstStyle/>
          <a:p>
            <a:r>
              <a:rPr lang="en-US" sz="1200" dirty="0" smtClean="0">
                <a:solidFill>
                  <a:srgbClr val="FF0000"/>
                </a:solidFill>
              </a:rPr>
              <a:t>W=(1,0,0,</a:t>
            </a:r>
            <a:r>
              <a:rPr lang="en-US" sz="1600" b="1" dirty="0" smtClean="0">
                <a:solidFill>
                  <a:srgbClr val="0000FF"/>
                </a:solidFill>
              </a:rPr>
              <a:t>0</a:t>
            </a:r>
            <a:r>
              <a:rPr lang="en-US" sz="1200" dirty="0" smtClean="0">
                <a:solidFill>
                  <a:srgbClr val="FF0000"/>
                </a:solidFill>
              </a:rPr>
              <a:t>)</a:t>
            </a:r>
            <a:endParaRPr lang="he-IL" sz="1200" dirty="0">
              <a:solidFill>
                <a:srgbClr val="FF0000"/>
              </a:solidFill>
            </a:endParaRPr>
          </a:p>
        </p:txBody>
      </p:sp>
      <p:sp>
        <p:nvSpPr>
          <p:cNvPr id="20" name="TextBox 19"/>
          <p:cNvSpPr txBox="1"/>
          <p:nvPr/>
        </p:nvSpPr>
        <p:spPr>
          <a:xfrm>
            <a:off x="4069786" y="5542443"/>
            <a:ext cx="1795684" cy="338554"/>
          </a:xfrm>
          <a:prstGeom prst="rect">
            <a:avLst/>
          </a:prstGeom>
          <a:noFill/>
        </p:spPr>
        <p:txBody>
          <a:bodyPr wrap="none" rtlCol="1">
            <a:spAutoFit/>
          </a:bodyPr>
          <a:lstStyle/>
          <a:p>
            <a:r>
              <a:rPr lang="en-US" sz="1200" dirty="0" smtClean="0">
                <a:solidFill>
                  <a:srgbClr val="FF0000"/>
                </a:solidFill>
              </a:rPr>
              <a:t>W=(0.45,0.05,0.45,</a:t>
            </a:r>
            <a:r>
              <a:rPr lang="en-US" sz="1600" b="1" dirty="0" smtClean="0">
                <a:solidFill>
                  <a:srgbClr val="0000FF"/>
                </a:solidFill>
              </a:rPr>
              <a:t>0.05</a:t>
            </a:r>
            <a:r>
              <a:rPr lang="en-US" sz="1200" dirty="0" smtClean="0">
                <a:solidFill>
                  <a:srgbClr val="FF0000"/>
                </a:solidFill>
              </a:rPr>
              <a:t>)</a:t>
            </a:r>
            <a:endParaRPr lang="he-IL" sz="1200" dirty="0">
              <a:solidFill>
                <a:srgbClr val="FF0000"/>
              </a:solidFill>
            </a:endParaRPr>
          </a:p>
        </p:txBody>
      </p:sp>
      <p:sp>
        <p:nvSpPr>
          <p:cNvPr id="21" name="TextBox 20"/>
          <p:cNvSpPr txBox="1"/>
          <p:nvPr/>
        </p:nvSpPr>
        <p:spPr>
          <a:xfrm>
            <a:off x="6258137" y="5528659"/>
            <a:ext cx="946093" cy="338554"/>
          </a:xfrm>
          <a:prstGeom prst="rect">
            <a:avLst/>
          </a:prstGeom>
          <a:noFill/>
        </p:spPr>
        <p:txBody>
          <a:bodyPr wrap="none" rtlCol="1">
            <a:spAutoFit/>
          </a:bodyPr>
          <a:lstStyle/>
          <a:p>
            <a:r>
              <a:rPr lang="en-US" sz="1200" dirty="0" smtClean="0">
                <a:solidFill>
                  <a:srgbClr val="FF0000"/>
                </a:solidFill>
              </a:rPr>
              <a:t>W=(0,0,1,</a:t>
            </a:r>
            <a:r>
              <a:rPr lang="en-US" sz="1600" b="1" dirty="0" smtClean="0">
                <a:solidFill>
                  <a:srgbClr val="0000FF"/>
                </a:solidFill>
              </a:rPr>
              <a:t>0</a:t>
            </a:r>
            <a:r>
              <a:rPr lang="en-US" sz="1200" dirty="0" smtClean="0">
                <a:solidFill>
                  <a:srgbClr val="FF0000"/>
                </a:solidFill>
              </a:rPr>
              <a:t>)</a:t>
            </a:r>
            <a:endParaRPr lang="he-IL" sz="1200" dirty="0">
              <a:solidFill>
                <a:srgbClr val="FF0000"/>
              </a:solidFill>
            </a:endParaRPr>
          </a:p>
        </p:txBody>
      </p:sp>
      <p:sp>
        <p:nvSpPr>
          <p:cNvPr id="22" name="TextBox 21"/>
          <p:cNvSpPr txBox="1"/>
          <p:nvPr/>
        </p:nvSpPr>
        <p:spPr>
          <a:xfrm>
            <a:off x="2674270" y="3786801"/>
            <a:ext cx="1792478" cy="338554"/>
          </a:xfrm>
          <a:prstGeom prst="rect">
            <a:avLst/>
          </a:prstGeom>
          <a:noFill/>
        </p:spPr>
        <p:txBody>
          <a:bodyPr wrap="none" rtlCol="1">
            <a:spAutoFit/>
          </a:bodyPr>
          <a:lstStyle/>
          <a:p>
            <a:r>
              <a:rPr lang="en-US" sz="1200" dirty="0" smtClean="0">
                <a:solidFill>
                  <a:srgbClr val="FF0000"/>
                </a:solidFill>
              </a:rPr>
              <a:t>W=(0.45,0.45,0.05,</a:t>
            </a:r>
            <a:r>
              <a:rPr lang="en-US" sz="1600" b="1" dirty="0" smtClean="0">
                <a:solidFill>
                  <a:srgbClr val="0000FF"/>
                </a:solidFill>
              </a:rPr>
              <a:t>0.05</a:t>
            </a:r>
            <a:r>
              <a:rPr lang="en-US" sz="1200" dirty="0" smtClean="0">
                <a:solidFill>
                  <a:srgbClr val="FF0000"/>
                </a:solidFill>
              </a:rPr>
              <a:t>)</a:t>
            </a:r>
            <a:endParaRPr lang="he-IL" sz="1200" dirty="0">
              <a:solidFill>
                <a:srgbClr val="FF0000"/>
              </a:solidFill>
            </a:endParaRPr>
          </a:p>
        </p:txBody>
      </p:sp>
      <p:sp>
        <p:nvSpPr>
          <p:cNvPr id="23" name="TextBox 22"/>
          <p:cNvSpPr txBox="1"/>
          <p:nvPr/>
        </p:nvSpPr>
        <p:spPr>
          <a:xfrm>
            <a:off x="4674356" y="3804897"/>
            <a:ext cx="1792478" cy="338554"/>
          </a:xfrm>
          <a:prstGeom prst="rect">
            <a:avLst/>
          </a:prstGeom>
          <a:noFill/>
        </p:spPr>
        <p:txBody>
          <a:bodyPr wrap="none" rtlCol="1">
            <a:spAutoFit/>
          </a:bodyPr>
          <a:lstStyle/>
          <a:p>
            <a:r>
              <a:rPr lang="en-US" sz="1200" dirty="0" smtClean="0">
                <a:solidFill>
                  <a:srgbClr val="FF0000"/>
                </a:solidFill>
              </a:rPr>
              <a:t>W=(0.25,0.25,0.25,</a:t>
            </a:r>
            <a:r>
              <a:rPr lang="en-US" sz="1600" b="1" dirty="0" smtClean="0">
                <a:solidFill>
                  <a:srgbClr val="0000FF"/>
                </a:solidFill>
              </a:rPr>
              <a:t>0.25</a:t>
            </a:r>
            <a:r>
              <a:rPr lang="en-US" sz="1200" dirty="0" smtClean="0">
                <a:solidFill>
                  <a:srgbClr val="FF0000"/>
                </a:solidFill>
              </a:rPr>
              <a:t>)</a:t>
            </a:r>
            <a:endParaRPr lang="he-IL" sz="1200" dirty="0">
              <a:solidFill>
                <a:srgbClr val="FF0000"/>
              </a:solidFill>
            </a:endParaRPr>
          </a:p>
        </p:txBody>
      </p:sp>
      <p:sp>
        <p:nvSpPr>
          <p:cNvPr id="24" name="TextBox 23"/>
          <p:cNvSpPr txBox="1"/>
          <p:nvPr/>
        </p:nvSpPr>
        <p:spPr>
          <a:xfrm>
            <a:off x="6664861" y="3851942"/>
            <a:ext cx="1795684" cy="338554"/>
          </a:xfrm>
          <a:prstGeom prst="rect">
            <a:avLst/>
          </a:prstGeom>
          <a:noFill/>
        </p:spPr>
        <p:txBody>
          <a:bodyPr wrap="none" rtlCol="1">
            <a:spAutoFit/>
          </a:bodyPr>
          <a:lstStyle/>
          <a:p>
            <a:r>
              <a:rPr lang="en-US" sz="1200" dirty="0" smtClean="0">
                <a:solidFill>
                  <a:srgbClr val="FF0000"/>
                </a:solidFill>
              </a:rPr>
              <a:t>W=(0.05,0.05,0.45,</a:t>
            </a:r>
            <a:r>
              <a:rPr lang="en-US" sz="1600" b="1" dirty="0" smtClean="0">
                <a:solidFill>
                  <a:srgbClr val="0000FF"/>
                </a:solidFill>
              </a:rPr>
              <a:t>0.45</a:t>
            </a:r>
            <a:r>
              <a:rPr lang="en-US" sz="1200" dirty="0" smtClean="0">
                <a:solidFill>
                  <a:srgbClr val="FF0000"/>
                </a:solidFill>
              </a:rPr>
              <a:t>)</a:t>
            </a:r>
            <a:endParaRPr lang="he-IL" sz="1200" dirty="0">
              <a:solidFill>
                <a:srgbClr val="FF0000"/>
              </a:solidFill>
            </a:endParaRPr>
          </a:p>
        </p:txBody>
      </p:sp>
      <p:sp>
        <p:nvSpPr>
          <p:cNvPr id="25" name="TextBox 24"/>
          <p:cNvSpPr txBox="1"/>
          <p:nvPr/>
        </p:nvSpPr>
        <p:spPr>
          <a:xfrm>
            <a:off x="2764310" y="1641418"/>
            <a:ext cx="946093" cy="338554"/>
          </a:xfrm>
          <a:prstGeom prst="rect">
            <a:avLst/>
          </a:prstGeom>
          <a:noFill/>
        </p:spPr>
        <p:txBody>
          <a:bodyPr wrap="none" rtlCol="1">
            <a:spAutoFit/>
          </a:bodyPr>
          <a:lstStyle/>
          <a:p>
            <a:r>
              <a:rPr lang="en-US" sz="1200" dirty="0" smtClean="0">
                <a:solidFill>
                  <a:srgbClr val="FF0000"/>
                </a:solidFill>
              </a:rPr>
              <a:t>W=(0,1,0,</a:t>
            </a:r>
            <a:r>
              <a:rPr lang="en-US" sz="1600" b="1" dirty="0" smtClean="0">
                <a:solidFill>
                  <a:srgbClr val="0000FF"/>
                </a:solidFill>
              </a:rPr>
              <a:t>0</a:t>
            </a:r>
            <a:r>
              <a:rPr lang="en-US" sz="1200" dirty="0" smtClean="0">
                <a:solidFill>
                  <a:srgbClr val="FF0000"/>
                </a:solidFill>
              </a:rPr>
              <a:t>)</a:t>
            </a:r>
            <a:endParaRPr lang="he-IL" sz="1200" dirty="0">
              <a:solidFill>
                <a:srgbClr val="FF0000"/>
              </a:solidFill>
            </a:endParaRPr>
          </a:p>
        </p:txBody>
      </p:sp>
      <p:sp>
        <p:nvSpPr>
          <p:cNvPr id="26" name="TextBox 25"/>
          <p:cNvSpPr txBox="1"/>
          <p:nvPr/>
        </p:nvSpPr>
        <p:spPr>
          <a:xfrm>
            <a:off x="7782987" y="1763783"/>
            <a:ext cx="946093" cy="338554"/>
          </a:xfrm>
          <a:prstGeom prst="rect">
            <a:avLst/>
          </a:prstGeom>
          <a:noFill/>
        </p:spPr>
        <p:txBody>
          <a:bodyPr wrap="none" rtlCol="1">
            <a:spAutoFit/>
          </a:bodyPr>
          <a:lstStyle/>
          <a:p>
            <a:r>
              <a:rPr lang="en-US" sz="1200" dirty="0" smtClean="0">
                <a:solidFill>
                  <a:srgbClr val="FF0000"/>
                </a:solidFill>
              </a:rPr>
              <a:t>W=(0,0,0,</a:t>
            </a:r>
            <a:r>
              <a:rPr lang="en-US" sz="1600" b="1" dirty="0" smtClean="0">
                <a:solidFill>
                  <a:srgbClr val="0000FF"/>
                </a:solidFill>
              </a:rPr>
              <a:t>1</a:t>
            </a:r>
            <a:r>
              <a:rPr lang="en-US" sz="1200" dirty="0" smtClean="0">
                <a:solidFill>
                  <a:srgbClr val="FF0000"/>
                </a:solidFill>
              </a:rPr>
              <a:t>)</a:t>
            </a:r>
            <a:endParaRPr lang="he-IL" sz="1200" dirty="0">
              <a:solidFill>
                <a:srgbClr val="FF0000"/>
              </a:solidFill>
            </a:endParaRPr>
          </a:p>
        </p:txBody>
      </p:sp>
      <p:sp>
        <p:nvSpPr>
          <p:cNvPr id="27" name="TextBox 26"/>
          <p:cNvSpPr txBox="1"/>
          <p:nvPr/>
        </p:nvSpPr>
        <p:spPr>
          <a:xfrm>
            <a:off x="5563146" y="1757551"/>
            <a:ext cx="1792478" cy="338554"/>
          </a:xfrm>
          <a:prstGeom prst="rect">
            <a:avLst/>
          </a:prstGeom>
          <a:noFill/>
        </p:spPr>
        <p:txBody>
          <a:bodyPr wrap="none" rtlCol="1">
            <a:spAutoFit/>
          </a:bodyPr>
          <a:lstStyle/>
          <a:p>
            <a:r>
              <a:rPr lang="en-US" sz="1200" dirty="0" smtClean="0">
                <a:solidFill>
                  <a:srgbClr val="FF0000"/>
                </a:solidFill>
              </a:rPr>
              <a:t>W=(0.05,0.45,0.05,</a:t>
            </a:r>
            <a:r>
              <a:rPr lang="en-US" sz="1600" b="1" dirty="0" smtClean="0">
                <a:solidFill>
                  <a:srgbClr val="0000FF"/>
                </a:solidFill>
              </a:rPr>
              <a:t>0.45</a:t>
            </a:r>
            <a:r>
              <a:rPr lang="en-US" sz="1200" dirty="0" smtClean="0">
                <a:solidFill>
                  <a:srgbClr val="FF0000"/>
                </a:solidFill>
              </a:rPr>
              <a:t>)</a:t>
            </a:r>
            <a:endParaRPr lang="he-IL" sz="1200" dirty="0">
              <a:solidFill>
                <a:srgbClr val="FF0000"/>
              </a:solidFill>
            </a:endParaRPr>
          </a:p>
        </p:txBody>
      </p:sp>
      <p:cxnSp>
        <p:nvCxnSpPr>
          <p:cNvPr id="28" name="Straight Arrow Connector 27"/>
          <p:cNvCxnSpPr/>
          <p:nvPr/>
        </p:nvCxnSpPr>
        <p:spPr>
          <a:xfrm>
            <a:off x="6027269" y="2557243"/>
            <a:ext cx="1765375" cy="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256920" y="2208931"/>
            <a:ext cx="535724" cy="369332"/>
          </a:xfrm>
          <a:prstGeom prst="rect">
            <a:avLst/>
          </a:prstGeom>
          <a:noFill/>
        </p:spPr>
        <p:txBody>
          <a:bodyPr wrap="none" rtlCol="1">
            <a:spAutoFit/>
          </a:bodyPr>
          <a:lstStyle/>
          <a:p>
            <a:r>
              <a:rPr lang="en-US" dirty="0" smtClean="0">
                <a:solidFill>
                  <a:srgbClr val="0000FF"/>
                </a:solidFill>
              </a:rPr>
              <a:t>100</a:t>
            </a:r>
            <a:endParaRPr lang="he-IL" dirty="0">
              <a:solidFill>
                <a:srgbClr val="0000FF"/>
              </a:solidFill>
            </a:endParaRPr>
          </a:p>
        </p:txBody>
      </p:sp>
      <p:sp>
        <p:nvSpPr>
          <p:cNvPr id="31" name="Oval 30"/>
          <p:cNvSpPr/>
          <p:nvPr/>
        </p:nvSpPr>
        <p:spPr>
          <a:xfrm>
            <a:off x="5865470" y="2486125"/>
            <a:ext cx="128401" cy="127786"/>
          </a:xfrm>
          <a:prstGeom prst="ellipse">
            <a:avLst/>
          </a:prstGeom>
          <a:solidFill>
            <a:srgbClr val="0000FF">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0000FF"/>
              </a:solidFill>
            </a:endParaRPr>
          </a:p>
        </p:txBody>
      </p:sp>
    </p:spTree>
    <p:extLst>
      <p:ext uri="{BB962C8B-B14F-4D97-AF65-F5344CB8AC3E}">
        <p14:creationId xmlns:p14="http://schemas.microsoft.com/office/powerpoint/2010/main" val="4283546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Mission: Deform stuff</a:t>
            </a:r>
            <a:endParaRPr lang="he-IL" dirty="0"/>
          </a:p>
        </p:txBody>
      </p:sp>
      <p:sp>
        <p:nvSpPr>
          <p:cNvPr id="3" name="Content Placeholder 2"/>
          <p:cNvSpPr>
            <a:spLocks noGrp="1"/>
          </p:cNvSpPr>
          <p:nvPr>
            <p:ph idx="1"/>
          </p:nvPr>
        </p:nvSpPr>
        <p:spPr/>
        <p:txBody>
          <a:bodyPr/>
          <a:lstStyle/>
          <a:p>
            <a:pPr algn="l" rtl="0"/>
            <a:r>
              <a:rPr lang="en-US" dirty="0" smtClean="0"/>
              <a:t>3 Kinds of handles: </a:t>
            </a:r>
          </a:p>
          <a:p>
            <a:pPr lvl="1" algn="l" rtl="0">
              <a:buFont typeface="Wingdings" panose="05000000000000000000" pitchFamily="2" charset="2"/>
              <a:buChar char="§"/>
            </a:pPr>
            <a:r>
              <a:rPr lang="en-US" dirty="0" smtClean="0"/>
              <a:t>Points</a:t>
            </a:r>
          </a:p>
          <a:p>
            <a:pPr lvl="1" algn="l" rtl="0">
              <a:buFont typeface="Wingdings" panose="05000000000000000000" pitchFamily="2" charset="2"/>
              <a:buChar char="§"/>
            </a:pPr>
            <a:r>
              <a:rPr lang="en-US" dirty="0" smtClean="0"/>
              <a:t>Bones </a:t>
            </a:r>
          </a:p>
          <a:p>
            <a:pPr lvl="1" algn="l" rtl="0">
              <a:buFont typeface="Wingdings" panose="05000000000000000000" pitchFamily="2" charset="2"/>
              <a:buChar char="§"/>
            </a:pPr>
            <a:r>
              <a:rPr lang="en-US" dirty="0" smtClean="0"/>
              <a:t>Cages </a:t>
            </a:r>
            <a:endParaRPr lang="he-IL"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9523" y="2054860"/>
            <a:ext cx="7620000" cy="3524250"/>
          </a:xfrm>
          <a:prstGeom prst="rect">
            <a:avLst/>
          </a:prstGeom>
        </p:spPr>
      </p:pic>
    </p:spTree>
    <p:extLst>
      <p:ext uri="{BB962C8B-B14F-4D97-AF65-F5344CB8AC3E}">
        <p14:creationId xmlns:p14="http://schemas.microsoft.com/office/powerpoint/2010/main" val="174638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Mission: Deform stuff</a:t>
            </a:r>
            <a:endParaRPr lang="he-IL" dirty="0"/>
          </a:p>
        </p:txBody>
      </p:sp>
      <p:sp>
        <p:nvSpPr>
          <p:cNvPr id="3" name="Content Placeholder 2"/>
          <p:cNvSpPr>
            <a:spLocks noGrp="1"/>
          </p:cNvSpPr>
          <p:nvPr>
            <p:ph idx="1"/>
          </p:nvPr>
        </p:nvSpPr>
        <p:spPr/>
        <p:txBody>
          <a:bodyPr/>
          <a:lstStyle/>
          <a:p>
            <a:pPr marL="0" indent="0" algn="l" rtl="0">
              <a:buNone/>
            </a:pPr>
            <a:endParaRPr lang="en-US" dirty="0" smtClean="0"/>
          </a:p>
          <a:p>
            <a:pPr algn="l" rtl="0">
              <a:buFont typeface="Wingdings" panose="05000000000000000000" pitchFamily="2" charset="2"/>
              <a:buChar char="§"/>
            </a:pPr>
            <a:endParaRPr lang="en-US" dirty="0"/>
          </a:p>
          <a:p>
            <a:pPr algn="l" rtl="0">
              <a:buFont typeface="Wingdings" panose="05000000000000000000" pitchFamily="2" charset="2"/>
              <a:buChar char="§"/>
            </a:pPr>
            <a:endParaRPr lang="en-US" dirty="0" smtClean="0"/>
          </a:p>
          <a:p>
            <a:pPr algn="l" rtl="0">
              <a:buFont typeface="Wingdings" panose="05000000000000000000" pitchFamily="2" charset="2"/>
              <a:buChar char="§"/>
            </a:pPr>
            <a:endParaRPr lang="en-US" dirty="0"/>
          </a:p>
          <a:p>
            <a:pPr algn="l" rtl="0">
              <a:buFont typeface="Wingdings" panose="05000000000000000000" pitchFamily="2" charset="2"/>
              <a:buChar char="§"/>
            </a:pPr>
            <a:endParaRPr lang="en-US" dirty="0" smtClean="0"/>
          </a:p>
          <a:p>
            <a:pPr algn="l" rtl="0">
              <a:buFont typeface="Wingdings" panose="05000000000000000000" pitchFamily="2" charset="2"/>
              <a:buChar char="§"/>
            </a:pPr>
            <a:endParaRPr lang="en-US" dirty="0"/>
          </a:p>
          <a:p>
            <a:pPr algn="l" rtl="0">
              <a:buFont typeface="Wingdings" panose="05000000000000000000" pitchFamily="2" charset="2"/>
              <a:buChar char="§"/>
            </a:pPr>
            <a:endParaRPr lang="en-US" dirty="0" smtClean="0"/>
          </a:p>
          <a:p>
            <a:pPr algn="l" rtl="0">
              <a:buFont typeface="Wingdings" panose="05000000000000000000" pitchFamily="2" charset="2"/>
              <a:buChar char="§"/>
            </a:pPr>
            <a:r>
              <a:rPr lang="en-US" dirty="0" smtClean="0"/>
              <a:t> Bind Time – user sets the handles</a:t>
            </a:r>
          </a:p>
          <a:p>
            <a:pPr algn="l" rtl="0">
              <a:buFont typeface="Wingdings" panose="05000000000000000000" pitchFamily="2" charset="2"/>
              <a:buChar char="§"/>
            </a:pPr>
            <a:r>
              <a:rPr lang="en-US" dirty="0" smtClean="0"/>
              <a:t> Pose Time – user defines transformations on the handles</a:t>
            </a:r>
            <a:endParaRPr lang="he-IL" dirty="0"/>
          </a:p>
        </p:txBody>
      </p:sp>
      <p:pic>
        <p:nvPicPr>
          <p:cNvPr id="4" name="Content Placeholder 4"/>
          <p:cNvPicPr>
            <a:picLocks noChangeAspect="1"/>
          </p:cNvPicPr>
          <p:nvPr/>
        </p:nvPicPr>
        <p:blipFill>
          <a:blip r:embed="rId2"/>
          <a:stretch>
            <a:fillRect/>
          </a:stretch>
        </p:blipFill>
        <p:spPr>
          <a:xfrm>
            <a:off x="3078480" y="2253298"/>
            <a:ext cx="5171650" cy="2308542"/>
          </a:xfrm>
          <a:prstGeom prst="rect">
            <a:avLst/>
          </a:prstGeom>
        </p:spPr>
      </p:pic>
    </p:spTree>
    <p:extLst>
      <p:ext uri="{BB962C8B-B14F-4D97-AF65-F5344CB8AC3E}">
        <p14:creationId xmlns:p14="http://schemas.microsoft.com/office/powerpoint/2010/main" val="1535414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he-IL" dirty="0"/>
          </a:p>
        </p:txBody>
      </p:sp>
      <p:pic>
        <p:nvPicPr>
          <p:cNvPr id="13" name="Picture 12"/>
          <p:cNvPicPr>
            <a:picLocks noChangeAspect="1"/>
          </p:cNvPicPr>
          <p:nvPr/>
        </p:nvPicPr>
        <p:blipFill>
          <a:blip r:embed="rId3"/>
          <a:stretch>
            <a:fillRect/>
          </a:stretch>
        </p:blipFill>
        <p:spPr>
          <a:xfrm>
            <a:off x="1097280" y="3506708"/>
            <a:ext cx="9445308" cy="1851316"/>
          </a:xfrm>
          <a:prstGeom prst="rect">
            <a:avLst/>
          </a:prstGeom>
        </p:spPr>
      </p:pic>
      <p:sp>
        <p:nvSpPr>
          <p:cNvPr id="3" name="TextBox 2"/>
          <p:cNvSpPr txBox="1"/>
          <p:nvPr/>
        </p:nvSpPr>
        <p:spPr>
          <a:xfrm>
            <a:off x="6126480" y="5388504"/>
            <a:ext cx="3240567" cy="369332"/>
          </a:xfrm>
          <a:prstGeom prst="rect">
            <a:avLst/>
          </a:prstGeom>
          <a:noFill/>
        </p:spPr>
        <p:txBody>
          <a:bodyPr wrap="none" rtlCol="1">
            <a:spAutoFit/>
          </a:bodyPr>
          <a:lstStyle/>
          <a:p>
            <a:r>
              <a:rPr lang="en-US" dirty="0" smtClean="0"/>
              <a:t>(linear blend of transformations)</a:t>
            </a:r>
            <a:endParaRPr lang="he-IL" dirty="0"/>
          </a:p>
        </p:txBody>
      </p:sp>
      <p:pic>
        <p:nvPicPr>
          <p:cNvPr id="4" name="Picture 3"/>
          <p:cNvPicPr>
            <a:picLocks noChangeAspect="1"/>
          </p:cNvPicPr>
          <p:nvPr/>
        </p:nvPicPr>
        <p:blipFill>
          <a:blip r:embed="rId4"/>
          <a:stretch>
            <a:fillRect/>
          </a:stretch>
        </p:blipFill>
        <p:spPr>
          <a:xfrm>
            <a:off x="1016000" y="1956112"/>
            <a:ext cx="10263878" cy="1509956"/>
          </a:xfrm>
          <a:prstGeom prst="rect">
            <a:avLst/>
          </a:prstGeom>
        </p:spPr>
      </p:pic>
    </p:spTree>
    <p:extLst>
      <p:ext uri="{BB962C8B-B14F-4D97-AF65-F5344CB8AC3E}">
        <p14:creationId xmlns:p14="http://schemas.microsoft.com/office/powerpoint/2010/main" val="352690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he-IL" dirty="0"/>
          </a:p>
        </p:txBody>
      </p:sp>
      <p:sp>
        <p:nvSpPr>
          <p:cNvPr id="3" name="Content Placeholder 2"/>
          <p:cNvSpPr>
            <a:spLocks noGrp="1"/>
          </p:cNvSpPr>
          <p:nvPr>
            <p:ph idx="1"/>
          </p:nvPr>
        </p:nvSpPr>
        <p:spPr/>
        <p:txBody>
          <a:bodyPr/>
          <a:lstStyle/>
          <a:p>
            <a:pPr algn="l" rtl="0"/>
            <a:r>
              <a:rPr lang="en-US" dirty="0" smtClean="0"/>
              <a:t>Add a screen capture showing the weights</a:t>
            </a:r>
            <a:endParaRPr lang="he-IL" dirty="0"/>
          </a:p>
        </p:txBody>
      </p:sp>
    </p:spTree>
    <p:extLst>
      <p:ext uri="{BB962C8B-B14F-4D97-AF65-F5344CB8AC3E}">
        <p14:creationId xmlns:p14="http://schemas.microsoft.com/office/powerpoint/2010/main" val="631872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the Weights </a:t>
            </a:r>
            <a:endParaRPr lang="he-IL" dirty="0"/>
          </a:p>
        </p:txBody>
      </p:sp>
      <p:sp>
        <p:nvSpPr>
          <p:cNvPr id="3" name="Content Placeholder 2"/>
          <p:cNvSpPr>
            <a:spLocks noGrp="1"/>
          </p:cNvSpPr>
          <p:nvPr>
            <p:ph idx="1"/>
          </p:nvPr>
        </p:nvSpPr>
        <p:spPr/>
        <p:txBody>
          <a:bodyPr/>
          <a:lstStyle/>
          <a:p>
            <a:pPr algn="l" rtl="0">
              <a:buFont typeface="Wingdings" panose="05000000000000000000" pitchFamily="2" charset="2"/>
              <a:buChar char="§"/>
            </a:pPr>
            <a:endParaRPr lang="en-US" dirty="0" smtClean="0"/>
          </a:p>
          <a:p>
            <a:pPr algn="l" rtl="0">
              <a:buFont typeface="Wingdings" panose="05000000000000000000" pitchFamily="2" charset="2"/>
              <a:buChar char="§"/>
            </a:pPr>
            <a:r>
              <a:rPr lang="en-US" dirty="0" smtClean="0"/>
              <a:t> Logic: we look for weights providing a ‘nice’ interpolation of the transformations over the shape. </a:t>
            </a:r>
          </a:p>
          <a:p>
            <a:pPr marL="0" indent="0" algn="l" rtl="0">
              <a:buNone/>
            </a:pPr>
            <a:r>
              <a:rPr lang="en-US" dirty="0" smtClean="0"/>
              <a:t>   Let’s try minimizing the Laplacian!</a:t>
            </a:r>
          </a:p>
        </p:txBody>
      </p:sp>
      <p:pic>
        <p:nvPicPr>
          <p:cNvPr id="4" name="Picture 3"/>
          <p:cNvPicPr>
            <a:picLocks noChangeAspect="1"/>
          </p:cNvPicPr>
          <p:nvPr/>
        </p:nvPicPr>
        <p:blipFill rotWithShape="1">
          <a:blip r:embed="rId3"/>
          <a:srcRect l="47912"/>
          <a:stretch/>
        </p:blipFill>
        <p:spPr>
          <a:xfrm>
            <a:off x="5270643" y="3949881"/>
            <a:ext cx="2517168" cy="1015048"/>
          </a:xfrm>
          <a:prstGeom prst="rect">
            <a:avLst/>
          </a:prstGeom>
        </p:spPr>
      </p:pic>
      <p:pic>
        <p:nvPicPr>
          <p:cNvPr id="8" name="Picture 7"/>
          <p:cNvPicPr>
            <a:picLocks noChangeAspect="1"/>
          </p:cNvPicPr>
          <p:nvPr/>
        </p:nvPicPr>
        <p:blipFill rotWithShape="1">
          <a:blip r:embed="rId3"/>
          <a:srcRect r="52088"/>
          <a:stretch/>
        </p:blipFill>
        <p:spPr>
          <a:xfrm>
            <a:off x="2821732" y="3949881"/>
            <a:ext cx="2315346" cy="1015048"/>
          </a:xfrm>
          <a:prstGeom prst="rect">
            <a:avLst/>
          </a:prstGeom>
        </p:spPr>
      </p:pic>
      <p:pic>
        <p:nvPicPr>
          <p:cNvPr id="9" name="Picture 8"/>
          <p:cNvPicPr>
            <a:picLocks noChangeAspect="1"/>
          </p:cNvPicPr>
          <p:nvPr/>
        </p:nvPicPr>
        <p:blipFill rotWithShape="1">
          <a:blip r:embed="rId3"/>
          <a:srcRect r="52088"/>
          <a:stretch/>
        </p:blipFill>
        <p:spPr>
          <a:xfrm>
            <a:off x="2888515" y="3948302"/>
            <a:ext cx="2315346" cy="1015048"/>
          </a:xfrm>
          <a:prstGeom prst="rect">
            <a:avLst/>
          </a:prstGeom>
        </p:spPr>
      </p:pic>
    </p:spTree>
    <p:extLst>
      <p:ext uri="{BB962C8B-B14F-4D97-AF65-F5344CB8AC3E}">
        <p14:creationId xmlns:p14="http://schemas.microsoft.com/office/powerpoint/2010/main" val="174390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the Weights</a:t>
            </a:r>
            <a:endParaRPr lang="he-IL" dirty="0"/>
          </a:p>
        </p:txBody>
      </p:sp>
      <p:pic>
        <p:nvPicPr>
          <p:cNvPr id="9" name="Picture 8"/>
          <p:cNvPicPr>
            <a:picLocks noChangeAspect="1"/>
          </p:cNvPicPr>
          <p:nvPr/>
        </p:nvPicPr>
        <p:blipFill>
          <a:blip r:embed="rId2"/>
          <a:stretch>
            <a:fillRect/>
          </a:stretch>
        </p:blipFill>
        <p:spPr>
          <a:xfrm>
            <a:off x="1019493" y="3224639"/>
            <a:ext cx="1439227" cy="258028"/>
          </a:xfrm>
          <a:prstGeom prst="rect">
            <a:avLst/>
          </a:prstGeom>
        </p:spPr>
      </p:pic>
      <p:pic>
        <p:nvPicPr>
          <p:cNvPr id="12" name="Picture 11"/>
          <p:cNvPicPr>
            <a:picLocks noChangeAspect="1"/>
          </p:cNvPicPr>
          <p:nvPr/>
        </p:nvPicPr>
        <p:blipFill>
          <a:blip r:embed="rId3"/>
          <a:stretch>
            <a:fillRect/>
          </a:stretch>
        </p:blipFill>
        <p:spPr>
          <a:xfrm>
            <a:off x="1410970" y="3789680"/>
            <a:ext cx="2095500" cy="457200"/>
          </a:xfrm>
          <a:prstGeom prst="rect">
            <a:avLst/>
          </a:prstGeom>
        </p:spPr>
      </p:pic>
      <p:pic>
        <p:nvPicPr>
          <p:cNvPr id="13" name="Picture 12"/>
          <p:cNvPicPr>
            <a:picLocks noChangeAspect="1"/>
          </p:cNvPicPr>
          <p:nvPr/>
        </p:nvPicPr>
        <p:blipFill>
          <a:blip r:embed="rId4"/>
          <a:stretch>
            <a:fillRect/>
          </a:stretch>
        </p:blipFill>
        <p:spPr>
          <a:xfrm>
            <a:off x="1387157" y="4480560"/>
            <a:ext cx="3057525" cy="514350"/>
          </a:xfrm>
          <a:prstGeom prst="rect">
            <a:avLst/>
          </a:prstGeom>
        </p:spPr>
      </p:pic>
      <p:pic>
        <p:nvPicPr>
          <p:cNvPr id="14" name="Picture 13"/>
          <p:cNvPicPr>
            <a:picLocks noChangeAspect="1"/>
          </p:cNvPicPr>
          <p:nvPr/>
        </p:nvPicPr>
        <p:blipFill>
          <a:blip r:embed="rId5"/>
          <a:stretch>
            <a:fillRect/>
          </a:stretch>
        </p:blipFill>
        <p:spPr>
          <a:xfrm>
            <a:off x="4951412" y="3682365"/>
            <a:ext cx="3609975" cy="781050"/>
          </a:xfrm>
          <a:prstGeom prst="rect">
            <a:avLst/>
          </a:prstGeom>
          <a:noFill/>
        </p:spPr>
      </p:pic>
      <p:pic>
        <p:nvPicPr>
          <p:cNvPr id="15" name="Picture 14"/>
          <p:cNvPicPr>
            <a:picLocks noChangeAspect="1"/>
          </p:cNvPicPr>
          <p:nvPr/>
        </p:nvPicPr>
        <p:blipFill>
          <a:blip r:embed="rId6"/>
          <a:stretch>
            <a:fillRect/>
          </a:stretch>
        </p:blipFill>
        <p:spPr>
          <a:xfrm>
            <a:off x="5071586" y="4534535"/>
            <a:ext cx="4333875" cy="485775"/>
          </a:xfrm>
          <a:prstGeom prst="rect">
            <a:avLst/>
          </a:prstGeom>
        </p:spPr>
      </p:pic>
      <p:pic>
        <p:nvPicPr>
          <p:cNvPr id="11" name="Content Placeholder 10"/>
          <p:cNvPicPr>
            <a:picLocks noGrp="1" noChangeAspect="1"/>
          </p:cNvPicPr>
          <p:nvPr>
            <p:ph idx="1"/>
          </p:nvPr>
        </p:nvPicPr>
        <p:blipFill rotWithShape="1">
          <a:blip r:embed="rId7"/>
          <a:srcRect l="20991"/>
          <a:stretch/>
        </p:blipFill>
        <p:spPr>
          <a:xfrm>
            <a:off x="1019493" y="2065386"/>
            <a:ext cx="3437588" cy="913884"/>
          </a:xfrm>
          <a:prstGeom prst="rect">
            <a:avLst/>
          </a:prstGeom>
        </p:spPr>
      </p:pic>
    </p:spTree>
    <p:extLst>
      <p:ext uri="{BB962C8B-B14F-4D97-AF65-F5344CB8AC3E}">
        <p14:creationId xmlns:p14="http://schemas.microsoft.com/office/powerpoint/2010/main" val="49101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the Weights</a:t>
            </a:r>
            <a:endParaRPr lang="he-IL" dirty="0"/>
          </a:p>
        </p:txBody>
      </p:sp>
      <p:sp>
        <p:nvSpPr>
          <p:cNvPr id="3" name="Content Placeholder 2"/>
          <p:cNvSpPr>
            <a:spLocks noGrp="1"/>
          </p:cNvSpPr>
          <p:nvPr>
            <p:ph idx="1"/>
          </p:nvPr>
        </p:nvSpPr>
        <p:spPr/>
        <p:txBody>
          <a:bodyPr/>
          <a:lstStyle/>
          <a:p>
            <a:pPr algn="l" rtl="0">
              <a:buFont typeface="Wingdings" panose="05000000000000000000" pitchFamily="2" charset="2"/>
              <a:buChar char="§"/>
            </a:pPr>
            <a:r>
              <a:rPr lang="en-US" dirty="0" smtClean="0"/>
              <a:t> To constrain a region to retain its shape we add:</a:t>
            </a:r>
          </a:p>
          <a:p>
            <a:pPr algn="l" rtl="0">
              <a:buFont typeface="Wingdings" panose="05000000000000000000" pitchFamily="2" charset="2"/>
              <a:buChar char="§"/>
            </a:pPr>
            <a:endParaRPr lang="en-US" dirty="0"/>
          </a:p>
          <a:p>
            <a:pPr algn="l" rtl="0">
              <a:buFont typeface="Wingdings" panose="05000000000000000000" pitchFamily="2" charset="2"/>
              <a:buChar char="§"/>
            </a:pPr>
            <a:endParaRPr lang="en-US" dirty="0" smtClean="0"/>
          </a:p>
          <a:p>
            <a:pPr algn="l" rtl="0">
              <a:buFont typeface="Wingdings" panose="05000000000000000000" pitchFamily="2" charset="2"/>
              <a:buChar char="§"/>
            </a:pPr>
            <a:r>
              <a:rPr lang="en-US" dirty="0" smtClean="0"/>
              <a:t> The final energy function: </a:t>
            </a:r>
          </a:p>
          <a:p>
            <a:pPr algn="l" rtl="0">
              <a:buFont typeface="Wingdings" panose="05000000000000000000" pitchFamily="2" charset="2"/>
              <a:buChar char="§"/>
            </a:pPr>
            <a:endParaRPr lang="en-US" dirty="0"/>
          </a:p>
          <a:p>
            <a:pPr algn="l" rtl="0">
              <a:buFont typeface="Wingdings" panose="05000000000000000000" pitchFamily="2" charset="2"/>
              <a:buChar char="§"/>
            </a:pPr>
            <a:endParaRPr lang="en-US" dirty="0" smtClean="0"/>
          </a:p>
          <a:p>
            <a:pPr algn="l" rtl="0">
              <a:buFont typeface="Wingdings" panose="05000000000000000000" pitchFamily="2" charset="2"/>
              <a:buChar char="§"/>
            </a:pPr>
            <a:endParaRPr lang="en-US" dirty="0"/>
          </a:p>
          <a:p>
            <a:pPr algn="l" rtl="0">
              <a:buFont typeface="Wingdings" panose="05000000000000000000" pitchFamily="2" charset="2"/>
              <a:buChar char="§"/>
            </a:pPr>
            <a:r>
              <a:rPr lang="en-US" dirty="0" smtClean="0"/>
              <a:t> Can add additional terms when needed</a:t>
            </a:r>
            <a:endParaRPr lang="he-IL" dirty="0"/>
          </a:p>
        </p:txBody>
      </p:sp>
      <p:pic>
        <p:nvPicPr>
          <p:cNvPr id="4" name="Picture 3"/>
          <p:cNvPicPr>
            <a:picLocks noChangeAspect="1"/>
          </p:cNvPicPr>
          <p:nvPr/>
        </p:nvPicPr>
        <p:blipFill>
          <a:blip r:embed="rId2"/>
          <a:stretch>
            <a:fillRect/>
          </a:stretch>
        </p:blipFill>
        <p:spPr>
          <a:xfrm>
            <a:off x="4263775" y="2276372"/>
            <a:ext cx="2506895" cy="933223"/>
          </a:xfrm>
          <a:prstGeom prst="rect">
            <a:avLst/>
          </a:prstGeom>
        </p:spPr>
      </p:pic>
      <p:pic>
        <p:nvPicPr>
          <p:cNvPr id="5" name="Picture 4"/>
          <p:cNvPicPr>
            <a:picLocks noChangeAspect="1"/>
          </p:cNvPicPr>
          <p:nvPr/>
        </p:nvPicPr>
        <p:blipFill rotWithShape="1">
          <a:blip r:embed="rId3"/>
          <a:srcRect r="51745"/>
          <a:stretch/>
        </p:blipFill>
        <p:spPr>
          <a:xfrm>
            <a:off x="1494349" y="3678372"/>
            <a:ext cx="2231548" cy="1026628"/>
          </a:xfrm>
          <a:prstGeom prst="rect">
            <a:avLst/>
          </a:prstGeom>
        </p:spPr>
      </p:pic>
      <p:pic>
        <p:nvPicPr>
          <p:cNvPr id="8" name="Picture 7"/>
          <p:cNvPicPr>
            <a:picLocks noChangeAspect="1"/>
          </p:cNvPicPr>
          <p:nvPr/>
        </p:nvPicPr>
        <p:blipFill>
          <a:blip r:embed="rId4"/>
          <a:stretch>
            <a:fillRect/>
          </a:stretch>
        </p:blipFill>
        <p:spPr>
          <a:xfrm>
            <a:off x="3725897" y="3752872"/>
            <a:ext cx="4904395" cy="877628"/>
          </a:xfrm>
          <a:prstGeom prst="rect">
            <a:avLst/>
          </a:prstGeom>
        </p:spPr>
      </p:pic>
    </p:spTree>
    <p:extLst>
      <p:ext uri="{BB962C8B-B14F-4D97-AF65-F5344CB8AC3E}">
        <p14:creationId xmlns:p14="http://schemas.microsoft.com/office/powerpoint/2010/main" val="345949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1611</TotalTime>
  <Words>492</Words>
  <Application>Microsoft Office PowerPoint</Application>
  <PresentationFormat>Widescreen</PresentationFormat>
  <Paragraphs>177</Paragraphs>
  <Slides>23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Cambria Math</vt:lpstr>
      <vt:lpstr>Times New Roman</vt:lpstr>
      <vt:lpstr>Wingdings</vt:lpstr>
      <vt:lpstr>Retrospect</vt:lpstr>
      <vt:lpstr>Bounded Biharmonic Weights for Real-Time Deformation (2011 paper by Alec Jacobson, Ilya Baran, Jovan Popovic, Olga Sorkine-Hornung)</vt:lpstr>
      <vt:lpstr>Mission: Deform stuff</vt:lpstr>
      <vt:lpstr>Mission: Deform stuff</vt:lpstr>
      <vt:lpstr>Mission: Deform stuff</vt:lpstr>
      <vt:lpstr>Problem Statement</vt:lpstr>
      <vt:lpstr>Problem Statement</vt:lpstr>
      <vt:lpstr>Setting the Weights </vt:lpstr>
      <vt:lpstr>Setting the Weights</vt:lpstr>
      <vt:lpstr>Setting the Weights</vt:lpstr>
      <vt:lpstr>Implementation</vt:lpstr>
      <vt:lpstr>Properties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weights matrix</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Bounded Biharmonic Weights for Real-Time Deformation</dc:title>
  <dc:creator>David Cohn</dc:creator>
  <cp:lastModifiedBy>Yuri Feldman</cp:lastModifiedBy>
  <cp:revision>101</cp:revision>
  <dcterms:created xsi:type="dcterms:W3CDTF">2015-06-13T15:14:11Z</dcterms:created>
  <dcterms:modified xsi:type="dcterms:W3CDTF">2015-06-23T11:02:34Z</dcterms:modified>
</cp:coreProperties>
</file>