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5.xml" ContentType="application/vnd.openxmlformats-officedocument.presentationml.notesSlide+xml"/>
  <Override PartName="/ppt/charts/chartEx1.xml" ContentType="application/vnd.ms-office.chartex+xml"/>
  <Override PartName="/ppt/charts/style12.xml" ContentType="application/vnd.ms-office.chartstyle+xml"/>
  <Override PartName="/ppt/charts/colors1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4" r:id="rId5"/>
    <p:sldId id="266" r:id="rId6"/>
    <p:sldId id="263" r:id="rId7"/>
    <p:sldId id="265" r:id="rId8"/>
    <p:sldId id="259" r:id="rId9"/>
    <p:sldId id="267" r:id="rId10"/>
    <p:sldId id="260" r:id="rId11"/>
    <p:sldId id="261" r:id="rId12"/>
    <p:sldId id="268" r:id="rId13"/>
    <p:sldId id="262" r:id="rId14"/>
  </p:sldIdLst>
  <p:sldSz cx="9144000" cy="5143500" type="screen16x9"/>
  <p:notesSz cx="6858000" cy="9144000"/>
  <p:embeddedFontLst>
    <p:embeddedFont>
      <p:font typeface="Maven Pro" panose="020B0604020202020204" charset="0"/>
      <p:regular r:id="rId16"/>
      <p:bold r:id="rId17"/>
    </p:embeddedFont>
    <p:embeddedFont>
      <p:font typeface="Nunito" pitchFamily="2" charset="0"/>
      <p:regular r:id="rId18"/>
      <p:bold r:id="rId19"/>
      <p:italic r:id="rId20"/>
      <p:boldItalic r:id="rId21"/>
    </p:embeddedFont>
    <p:embeddedFont>
      <p:font typeface="Titillium Web"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PQChcynK0uSiMmFn/cMlX7yPp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F8996-C0D2-4A42-96C4-AD26DAAB07EF}" v="2171" dt="2024-10-22T13:15:52.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4660"/>
  </p:normalViewPr>
  <p:slideViewPr>
    <p:cSldViewPr snapToGrid="0">
      <p:cViewPr varScale="1">
        <p:scale>
          <a:sx n="74" d="100"/>
          <a:sy n="74" d="100"/>
        </p:scale>
        <p:origin x="39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z lando" userId="60df3c575a269a16" providerId="LiveId" clId="{7EFF8996-C0D2-4A42-96C4-AD26DAAB07EF}"/>
    <pc:docChg chg="undo redo custSel addSld delSld modSld sldOrd">
      <pc:chgData name="feliz lando" userId="60df3c575a269a16" providerId="LiveId" clId="{7EFF8996-C0D2-4A42-96C4-AD26DAAB07EF}" dt="2024-10-22T13:15:52.745" v="7224" actId="20577"/>
      <pc:docMkLst>
        <pc:docMk/>
      </pc:docMkLst>
      <pc:sldChg chg="modSp mod">
        <pc:chgData name="feliz lando" userId="60df3c575a269a16" providerId="LiveId" clId="{7EFF8996-C0D2-4A42-96C4-AD26DAAB07EF}" dt="2024-10-15T10:44:32.824" v="27" actId="20577"/>
        <pc:sldMkLst>
          <pc:docMk/>
          <pc:sldMk cId="0" sldId="256"/>
        </pc:sldMkLst>
        <pc:spChg chg="mod">
          <ac:chgData name="feliz lando" userId="60df3c575a269a16" providerId="LiveId" clId="{7EFF8996-C0D2-4A42-96C4-AD26DAAB07EF}" dt="2024-10-15T10:44:32.824" v="27" actId="20577"/>
          <ac:spMkLst>
            <pc:docMk/>
            <pc:sldMk cId="0" sldId="256"/>
            <ac:spMk id="277" creationId="{00000000-0000-0000-0000-000000000000}"/>
          </ac:spMkLst>
        </pc:spChg>
      </pc:sldChg>
      <pc:sldChg chg="modSp mod">
        <pc:chgData name="feliz lando" userId="60df3c575a269a16" providerId="LiveId" clId="{7EFF8996-C0D2-4A42-96C4-AD26DAAB07EF}" dt="2024-10-21T13:23:05.629" v="4455" actId="20577"/>
        <pc:sldMkLst>
          <pc:docMk/>
          <pc:sldMk cId="0" sldId="257"/>
        </pc:sldMkLst>
        <pc:spChg chg="mod">
          <ac:chgData name="feliz lando" userId="60df3c575a269a16" providerId="LiveId" clId="{7EFF8996-C0D2-4A42-96C4-AD26DAAB07EF}" dt="2024-10-18T17:39:12.285" v="4171" actId="14100"/>
          <ac:spMkLst>
            <pc:docMk/>
            <pc:sldMk cId="0" sldId="257"/>
            <ac:spMk id="282" creationId="{00000000-0000-0000-0000-000000000000}"/>
          </ac:spMkLst>
        </pc:spChg>
        <pc:spChg chg="mod">
          <ac:chgData name="feliz lando" userId="60df3c575a269a16" providerId="LiveId" clId="{7EFF8996-C0D2-4A42-96C4-AD26DAAB07EF}" dt="2024-10-21T13:23:05.629" v="4455" actId="20577"/>
          <ac:spMkLst>
            <pc:docMk/>
            <pc:sldMk cId="0" sldId="257"/>
            <ac:spMk id="283" creationId="{00000000-0000-0000-0000-000000000000}"/>
          </ac:spMkLst>
        </pc:spChg>
      </pc:sldChg>
      <pc:sldChg chg="addSp delSp modSp mod ord chgLayout">
        <pc:chgData name="feliz lando" userId="60df3c575a269a16" providerId="LiveId" clId="{7EFF8996-C0D2-4A42-96C4-AD26DAAB07EF}" dt="2024-10-22T07:21:43.459" v="6697" actId="14100"/>
        <pc:sldMkLst>
          <pc:docMk/>
          <pc:sldMk cId="0" sldId="258"/>
        </pc:sldMkLst>
        <pc:spChg chg="add mod ord">
          <ac:chgData name="feliz lando" userId="60df3c575a269a16" providerId="LiveId" clId="{7EFF8996-C0D2-4A42-96C4-AD26DAAB07EF}" dt="2024-10-21T17:42:10.552" v="6360" actId="255"/>
          <ac:spMkLst>
            <pc:docMk/>
            <pc:sldMk cId="0" sldId="258"/>
            <ac:spMk id="4" creationId="{27B0FEFD-6E8B-23CF-D4A7-A1603FA424DD}"/>
          </ac:spMkLst>
        </pc:spChg>
        <pc:spChg chg="mod ord">
          <ac:chgData name="feliz lando" userId="60df3c575a269a16" providerId="LiveId" clId="{7EFF8996-C0D2-4A42-96C4-AD26DAAB07EF}" dt="2024-10-17T20:54:12.159" v="1501" actId="1076"/>
          <ac:spMkLst>
            <pc:docMk/>
            <pc:sldMk cId="0" sldId="258"/>
            <ac:spMk id="288" creationId="{00000000-0000-0000-0000-000000000000}"/>
          </ac:spMkLst>
        </pc:spChg>
        <pc:spChg chg="add del mod topLvl">
          <ac:chgData name="feliz lando" userId="60df3c575a269a16" providerId="LiveId" clId="{7EFF8996-C0D2-4A42-96C4-AD26DAAB07EF}" dt="2024-10-17T09:50:53.960" v="139" actId="478"/>
          <ac:spMkLst>
            <pc:docMk/>
            <pc:sldMk cId="0" sldId="258"/>
            <ac:spMk id="291" creationId="{00000000-0000-0000-0000-000000000000}"/>
          </ac:spMkLst>
        </pc:spChg>
        <pc:spChg chg="mod">
          <ac:chgData name="feliz lando" userId="60df3c575a269a16" providerId="LiveId" clId="{7EFF8996-C0D2-4A42-96C4-AD26DAAB07EF}" dt="2024-10-17T20:18:43.920" v="946" actId="6549"/>
          <ac:spMkLst>
            <pc:docMk/>
            <pc:sldMk cId="0" sldId="258"/>
            <ac:spMk id="294" creationId="{00000000-0000-0000-0000-000000000000}"/>
          </ac:spMkLst>
        </pc:spChg>
        <pc:grpChg chg="del">
          <ac:chgData name="feliz lando" userId="60df3c575a269a16" providerId="LiveId" clId="{7EFF8996-C0D2-4A42-96C4-AD26DAAB07EF}" dt="2024-10-17T09:50:29.734" v="132" actId="478"/>
          <ac:grpSpMkLst>
            <pc:docMk/>
            <pc:sldMk cId="0" sldId="258"/>
            <ac:grpSpMk id="289" creationId="{00000000-0000-0000-0000-000000000000}"/>
          </ac:grpSpMkLst>
        </pc:grpChg>
        <pc:grpChg chg="del">
          <ac:chgData name="feliz lando" userId="60df3c575a269a16" providerId="LiveId" clId="{7EFF8996-C0D2-4A42-96C4-AD26DAAB07EF}" dt="2024-10-17T20:18:49.031" v="947" actId="478"/>
          <ac:grpSpMkLst>
            <pc:docMk/>
            <pc:sldMk cId="0" sldId="258"/>
            <ac:grpSpMk id="292" creationId="{00000000-0000-0000-0000-000000000000}"/>
          </ac:grpSpMkLst>
        </pc:grpChg>
        <pc:graphicFrameChg chg="add del mod">
          <ac:chgData name="feliz lando" userId="60df3c575a269a16" providerId="LiveId" clId="{7EFF8996-C0D2-4A42-96C4-AD26DAAB07EF}" dt="2024-10-18T13:43:47.305" v="3655" actId="478"/>
          <ac:graphicFrameMkLst>
            <pc:docMk/>
            <pc:sldMk cId="0" sldId="258"/>
            <ac:graphicFrameMk id="2" creationId="{B3FB713B-645B-A4F2-4F31-912B0C64A1A4}"/>
          </ac:graphicFrameMkLst>
        </pc:graphicFrameChg>
        <pc:graphicFrameChg chg="add del mod">
          <ac:chgData name="feliz lando" userId="60df3c575a269a16" providerId="LiveId" clId="{7EFF8996-C0D2-4A42-96C4-AD26DAAB07EF}" dt="2024-10-17T20:22:03.150" v="952" actId="478"/>
          <ac:graphicFrameMkLst>
            <pc:docMk/>
            <pc:sldMk cId="0" sldId="258"/>
            <ac:graphicFrameMk id="2" creationId="{E1767A56-C466-AE06-10E0-42BFE035D882}"/>
          </ac:graphicFrameMkLst>
        </pc:graphicFrameChg>
        <pc:graphicFrameChg chg="add mod">
          <ac:chgData name="feliz lando" userId="60df3c575a269a16" providerId="LiveId" clId="{7EFF8996-C0D2-4A42-96C4-AD26DAAB07EF}" dt="2024-10-22T07:21:43.459" v="6697" actId="14100"/>
          <ac:graphicFrameMkLst>
            <pc:docMk/>
            <pc:sldMk cId="0" sldId="258"/>
            <ac:graphicFrameMk id="3" creationId="{E1767A56-C466-AE06-10E0-42BFE035D882}"/>
          </ac:graphicFrameMkLst>
        </pc:graphicFrameChg>
        <pc:graphicFrameChg chg="add mod">
          <ac:chgData name="feliz lando" userId="60df3c575a269a16" providerId="LiveId" clId="{7EFF8996-C0D2-4A42-96C4-AD26DAAB07EF}" dt="2024-10-16T20:53:42.953" v="126" actId="1957"/>
          <ac:graphicFrameMkLst>
            <pc:docMk/>
            <pc:sldMk cId="0" sldId="258"/>
            <ac:graphicFrameMk id="4" creationId="{4AD1EEFB-0992-03C9-393C-FEBCC2DD3FBB}"/>
          </ac:graphicFrameMkLst>
        </pc:graphicFrameChg>
        <pc:graphicFrameChg chg="add mod">
          <ac:chgData name="feliz lando" userId="60df3c575a269a16" providerId="LiveId" clId="{7EFF8996-C0D2-4A42-96C4-AD26DAAB07EF}" dt="2024-10-22T07:21:09.361" v="6692" actId="1076"/>
          <ac:graphicFrameMkLst>
            <pc:docMk/>
            <pc:sldMk cId="0" sldId="258"/>
            <ac:graphicFrameMk id="5" creationId="{B3FB713B-645B-A4F2-4F31-912B0C64A1A4}"/>
          </ac:graphicFrameMkLst>
        </pc:graphicFrameChg>
        <pc:picChg chg="del topLvl">
          <ac:chgData name="feliz lando" userId="60df3c575a269a16" providerId="LiveId" clId="{7EFF8996-C0D2-4A42-96C4-AD26DAAB07EF}" dt="2024-10-17T09:50:29.734" v="132" actId="478"/>
          <ac:picMkLst>
            <pc:docMk/>
            <pc:sldMk cId="0" sldId="258"/>
            <ac:picMk id="290" creationId="{00000000-0000-0000-0000-000000000000}"/>
          </ac:picMkLst>
        </pc:picChg>
      </pc:sldChg>
      <pc:sldChg chg="addSp delSp modSp mod chgLayout">
        <pc:chgData name="feliz lando" userId="60df3c575a269a16" providerId="LiveId" clId="{7EFF8996-C0D2-4A42-96C4-AD26DAAB07EF}" dt="2024-10-22T13:15:52.745" v="7224" actId="20577"/>
        <pc:sldMkLst>
          <pc:docMk/>
          <pc:sldMk cId="0" sldId="259"/>
        </pc:sldMkLst>
        <pc:spChg chg="add mod ord">
          <ac:chgData name="feliz lando" userId="60df3c575a269a16" providerId="LiveId" clId="{7EFF8996-C0D2-4A42-96C4-AD26DAAB07EF}" dt="2024-10-21T17:40:54.229" v="6355" actId="255"/>
          <ac:spMkLst>
            <pc:docMk/>
            <pc:sldMk cId="0" sldId="259"/>
            <ac:spMk id="3" creationId="{44C47DFD-C604-2139-111D-C41E3CEF2672}"/>
          </ac:spMkLst>
        </pc:spChg>
        <pc:spChg chg="mod ord">
          <ac:chgData name="feliz lando" userId="60df3c575a269a16" providerId="LiveId" clId="{7EFF8996-C0D2-4A42-96C4-AD26DAAB07EF}" dt="2024-10-17T21:33:00.445" v="2010" actId="700"/>
          <ac:spMkLst>
            <pc:docMk/>
            <pc:sldMk cId="0" sldId="259"/>
            <ac:spMk id="299" creationId="{00000000-0000-0000-0000-000000000000}"/>
          </ac:spMkLst>
        </pc:spChg>
        <pc:spChg chg="del mod topLvl">
          <ac:chgData name="feliz lando" userId="60df3c575a269a16" providerId="LiveId" clId="{7EFF8996-C0D2-4A42-96C4-AD26DAAB07EF}" dt="2024-10-17T21:22:31.005" v="1952" actId="478"/>
          <ac:spMkLst>
            <pc:docMk/>
            <pc:sldMk cId="0" sldId="259"/>
            <ac:spMk id="302" creationId="{00000000-0000-0000-0000-000000000000}"/>
          </ac:spMkLst>
        </pc:spChg>
        <pc:grpChg chg="del">
          <ac:chgData name="feliz lando" userId="60df3c575a269a16" providerId="LiveId" clId="{7EFF8996-C0D2-4A42-96C4-AD26DAAB07EF}" dt="2024-10-17T21:22:21.144" v="1950" actId="478"/>
          <ac:grpSpMkLst>
            <pc:docMk/>
            <pc:sldMk cId="0" sldId="259"/>
            <ac:grpSpMk id="300" creationId="{00000000-0000-0000-0000-000000000000}"/>
          </ac:grpSpMkLst>
        </pc:grpChg>
        <pc:graphicFrameChg chg="add del mod">
          <ac:chgData name="feliz lando" userId="60df3c575a269a16" providerId="LiveId" clId="{7EFF8996-C0D2-4A42-96C4-AD26DAAB07EF}" dt="2024-10-22T13:08:18.264" v="7069" actId="21"/>
          <ac:graphicFrameMkLst>
            <pc:docMk/>
            <pc:sldMk cId="0" sldId="259"/>
            <ac:graphicFrameMk id="2" creationId="{55E7D678-91FD-CDC2-8ACC-024792918F8A}"/>
          </ac:graphicFrameMkLst>
        </pc:graphicFrameChg>
        <pc:graphicFrameChg chg="add mod">
          <ac:chgData name="feliz lando" userId="60df3c575a269a16" providerId="LiveId" clId="{7EFF8996-C0D2-4A42-96C4-AD26DAAB07EF}" dt="2024-10-22T13:15:52.745" v="7224" actId="20577"/>
          <ac:graphicFrameMkLst>
            <pc:docMk/>
            <pc:sldMk cId="0" sldId="259"/>
            <ac:graphicFrameMk id="4" creationId="{55E7D678-91FD-CDC2-8ACC-024792918F8A}"/>
          </ac:graphicFrameMkLst>
        </pc:graphicFrameChg>
        <pc:picChg chg="del topLvl">
          <ac:chgData name="feliz lando" userId="60df3c575a269a16" providerId="LiveId" clId="{7EFF8996-C0D2-4A42-96C4-AD26DAAB07EF}" dt="2024-10-17T21:22:21.144" v="1950" actId="478"/>
          <ac:picMkLst>
            <pc:docMk/>
            <pc:sldMk cId="0" sldId="259"/>
            <ac:picMk id="301" creationId="{00000000-0000-0000-0000-000000000000}"/>
          </ac:picMkLst>
        </pc:picChg>
      </pc:sldChg>
      <pc:sldChg chg="addSp delSp modSp mod">
        <pc:chgData name="feliz lando" userId="60df3c575a269a16" providerId="LiveId" clId="{7EFF8996-C0D2-4A42-96C4-AD26DAAB07EF}" dt="2024-10-22T08:00:29.889" v="6889"/>
        <pc:sldMkLst>
          <pc:docMk/>
          <pc:sldMk cId="0" sldId="260"/>
        </pc:sldMkLst>
        <pc:spChg chg="mod">
          <ac:chgData name="feliz lando" userId="60df3c575a269a16" providerId="LiveId" clId="{7EFF8996-C0D2-4A42-96C4-AD26DAAB07EF}" dt="2024-10-21T16:58:02.538" v="5993"/>
          <ac:spMkLst>
            <pc:docMk/>
            <pc:sldMk cId="0" sldId="260"/>
            <ac:spMk id="307" creationId="{00000000-0000-0000-0000-000000000000}"/>
          </ac:spMkLst>
        </pc:spChg>
        <pc:grpChg chg="del">
          <ac:chgData name="feliz lando" userId="60df3c575a269a16" providerId="LiveId" clId="{7EFF8996-C0D2-4A42-96C4-AD26DAAB07EF}" dt="2024-10-21T16:54:40.981" v="5919" actId="478"/>
          <ac:grpSpMkLst>
            <pc:docMk/>
            <pc:sldMk cId="0" sldId="260"/>
            <ac:grpSpMk id="308" creationId="{00000000-0000-0000-0000-000000000000}"/>
          </ac:grpSpMkLst>
        </pc:grpChg>
        <pc:graphicFrameChg chg="add del mod modGraphic">
          <ac:chgData name="feliz lando" userId="60df3c575a269a16" providerId="LiveId" clId="{7EFF8996-C0D2-4A42-96C4-AD26DAAB07EF}" dt="2024-10-21T17:08:58.021" v="6035" actId="21"/>
          <ac:graphicFrameMkLst>
            <pc:docMk/>
            <pc:sldMk cId="0" sldId="260"/>
            <ac:graphicFrameMk id="2" creationId="{811D1D8E-7CC5-EBDB-2E77-D89A97520270}"/>
          </ac:graphicFrameMkLst>
        </pc:graphicFrameChg>
        <pc:graphicFrameChg chg="add del mod modGraphic">
          <ac:chgData name="feliz lando" userId="60df3c575a269a16" providerId="LiveId" clId="{7EFF8996-C0D2-4A42-96C4-AD26DAAB07EF}" dt="2024-10-21T17:14:49.095" v="6100" actId="21"/>
          <ac:graphicFrameMkLst>
            <pc:docMk/>
            <pc:sldMk cId="0" sldId="260"/>
            <ac:graphicFrameMk id="3" creationId="{811D1D8E-7CC5-EBDB-2E77-D89A97520270}"/>
          </ac:graphicFrameMkLst>
        </pc:graphicFrameChg>
        <pc:graphicFrameChg chg="add del mod">
          <ac:chgData name="feliz lando" userId="60df3c575a269a16" providerId="LiveId" clId="{7EFF8996-C0D2-4A42-96C4-AD26DAAB07EF}" dt="2024-10-21T17:20:38.957" v="6106" actId="21"/>
          <ac:graphicFrameMkLst>
            <pc:docMk/>
            <pc:sldMk cId="0" sldId="260"/>
            <ac:graphicFrameMk id="4" creationId="{811D1D8E-7CC5-EBDB-2E77-D89A97520270}"/>
          </ac:graphicFrameMkLst>
        </pc:graphicFrameChg>
        <pc:graphicFrameChg chg="add mod modGraphic">
          <ac:chgData name="feliz lando" userId="60df3c575a269a16" providerId="LiveId" clId="{7EFF8996-C0D2-4A42-96C4-AD26DAAB07EF}" dt="2024-10-22T08:00:29.889" v="6889"/>
          <ac:graphicFrameMkLst>
            <pc:docMk/>
            <pc:sldMk cId="0" sldId="260"/>
            <ac:graphicFrameMk id="5" creationId="{811D1D8E-7CC5-EBDB-2E77-D89A97520270}"/>
          </ac:graphicFrameMkLst>
        </pc:graphicFrameChg>
      </pc:sldChg>
      <pc:sldChg chg="addSp delSp modSp mod chgLayout">
        <pc:chgData name="feliz lando" userId="60df3c575a269a16" providerId="LiveId" clId="{7EFF8996-C0D2-4A42-96C4-AD26DAAB07EF}" dt="2024-10-22T07:28:14.840" v="6734" actId="20577"/>
        <pc:sldMkLst>
          <pc:docMk/>
          <pc:sldMk cId="0" sldId="261"/>
        </pc:sldMkLst>
        <pc:spChg chg="add mod ord">
          <ac:chgData name="feliz lando" userId="60df3c575a269a16" providerId="LiveId" clId="{7EFF8996-C0D2-4A42-96C4-AD26DAAB07EF}" dt="2024-10-22T07:28:14.840" v="6734" actId="20577"/>
          <ac:spMkLst>
            <pc:docMk/>
            <pc:sldMk cId="0" sldId="261"/>
            <ac:spMk id="2" creationId="{D27C6C59-A249-7715-F8B7-F3F366C697AB}"/>
          </ac:spMkLst>
        </pc:spChg>
        <pc:spChg chg="mod ord">
          <ac:chgData name="feliz lando" userId="60df3c575a269a16" providerId="LiveId" clId="{7EFF8996-C0D2-4A42-96C4-AD26DAAB07EF}" dt="2024-10-21T13:56:37.187" v="4564" actId="27636"/>
          <ac:spMkLst>
            <pc:docMk/>
            <pc:sldMk cId="0" sldId="261"/>
            <ac:spMk id="315" creationId="{00000000-0000-0000-0000-000000000000}"/>
          </ac:spMkLst>
        </pc:spChg>
        <pc:spChg chg="del mod topLvl">
          <ac:chgData name="feliz lando" userId="60df3c575a269a16" providerId="LiveId" clId="{7EFF8996-C0D2-4A42-96C4-AD26DAAB07EF}" dt="2024-10-18T07:41:45.961" v="2742" actId="478"/>
          <ac:spMkLst>
            <pc:docMk/>
            <pc:sldMk cId="0" sldId="261"/>
            <ac:spMk id="318" creationId="{00000000-0000-0000-0000-000000000000}"/>
          </ac:spMkLst>
        </pc:spChg>
        <pc:grpChg chg="del">
          <ac:chgData name="feliz lando" userId="60df3c575a269a16" providerId="LiveId" clId="{7EFF8996-C0D2-4A42-96C4-AD26DAAB07EF}" dt="2024-10-18T07:41:35.691" v="2740" actId="478"/>
          <ac:grpSpMkLst>
            <pc:docMk/>
            <pc:sldMk cId="0" sldId="261"/>
            <ac:grpSpMk id="316" creationId="{00000000-0000-0000-0000-000000000000}"/>
          </ac:grpSpMkLst>
        </pc:grpChg>
        <pc:picChg chg="del topLvl">
          <ac:chgData name="feliz lando" userId="60df3c575a269a16" providerId="LiveId" clId="{7EFF8996-C0D2-4A42-96C4-AD26DAAB07EF}" dt="2024-10-18T07:41:35.691" v="2740" actId="478"/>
          <ac:picMkLst>
            <pc:docMk/>
            <pc:sldMk cId="0" sldId="261"/>
            <ac:picMk id="317" creationId="{00000000-0000-0000-0000-000000000000}"/>
          </ac:picMkLst>
        </pc:picChg>
      </pc:sldChg>
      <pc:sldChg chg="modSp mod">
        <pc:chgData name="feliz lando" userId="60df3c575a269a16" providerId="LiveId" clId="{7EFF8996-C0D2-4A42-96C4-AD26DAAB07EF}" dt="2024-10-21T14:21:10.915" v="5054" actId="20577"/>
        <pc:sldMkLst>
          <pc:docMk/>
          <pc:sldMk cId="0" sldId="262"/>
        </pc:sldMkLst>
        <pc:spChg chg="mod">
          <ac:chgData name="feliz lando" userId="60df3c575a269a16" providerId="LiveId" clId="{7EFF8996-C0D2-4A42-96C4-AD26DAAB07EF}" dt="2024-10-21T14:21:10.915" v="5054" actId="20577"/>
          <ac:spMkLst>
            <pc:docMk/>
            <pc:sldMk cId="0" sldId="262"/>
            <ac:spMk id="325" creationId="{00000000-0000-0000-0000-000000000000}"/>
          </ac:spMkLst>
        </pc:spChg>
      </pc:sldChg>
      <pc:sldChg chg="addSp delSp modSp new mod ord">
        <pc:chgData name="feliz lando" userId="60df3c575a269a16" providerId="LiveId" clId="{7EFF8996-C0D2-4A42-96C4-AD26DAAB07EF}" dt="2024-10-22T07:24:29.831" v="6721" actId="20577"/>
        <pc:sldMkLst>
          <pc:docMk/>
          <pc:sldMk cId="3086970887" sldId="263"/>
        </pc:sldMkLst>
        <pc:spChg chg="mod">
          <ac:chgData name="feliz lando" userId="60df3c575a269a16" providerId="LiveId" clId="{7EFF8996-C0D2-4A42-96C4-AD26DAAB07EF}" dt="2024-10-17T20:32:23.664" v="1076" actId="255"/>
          <ac:spMkLst>
            <pc:docMk/>
            <pc:sldMk cId="3086970887" sldId="263"/>
            <ac:spMk id="2" creationId="{9C85652B-9ED6-8A3D-A41E-47AE6A6FE9F3}"/>
          </ac:spMkLst>
        </pc:spChg>
        <pc:spChg chg="mod">
          <ac:chgData name="feliz lando" userId="60df3c575a269a16" providerId="LiveId" clId="{7EFF8996-C0D2-4A42-96C4-AD26DAAB07EF}" dt="2024-10-22T07:24:29.831" v="6721" actId="20577"/>
          <ac:spMkLst>
            <pc:docMk/>
            <pc:sldMk cId="3086970887" sldId="263"/>
            <ac:spMk id="3" creationId="{5090D741-AA1B-7024-366D-B6D8B7154159}"/>
          </ac:spMkLst>
        </pc:spChg>
        <pc:graphicFrameChg chg="add mod">
          <ac:chgData name="feliz lando" userId="60df3c575a269a16" providerId="LiveId" clId="{7EFF8996-C0D2-4A42-96C4-AD26DAAB07EF}" dt="2024-10-17T19:13:44.402" v="530"/>
          <ac:graphicFrameMkLst>
            <pc:docMk/>
            <pc:sldMk cId="3086970887" sldId="263"/>
            <ac:graphicFrameMk id="4" creationId="{C23E23D6-359C-BD3C-30BA-BB05B7A70835}"/>
          </ac:graphicFrameMkLst>
        </pc:graphicFrameChg>
        <pc:graphicFrameChg chg="add mod">
          <ac:chgData name="feliz lando" userId="60df3c575a269a16" providerId="LiveId" clId="{7EFF8996-C0D2-4A42-96C4-AD26DAAB07EF}" dt="2024-10-21T15:45:58.237" v="5059"/>
          <ac:graphicFrameMkLst>
            <pc:docMk/>
            <pc:sldMk cId="3086970887" sldId="263"/>
            <ac:graphicFrameMk id="4" creationId="{F723A92C-11BD-5970-7514-6A8EC48D90D9}"/>
          </ac:graphicFrameMkLst>
        </pc:graphicFrameChg>
        <pc:graphicFrameChg chg="add del mod">
          <ac:chgData name="feliz lando" userId="60df3c575a269a16" providerId="LiveId" clId="{7EFF8996-C0D2-4A42-96C4-AD26DAAB07EF}" dt="2024-10-21T15:56:24.449" v="5122" actId="21"/>
          <ac:graphicFrameMkLst>
            <pc:docMk/>
            <pc:sldMk cId="3086970887" sldId="263"/>
            <ac:graphicFrameMk id="5" creationId="{C23E23D6-359C-BD3C-30BA-BB05B7A70835}"/>
          </ac:graphicFrameMkLst>
        </pc:graphicFrameChg>
        <pc:graphicFrameChg chg="add mod">
          <ac:chgData name="feliz lando" userId="60df3c575a269a16" providerId="LiveId" clId="{7EFF8996-C0D2-4A42-96C4-AD26DAAB07EF}" dt="2024-10-21T17:47:38.801" v="6423" actId="14100"/>
          <ac:graphicFrameMkLst>
            <pc:docMk/>
            <pc:sldMk cId="3086970887" sldId="263"/>
            <ac:graphicFrameMk id="6" creationId="{F723A92C-11BD-5970-7514-6A8EC48D90D9}"/>
          </ac:graphicFrameMkLst>
        </pc:graphicFrameChg>
        <pc:graphicFrameChg chg="add mod">
          <ac:chgData name="feliz lando" userId="60df3c575a269a16" providerId="LiveId" clId="{7EFF8996-C0D2-4A42-96C4-AD26DAAB07EF}" dt="2024-10-21T17:46:18.227" v="6407" actId="255"/>
          <ac:graphicFrameMkLst>
            <pc:docMk/>
            <pc:sldMk cId="3086970887" sldId="263"/>
            <ac:graphicFrameMk id="7" creationId="{2FD83657-87BA-DC2F-3C52-0EC89525099B}"/>
          </ac:graphicFrameMkLst>
        </pc:graphicFrameChg>
      </pc:sldChg>
      <pc:sldChg chg="addSp delSp modSp new mod modClrScheme chgLayout">
        <pc:chgData name="feliz lando" userId="60df3c575a269a16" providerId="LiveId" clId="{7EFF8996-C0D2-4A42-96C4-AD26DAAB07EF}" dt="2024-10-22T13:04:38.459" v="7068" actId="20577"/>
        <pc:sldMkLst>
          <pc:docMk/>
          <pc:sldMk cId="2100172814" sldId="264"/>
        </pc:sldMkLst>
        <pc:spChg chg="mod ord">
          <ac:chgData name="feliz lando" userId="60df3c575a269a16" providerId="LiveId" clId="{7EFF8996-C0D2-4A42-96C4-AD26DAAB07EF}" dt="2024-10-18T17:43:56.616" v="4228" actId="20577"/>
          <ac:spMkLst>
            <pc:docMk/>
            <pc:sldMk cId="2100172814" sldId="264"/>
            <ac:spMk id="2" creationId="{402D3F23-C3DD-D5E4-C88B-570A3B05C482}"/>
          </ac:spMkLst>
        </pc:spChg>
        <pc:spChg chg="mod ord">
          <ac:chgData name="feliz lando" userId="60df3c575a269a16" providerId="LiveId" clId="{7EFF8996-C0D2-4A42-96C4-AD26DAAB07EF}" dt="2024-10-21T17:44:51.713" v="6402" actId="255"/>
          <ac:spMkLst>
            <pc:docMk/>
            <pc:sldMk cId="2100172814" sldId="264"/>
            <ac:spMk id="3" creationId="{9F9DD45E-AABA-5B82-6BA3-9FB2028040DC}"/>
          </ac:spMkLst>
        </pc:spChg>
        <pc:graphicFrameChg chg="add del mod">
          <ac:chgData name="feliz lando" userId="60df3c575a269a16" providerId="LiveId" clId="{7EFF8996-C0D2-4A42-96C4-AD26DAAB07EF}" dt="2024-10-22T12:57:59.501" v="6890" actId="21"/>
          <ac:graphicFrameMkLst>
            <pc:docMk/>
            <pc:sldMk cId="2100172814" sldId="264"/>
            <ac:graphicFrameMk id="4" creationId="{AF96A85A-CC2B-D1B1-8237-35931D6439F4}"/>
          </ac:graphicFrameMkLst>
        </pc:graphicFrameChg>
        <pc:graphicFrameChg chg="add del mod">
          <ac:chgData name="feliz lando" userId="60df3c575a269a16" providerId="LiveId" clId="{7EFF8996-C0D2-4A42-96C4-AD26DAAB07EF}" dt="2024-10-22T07:23:13.429" v="6716" actId="1076"/>
          <ac:graphicFrameMkLst>
            <pc:docMk/>
            <pc:sldMk cId="2100172814" sldId="264"/>
            <ac:graphicFrameMk id="5" creationId="{601B4DD5-C09C-F184-65FC-B6EF84F5CED2}"/>
          </ac:graphicFrameMkLst>
        </pc:graphicFrameChg>
        <pc:graphicFrameChg chg="add mod">
          <ac:chgData name="feliz lando" userId="60df3c575a269a16" providerId="LiveId" clId="{7EFF8996-C0D2-4A42-96C4-AD26DAAB07EF}" dt="2024-10-22T13:04:38.459" v="7068" actId="20577"/>
          <ac:graphicFrameMkLst>
            <pc:docMk/>
            <pc:sldMk cId="2100172814" sldId="264"/>
            <ac:graphicFrameMk id="6" creationId="{AF96A85A-CC2B-D1B1-8237-35931D6439F4}"/>
          </ac:graphicFrameMkLst>
        </pc:graphicFrameChg>
      </pc:sldChg>
      <pc:sldChg chg="addSp modSp new mod">
        <pc:chgData name="feliz lando" userId="60df3c575a269a16" providerId="LiveId" clId="{7EFF8996-C0D2-4A42-96C4-AD26DAAB07EF}" dt="2024-10-21T17:48:17.171" v="6426" actId="255"/>
        <pc:sldMkLst>
          <pc:docMk/>
          <pc:sldMk cId="1542616777" sldId="265"/>
        </pc:sldMkLst>
        <pc:spChg chg="mod">
          <ac:chgData name="feliz lando" userId="60df3c575a269a16" providerId="LiveId" clId="{7EFF8996-C0D2-4A42-96C4-AD26DAAB07EF}" dt="2024-10-17T22:24:01.604" v="2598" actId="20577"/>
          <ac:spMkLst>
            <pc:docMk/>
            <pc:sldMk cId="1542616777" sldId="265"/>
            <ac:spMk id="2" creationId="{23A64C40-4E4C-6CA8-1184-8C90EB7C9584}"/>
          </ac:spMkLst>
        </pc:spChg>
        <pc:spChg chg="mod">
          <ac:chgData name="feliz lando" userId="60df3c575a269a16" providerId="LiveId" clId="{7EFF8996-C0D2-4A42-96C4-AD26DAAB07EF}" dt="2024-10-21T17:48:17.171" v="6426" actId="255"/>
          <ac:spMkLst>
            <pc:docMk/>
            <pc:sldMk cId="1542616777" sldId="265"/>
            <ac:spMk id="3" creationId="{23E8ED2A-129D-DDF1-2D7E-389DD92AFE1E}"/>
          </ac:spMkLst>
        </pc:spChg>
        <pc:graphicFrameChg chg="add mod">
          <ac:chgData name="feliz lando" userId="60df3c575a269a16" providerId="LiveId" clId="{7EFF8996-C0D2-4A42-96C4-AD26DAAB07EF}" dt="2024-10-21T17:48:03.999" v="6425" actId="14100"/>
          <ac:graphicFrameMkLst>
            <pc:docMk/>
            <pc:sldMk cId="1542616777" sldId="265"/>
            <ac:graphicFrameMk id="4" creationId="{4D0E33CF-98B3-7453-E85F-1ED3B5D486E5}"/>
          </ac:graphicFrameMkLst>
        </pc:graphicFrameChg>
      </pc:sldChg>
      <pc:sldChg chg="addSp modSp new mod ord">
        <pc:chgData name="feliz lando" userId="60df3c575a269a16" providerId="LiveId" clId="{7EFF8996-C0D2-4A42-96C4-AD26DAAB07EF}" dt="2024-10-22T07:23:35.792" v="6718" actId="14100"/>
        <pc:sldMkLst>
          <pc:docMk/>
          <pc:sldMk cId="4050859934" sldId="266"/>
        </pc:sldMkLst>
        <pc:spChg chg="mod">
          <ac:chgData name="feliz lando" userId="60df3c575a269a16" providerId="LiveId" clId="{7EFF8996-C0D2-4A42-96C4-AD26DAAB07EF}" dt="2024-10-17T20:54:33.862" v="1504" actId="255"/>
          <ac:spMkLst>
            <pc:docMk/>
            <pc:sldMk cId="4050859934" sldId="266"/>
            <ac:spMk id="2" creationId="{80B6F1C3-3E55-7E95-D210-443281319A9D}"/>
          </ac:spMkLst>
        </pc:spChg>
        <pc:spChg chg="mod">
          <ac:chgData name="feliz lando" userId="60df3c575a269a16" providerId="LiveId" clId="{7EFF8996-C0D2-4A42-96C4-AD26DAAB07EF}" dt="2024-10-17T21:07:03.125" v="1735" actId="20577"/>
          <ac:spMkLst>
            <pc:docMk/>
            <pc:sldMk cId="4050859934" sldId="266"/>
            <ac:spMk id="3" creationId="{02B22B36-F162-CDE0-7603-083D5359822C}"/>
          </ac:spMkLst>
        </pc:spChg>
        <pc:graphicFrameChg chg="add mod">
          <ac:chgData name="feliz lando" userId="60df3c575a269a16" providerId="LiveId" clId="{7EFF8996-C0D2-4A42-96C4-AD26DAAB07EF}" dt="2024-10-22T07:23:27.939" v="6717" actId="14100"/>
          <ac:graphicFrameMkLst>
            <pc:docMk/>
            <pc:sldMk cId="4050859934" sldId="266"/>
            <ac:graphicFrameMk id="4" creationId="{7EAAE27D-0714-17D9-0185-BBB314472A1B}"/>
          </ac:graphicFrameMkLst>
        </pc:graphicFrameChg>
        <pc:graphicFrameChg chg="add mod">
          <ac:chgData name="feliz lando" userId="60df3c575a269a16" providerId="LiveId" clId="{7EFF8996-C0D2-4A42-96C4-AD26DAAB07EF}" dt="2024-10-22T07:23:35.792" v="6718" actId="14100"/>
          <ac:graphicFrameMkLst>
            <pc:docMk/>
            <pc:sldMk cId="4050859934" sldId="266"/>
            <ac:graphicFrameMk id="5" creationId="{1A9FA4B6-AE6A-5F37-F66C-3A7A88D9A8D1}"/>
          </ac:graphicFrameMkLst>
        </pc:graphicFrameChg>
      </pc:sldChg>
      <pc:sldChg chg="addSp delSp modSp new mod chgLayout">
        <pc:chgData name="feliz lando" userId="60df3c575a269a16" providerId="LiveId" clId="{7EFF8996-C0D2-4A42-96C4-AD26DAAB07EF}" dt="2024-10-22T07:33:23.481" v="6877" actId="20577"/>
        <pc:sldMkLst>
          <pc:docMk/>
          <pc:sldMk cId="4163484150" sldId="267"/>
        </pc:sldMkLst>
        <pc:spChg chg="mod ord">
          <ac:chgData name="feliz lando" userId="60df3c575a269a16" providerId="LiveId" clId="{7EFF8996-C0D2-4A42-96C4-AD26DAAB07EF}" dt="2024-10-17T22:16:35.209" v="2437" actId="700"/>
          <ac:spMkLst>
            <pc:docMk/>
            <pc:sldMk cId="4163484150" sldId="267"/>
            <ac:spMk id="2" creationId="{4A311B34-803E-F2CF-0AB9-5ADE4512A2DD}"/>
          </ac:spMkLst>
        </pc:spChg>
        <pc:spChg chg="mod ord">
          <ac:chgData name="feliz lando" userId="60df3c575a269a16" providerId="LiveId" clId="{7EFF8996-C0D2-4A42-96C4-AD26DAAB07EF}" dt="2024-10-21T17:49:22.414" v="6428" actId="255"/>
          <ac:spMkLst>
            <pc:docMk/>
            <pc:sldMk cId="4163484150" sldId="267"/>
            <ac:spMk id="3" creationId="{00A267B1-3737-E7FD-76EF-7502B1C526B7}"/>
          </ac:spMkLst>
        </pc:spChg>
        <pc:graphicFrameChg chg="add del mod">
          <ac:chgData name="feliz lando" userId="60df3c575a269a16" providerId="LiveId" clId="{7EFF8996-C0D2-4A42-96C4-AD26DAAB07EF}" dt="2024-10-21T16:45:00.601" v="5753" actId="21"/>
          <ac:graphicFrameMkLst>
            <pc:docMk/>
            <pc:sldMk cId="4163484150" sldId="267"/>
            <ac:graphicFrameMk id="4" creationId="{2FDEC5C8-C751-873D-0105-C61D6BEB54FF}"/>
          </ac:graphicFrameMkLst>
        </pc:graphicFrameChg>
        <pc:graphicFrameChg chg="add mod">
          <ac:chgData name="feliz lando" userId="60df3c575a269a16" providerId="LiveId" clId="{7EFF8996-C0D2-4A42-96C4-AD26DAAB07EF}" dt="2024-10-22T07:33:23.481" v="6877" actId="20577"/>
          <ac:graphicFrameMkLst>
            <pc:docMk/>
            <pc:sldMk cId="4163484150" sldId="267"/>
            <ac:graphicFrameMk id="5" creationId="{2BEF0EE6-B03A-22FC-B8C2-19B814FAD9E8}"/>
          </ac:graphicFrameMkLst>
        </pc:graphicFrameChg>
      </pc:sldChg>
      <pc:sldChg chg="addSp delSp modSp new mod modClrScheme chgLayout">
        <pc:chgData name="feliz lando" userId="60df3c575a269a16" providerId="LiveId" clId="{7EFF8996-C0D2-4A42-96C4-AD26DAAB07EF}" dt="2024-10-22T07:32:21.369" v="6875" actId="20577"/>
        <pc:sldMkLst>
          <pc:docMk/>
          <pc:sldMk cId="1125273320" sldId="268"/>
        </pc:sldMkLst>
        <pc:spChg chg="del mod ord">
          <ac:chgData name="feliz lando" userId="60df3c575a269a16" providerId="LiveId" clId="{7EFF8996-C0D2-4A42-96C4-AD26DAAB07EF}" dt="2024-10-18T07:51:41.461" v="2787" actId="700"/>
          <ac:spMkLst>
            <pc:docMk/>
            <pc:sldMk cId="1125273320" sldId="268"/>
            <ac:spMk id="2" creationId="{2B600704-1AEE-AEF3-8070-911ABC6BC17D}"/>
          </ac:spMkLst>
        </pc:spChg>
        <pc:spChg chg="del">
          <ac:chgData name="feliz lando" userId="60df3c575a269a16" providerId="LiveId" clId="{7EFF8996-C0D2-4A42-96C4-AD26DAAB07EF}" dt="2024-10-18T07:51:41.461" v="2787" actId="700"/>
          <ac:spMkLst>
            <pc:docMk/>
            <pc:sldMk cId="1125273320" sldId="268"/>
            <ac:spMk id="3" creationId="{06C2A035-85A2-6F47-58E2-DE2947AE0A43}"/>
          </ac:spMkLst>
        </pc:spChg>
        <pc:spChg chg="add mod ord">
          <ac:chgData name="feliz lando" userId="60df3c575a269a16" providerId="LiveId" clId="{7EFF8996-C0D2-4A42-96C4-AD26DAAB07EF}" dt="2024-10-22T07:32:21.369" v="6875" actId="20577"/>
          <ac:spMkLst>
            <pc:docMk/>
            <pc:sldMk cId="1125273320" sldId="268"/>
            <ac:spMk id="4" creationId="{C23E6CAD-F0F0-7A95-5088-BC8F962C1087}"/>
          </ac:spMkLst>
        </pc:spChg>
      </pc:sldChg>
      <pc:sldChg chg="new del">
        <pc:chgData name="feliz lando" userId="60df3c575a269a16" providerId="LiveId" clId="{7EFF8996-C0D2-4A42-96C4-AD26DAAB07EF}" dt="2024-10-22T07:56:09.828" v="6879" actId="2696"/>
        <pc:sldMkLst>
          <pc:docMk/>
          <pc:sldMk cId="3121415611" sldId="26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485353a6d19b0552/Documents/BI%20Analyst/Projet2/Donne&#769;es%5eLMPrimero%5eLMBank.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https://d.docs.live.net/485353a6d19b0552/Documents/BI%20Analyst/Projet2/Donne&#769;es%5eLMPrimero%5eLMBan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[Données^LMPrimero^LMBank.xlsx]Type de carte!Tableau croisé dynamique2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200" dirty="0"/>
              <a:t>Proportion</a:t>
            </a:r>
            <a:r>
              <a:rPr lang="fr-FR" sz="1200" baseline="0" dirty="0"/>
              <a:t> carte par client actuel/ perdu </a:t>
            </a:r>
            <a:endParaRPr lang="fr-FR" sz="1200" dirty="0"/>
          </a:p>
        </c:rich>
      </c:tx>
      <c:layout>
        <c:manualLayout>
          <c:xMode val="edge"/>
          <c:yMode val="edge"/>
          <c:x val="0.19980555555555557"/>
          <c:y val="2.567669203335139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376443569553806"/>
          <c:y val="0.12838346016675697"/>
          <c:w val="0.54768635170603674"/>
          <c:h val="0.68982556023711517"/>
        </c:manualLayout>
      </c:layout>
      <c:barChart>
        <c:barDir val="bar"/>
        <c:grouping val="percentStacked"/>
        <c:varyColors val="0"/>
        <c:ser>
          <c:idx val="0"/>
          <c:order val="0"/>
          <c:tx>
            <c:strRef>
              <c:f>'Type de carte'!$B$9:$B$10</c:f>
              <c:strCache>
                <c:ptCount val="1"/>
                <c:pt idx="0">
                  <c:v>Client actuel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'Type de carte'!$A$11:$A$15</c:f>
              <c:strCache>
                <c:ptCount val="4"/>
                <c:pt idx="0">
                  <c:v>Blue</c:v>
                </c:pt>
                <c:pt idx="1">
                  <c:v>Gold</c:v>
                </c:pt>
                <c:pt idx="2">
                  <c:v>Platinum</c:v>
                </c:pt>
                <c:pt idx="3">
                  <c:v>Silver</c:v>
                </c:pt>
              </c:strCache>
            </c:strRef>
          </c:cat>
          <c:val>
            <c:numRef>
              <c:f>'Type de carte'!$B$11:$B$15</c:f>
              <c:numCache>
                <c:formatCode>0%</c:formatCode>
                <c:ptCount val="4"/>
                <c:pt idx="0">
                  <c:v>0.83902077151335308</c:v>
                </c:pt>
                <c:pt idx="1">
                  <c:v>0.81896551724137934</c:v>
                </c:pt>
                <c:pt idx="2">
                  <c:v>0.3</c:v>
                </c:pt>
                <c:pt idx="3">
                  <c:v>0.85225225225225221</c:v>
                </c:pt>
              </c:numCache>
            </c:numRef>
          </c:val>
          <c:extLst>
            <c:ext xmlns:c16="http://schemas.microsoft.com/office/drawing/2014/chart" uri="{C3380CC4-5D6E-409C-BE32-E72D297353CC}">
              <c16:uniqueId val="{00000000-5FA5-4E3E-8ADE-1C847290979C}"/>
            </c:ext>
          </c:extLst>
        </c:ser>
        <c:ser>
          <c:idx val="1"/>
          <c:order val="1"/>
          <c:tx>
            <c:strRef>
              <c:f>'Type de carte'!$C$9:$C$10</c:f>
              <c:strCache>
                <c:ptCount val="1"/>
                <c:pt idx="0">
                  <c:v>Client perdu</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'Type de carte'!$A$11:$A$15</c:f>
              <c:strCache>
                <c:ptCount val="4"/>
                <c:pt idx="0">
                  <c:v>Blue</c:v>
                </c:pt>
                <c:pt idx="1">
                  <c:v>Gold</c:v>
                </c:pt>
                <c:pt idx="2">
                  <c:v>Platinum</c:v>
                </c:pt>
                <c:pt idx="3">
                  <c:v>Silver</c:v>
                </c:pt>
              </c:strCache>
            </c:strRef>
          </c:cat>
          <c:val>
            <c:numRef>
              <c:f>'Type de carte'!$C$11:$C$15</c:f>
              <c:numCache>
                <c:formatCode>0%</c:formatCode>
                <c:ptCount val="4"/>
                <c:pt idx="0">
                  <c:v>0.16097922848664689</c:v>
                </c:pt>
                <c:pt idx="1">
                  <c:v>0.18103448275862069</c:v>
                </c:pt>
                <c:pt idx="2">
                  <c:v>0.7</c:v>
                </c:pt>
                <c:pt idx="3">
                  <c:v>0.14774774774774774</c:v>
                </c:pt>
              </c:numCache>
            </c:numRef>
          </c:val>
          <c:extLst>
            <c:ext xmlns:c16="http://schemas.microsoft.com/office/drawing/2014/chart" uri="{C3380CC4-5D6E-409C-BE32-E72D297353CC}">
              <c16:uniqueId val="{00000001-5FA5-4E3E-8ADE-1C847290979C}"/>
            </c:ext>
          </c:extLst>
        </c:ser>
        <c:dLbls>
          <c:dLblPos val="ctr"/>
          <c:showLegendKey val="0"/>
          <c:showVal val="1"/>
          <c:showCatName val="0"/>
          <c:showSerName val="0"/>
          <c:showPercent val="0"/>
          <c:showBubbleSize val="0"/>
        </c:dLbls>
        <c:gapWidth val="150"/>
        <c:overlap val="100"/>
        <c:axId val="480497280"/>
        <c:axId val="480501240"/>
      </c:barChart>
      <c:catAx>
        <c:axId val="48049728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Type</a:t>
                </a:r>
                <a:r>
                  <a:rPr lang="fr-FR" baseline="0" dirty="0"/>
                  <a:t> de carte </a:t>
                </a:r>
                <a:endParaRPr lang="fr-FR"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80501240"/>
        <c:crosses val="autoZero"/>
        <c:auto val="1"/>
        <c:lblAlgn val="ctr"/>
        <c:lblOffset val="100"/>
        <c:noMultiLvlLbl val="0"/>
      </c:catAx>
      <c:valAx>
        <c:axId val="48050124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Pourcentage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480497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[Données^LMPrimero^LMBank.xlsx]montant credit par clt!Tableau croisé dynamique4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a:t>Répartition</a:t>
            </a:r>
            <a:r>
              <a:rPr lang="fr-FR" baseline="0"/>
              <a:t> crédit </a:t>
            </a:r>
            <a:r>
              <a:rPr lang="fr-FR" baseline="0" dirty="0"/>
              <a:t>renouvelé  par statut client </a:t>
            </a:r>
            <a:endParaRPr lang="fr-FR"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82203646901869"/>
          <c:y val="7.407407407407407E-2"/>
          <c:w val="0.7178255931542018"/>
          <c:h val="0.7624968628225669"/>
        </c:manualLayout>
      </c:layout>
      <c:barChart>
        <c:barDir val="col"/>
        <c:grouping val="stacked"/>
        <c:varyColors val="0"/>
        <c:ser>
          <c:idx val="0"/>
          <c:order val="0"/>
          <c:tx>
            <c:strRef>
              <c:f>'montant credit par clt'!$B$5:$B$6</c:f>
              <c:strCache>
                <c:ptCount val="1"/>
                <c:pt idx="0">
                  <c:v>0-499</c:v>
                </c:pt>
              </c:strCache>
            </c:strRef>
          </c:tx>
          <c:spPr>
            <a:solidFill>
              <a:schemeClr val="accent1"/>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'montant credit par clt'!$A$7:$A$9</c:f>
              <c:strCache>
                <c:ptCount val="2"/>
                <c:pt idx="0">
                  <c:v>Client actuel</c:v>
                </c:pt>
                <c:pt idx="1">
                  <c:v>Client perdu</c:v>
                </c:pt>
              </c:strCache>
            </c:strRef>
          </c:cat>
          <c:val>
            <c:numRef>
              <c:f>'montant credit par clt'!$B$7:$B$9</c:f>
              <c:numCache>
                <c:formatCode>0%</c:formatCode>
                <c:ptCount val="2"/>
                <c:pt idx="0">
                  <c:v>0.18808149805676599</c:v>
                </c:pt>
                <c:pt idx="1">
                  <c:v>0.61002444987775062</c:v>
                </c:pt>
              </c:numCache>
            </c:numRef>
          </c:val>
          <c:extLst>
            <c:ext xmlns:c16="http://schemas.microsoft.com/office/drawing/2014/chart" uri="{C3380CC4-5D6E-409C-BE32-E72D297353CC}">
              <c16:uniqueId val="{00000000-2D21-4A4F-A863-27661C0FA62C}"/>
            </c:ext>
          </c:extLst>
        </c:ser>
        <c:ser>
          <c:idx val="1"/>
          <c:order val="1"/>
          <c:tx>
            <c:strRef>
              <c:f>'montant credit par clt'!$C$5:$C$6</c:f>
              <c:strCache>
                <c:ptCount val="1"/>
                <c:pt idx="0">
                  <c:v>500-999</c:v>
                </c:pt>
              </c:strCache>
            </c:strRef>
          </c:tx>
          <c:spPr>
            <a:solidFill>
              <a:schemeClr val="accent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'montant credit par clt'!$A$7:$A$9</c:f>
              <c:strCache>
                <c:ptCount val="2"/>
                <c:pt idx="0">
                  <c:v>Client actuel</c:v>
                </c:pt>
                <c:pt idx="1">
                  <c:v>Client perdu</c:v>
                </c:pt>
              </c:strCache>
            </c:strRef>
          </c:cat>
          <c:val>
            <c:numRef>
              <c:f>'montant credit par clt'!$C$7:$C$9</c:f>
              <c:numCache>
                <c:formatCode>0%</c:formatCode>
                <c:ptCount val="2"/>
                <c:pt idx="0">
                  <c:v>0.13579083735720174</c:v>
                </c:pt>
                <c:pt idx="1">
                  <c:v>9.9633251833740832E-2</c:v>
                </c:pt>
              </c:numCache>
            </c:numRef>
          </c:val>
          <c:extLst>
            <c:ext xmlns:c16="http://schemas.microsoft.com/office/drawing/2014/chart" uri="{C3380CC4-5D6E-409C-BE32-E72D297353CC}">
              <c16:uniqueId val="{00000001-2D21-4A4F-A863-27661C0FA62C}"/>
            </c:ext>
          </c:extLst>
        </c:ser>
        <c:ser>
          <c:idx val="2"/>
          <c:order val="2"/>
          <c:tx>
            <c:strRef>
              <c:f>'montant credit par clt'!$D$5:$D$6</c:f>
              <c:strCache>
                <c:ptCount val="1"/>
                <c:pt idx="0">
                  <c:v>1000-1499</c:v>
                </c:pt>
              </c:strCache>
            </c:strRef>
          </c:tx>
          <c:spPr>
            <a:solidFill>
              <a:schemeClr val="accent3"/>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'montant credit par clt'!$A$7:$A$9</c:f>
              <c:strCache>
                <c:ptCount val="2"/>
                <c:pt idx="0">
                  <c:v>Client actuel</c:v>
                </c:pt>
                <c:pt idx="1">
                  <c:v>Client perdu</c:v>
                </c:pt>
              </c:strCache>
            </c:strRef>
          </c:cat>
          <c:val>
            <c:numRef>
              <c:f>'montant credit par clt'!$D$7:$D$9</c:f>
              <c:numCache>
                <c:formatCode>0%</c:formatCode>
                <c:ptCount val="2"/>
                <c:pt idx="0">
                  <c:v>0.25344482393122131</c:v>
                </c:pt>
                <c:pt idx="1">
                  <c:v>6.4180929095354528E-2</c:v>
                </c:pt>
              </c:numCache>
            </c:numRef>
          </c:val>
          <c:extLst>
            <c:ext xmlns:c16="http://schemas.microsoft.com/office/drawing/2014/chart" uri="{C3380CC4-5D6E-409C-BE32-E72D297353CC}">
              <c16:uniqueId val="{00000002-2D21-4A4F-A863-27661C0FA62C}"/>
            </c:ext>
          </c:extLst>
        </c:ser>
        <c:ser>
          <c:idx val="3"/>
          <c:order val="3"/>
          <c:tx>
            <c:strRef>
              <c:f>'montant credit par clt'!$E$5:$E$6</c:f>
              <c:strCache>
                <c:ptCount val="1"/>
                <c:pt idx="0">
                  <c:v>1500-1999</c:v>
                </c:pt>
              </c:strCache>
            </c:strRef>
          </c:tx>
          <c:spPr>
            <a:solidFill>
              <a:schemeClr val="accent4"/>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'montant credit par clt'!$A$7:$A$9</c:f>
              <c:strCache>
                <c:ptCount val="2"/>
                <c:pt idx="0">
                  <c:v>Client actuel</c:v>
                </c:pt>
                <c:pt idx="1">
                  <c:v>Client perdu</c:v>
                </c:pt>
              </c:strCache>
            </c:strRef>
          </c:cat>
          <c:val>
            <c:numRef>
              <c:f>'montant credit par clt'!$E$7:$E$9</c:f>
              <c:numCache>
                <c:formatCode>0%</c:formatCode>
                <c:ptCount val="2"/>
                <c:pt idx="0">
                  <c:v>0.25591803085620068</c:v>
                </c:pt>
                <c:pt idx="1">
                  <c:v>6.9682151589242056E-2</c:v>
                </c:pt>
              </c:numCache>
            </c:numRef>
          </c:val>
          <c:extLst>
            <c:ext xmlns:c16="http://schemas.microsoft.com/office/drawing/2014/chart" uri="{C3380CC4-5D6E-409C-BE32-E72D297353CC}">
              <c16:uniqueId val="{00000003-2D21-4A4F-A863-27661C0FA62C}"/>
            </c:ext>
          </c:extLst>
        </c:ser>
        <c:ser>
          <c:idx val="4"/>
          <c:order val="4"/>
          <c:tx>
            <c:strRef>
              <c:f>'montant credit par clt'!$F$5:$F$6</c:f>
              <c:strCache>
                <c:ptCount val="1"/>
                <c:pt idx="0">
                  <c:v>2000-2499</c:v>
                </c:pt>
              </c:strCache>
            </c:strRef>
          </c:tx>
          <c:spPr>
            <a:solidFill>
              <a:schemeClr val="accent5"/>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'montant credit par clt'!$A$7:$A$9</c:f>
              <c:strCache>
                <c:ptCount val="2"/>
                <c:pt idx="0">
                  <c:v>Client actuel</c:v>
                </c:pt>
                <c:pt idx="1">
                  <c:v>Client perdu</c:v>
                </c:pt>
              </c:strCache>
            </c:strRef>
          </c:cat>
          <c:val>
            <c:numRef>
              <c:f>'montant credit par clt'!$F$7:$F$9</c:f>
              <c:numCache>
                <c:formatCode>0%</c:formatCode>
                <c:ptCount val="2"/>
                <c:pt idx="0">
                  <c:v>0.12342480273230479</c:v>
                </c:pt>
                <c:pt idx="1">
                  <c:v>5.7457212713936431E-2</c:v>
                </c:pt>
              </c:numCache>
            </c:numRef>
          </c:val>
          <c:extLst>
            <c:ext xmlns:c16="http://schemas.microsoft.com/office/drawing/2014/chart" uri="{C3380CC4-5D6E-409C-BE32-E72D297353CC}">
              <c16:uniqueId val="{00000004-2D21-4A4F-A863-27661C0FA62C}"/>
            </c:ext>
          </c:extLst>
        </c:ser>
        <c:ser>
          <c:idx val="5"/>
          <c:order val="5"/>
          <c:tx>
            <c:strRef>
              <c:f>'montant credit par clt'!$G$5:$G$6</c:f>
              <c:strCache>
                <c:ptCount val="1"/>
                <c:pt idx="0">
                  <c:v>2500-2999</c:v>
                </c:pt>
              </c:strCache>
            </c:strRef>
          </c:tx>
          <c:spPr>
            <a:solidFill>
              <a:schemeClr val="accent6"/>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'montant credit par clt'!$A$7:$A$9</c:f>
              <c:strCache>
                <c:ptCount val="2"/>
                <c:pt idx="0">
                  <c:v>Client actuel</c:v>
                </c:pt>
                <c:pt idx="1">
                  <c:v>Client perdu</c:v>
                </c:pt>
              </c:strCache>
            </c:strRef>
          </c:cat>
          <c:val>
            <c:numRef>
              <c:f>'montant credit par clt'!$G$7:$G$9</c:f>
              <c:numCache>
                <c:formatCode>0%</c:formatCode>
                <c:ptCount val="2"/>
                <c:pt idx="0">
                  <c:v>4.3340007066305503E-2</c:v>
                </c:pt>
                <c:pt idx="1">
                  <c:v>9.9022004889975548E-2</c:v>
                </c:pt>
              </c:numCache>
            </c:numRef>
          </c:val>
          <c:extLst>
            <c:ext xmlns:c16="http://schemas.microsoft.com/office/drawing/2014/chart" uri="{C3380CC4-5D6E-409C-BE32-E72D297353CC}">
              <c16:uniqueId val="{00000005-2D21-4A4F-A863-27661C0FA62C}"/>
            </c:ext>
          </c:extLst>
        </c:ser>
        <c:dLbls>
          <c:dLblPos val="ctr"/>
          <c:showLegendKey val="0"/>
          <c:showVal val="1"/>
          <c:showCatName val="0"/>
          <c:showSerName val="0"/>
          <c:showPercent val="0"/>
          <c:showBubbleSize val="0"/>
        </c:dLbls>
        <c:gapWidth val="150"/>
        <c:overlap val="100"/>
        <c:axId val="651815928"/>
        <c:axId val="651816648"/>
      </c:barChart>
      <c:valAx>
        <c:axId val="651816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Pourcentage nombre clients</a:t>
                </a:r>
                <a:r>
                  <a:rPr lang="fr-FR" baseline="0" dirty="0"/>
                  <a:t> </a:t>
                </a:r>
                <a:endParaRPr lang="fr-FR"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51815928"/>
        <c:crosses val="autoZero"/>
        <c:crossBetween val="between"/>
      </c:valAx>
      <c:catAx>
        <c:axId val="6518159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Statut</a:t>
                </a:r>
                <a:r>
                  <a:rPr lang="fr-FR" baseline="0" dirty="0"/>
                  <a:t> client</a:t>
                </a:r>
                <a:endParaRPr lang="fr-FR"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5181664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[Données^LMPrimero^LMBank.xlsx]interactions!Tableau croisé dynamique2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200" dirty="0"/>
              <a:t>Nombres d’interactions clients  avec la banque par statut</a:t>
            </a:r>
            <a:r>
              <a:rPr lang="fr-FR" sz="1200" baseline="0" dirty="0"/>
              <a:t> </a:t>
            </a:r>
            <a:endParaRPr lang="fr-FR" sz="1200" dirty="0"/>
          </a:p>
        </c:rich>
      </c:tx>
      <c:layout>
        <c:manualLayout>
          <c:xMode val="edge"/>
          <c:yMode val="edge"/>
          <c:x val="0.11213264364927326"/>
          <c:y val="1.821359854202963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930460561577893"/>
          <c:y val="0.17991740752972701"/>
          <c:w val="0.59328152154493341"/>
          <c:h val="0.66063112306772798"/>
        </c:manualLayout>
      </c:layout>
      <c:lineChart>
        <c:grouping val="standard"/>
        <c:varyColors val="0"/>
        <c:ser>
          <c:idx val="0"/>
          <c:order val="0"/>
          <c:tx>
            <c:strRef>
              <c:f>interactions!$B$4:$B$5</c:f>
              <c:strCache>
                <c:ptCount val="1"/>
                <c:pt idx="0">
                  <c:v>Client actuel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interactions!$A$6:$A$16</c:f>
              <c:strCache>
                <c:ptCount val="10"/>
                <c:pt idx="0">
                  <c:v>0</c:v>
                </c:pt>
                <c:pt idx="1">
                  <c:v>1</c:v>
                </c:pt>
                <c:pt idx="2">
                  <c:v>2</c:v>
                </c:pt>
                <c:pt idx="3">
                  <c:v>3</c:v>
                </c:pt>
                <c:pt idx="4">
                  <c:v>4</c:v>
                </c:pt>
                <c:pt idx="5">
                  <c:v>5</c:v>
                </c:pt>
                <c:pt idx="6">
                  <c:v>6</c:v>
                </c:pt>
                <c:pt idx="7">
                  <c:v>7</c:v>
                </c:pt>
                <c:pt idx="8">
                  <c:v>8</c:v>
                </c:pt>
                <c:pt idx="9">
                  <c:v>9</c:v>
                </c:pt>
              </c:strCache>
            </c:strRef>
          </c:cat>
          <c:val>
            <c:numRef>
              <c:f>interactions!$B$6:$B$16</c:f>
              <c:numCache>
                <c:formatCode>General</c:formatCode>
                <c:ptCount val="10"/>
                <c:pt idx="0">
                  <c:v>392</c:v>
                </c:pt>
                <c:pt idx="1">
                  <c:v>1388</c:v>
                </c:pt>
                <c:pt idx="2">
                  <c:v>2822</c:v>
                </c:pt>
                <c:pt idx="3">
                  <c:v>2696</c:v>
                </c:pt>
                <c:pt idx="4">
                  <c:v>1076</c:v>
                </c:pt>
                <c:pt idx="5">
                  <c:v>117</c:v>
                </c:pt>
              </c:numCache>
            </c:numRef>
          </c:val>
          <c:smooth val="0"/>
          <c:extLst>
            <c:ext xmlns:c16="http://schemas.microsoft.com/office/drawing/2014/chart" uri="{C3380CC4-5D6E-409C-BE32-E72D297353CC}">
              <c16:uniqueId val="{00000000-FD19-480D-8523-4C8629B73D4C}"/>
            </c:ext>
          </c:extLst>
        </c:ser>
        <c:ser>
          <c:idx val="1"/>
          <c:order val="1"/>
          <c:tx>
            <c:strRef>
              <c:f>interactions!$C$4:$C$5</c:f>
              <c:strCache>
                <c:ptCount val="1"/>
                <c:pt idx="0">
                  <c:v>Client perdu</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interactions!$A$6:$A$16</c:f>
              <c:strCache>
                <c:ptCount val="10"/>
                <c:pt idx="0">
                  <c:v>0</c:v>
                </c:pt>
                <c:pt idx="1">
                  <c:v>1</c:v>
                </c:pt>
                <c:pt idx="2">
                  <c:v>2</c:v>
                </c:pt>
                <c:pt idx="3">
                  <c:v>3</c:v>
                </c:pt>
                <c:pt idx="4">
                  <c:v>4</c:v>
                </c:pt>
                <c:pt idx="5">
                  <c:v>5</c:v>
                </c:pt>
                <c:pt idx="6">
                  <c:v>6</c:v>
                </c:pt>
                <c:pt idx="7">
                  <c:v>7</c:v>
                </c:pt>
                <c:pt idx="8">
                  <c:v>8</c:v>
                </c:pt>
                <c:pt idx="9">
                  <c:v>9</c:v>
                </c:pt>
              </c:strCache>
            </c:strRef>
          </c:cat>
          <c:val>
            <c:numRef>
              <c:f>interactions!$C$6:$C$16</c:f>
              <c:numCache>
                <c:formatCode>General</c:formatCode>
                <c:ptCount val="10"/>
                <c:pt idx="0">
                  <c:v>7</c:v>
                </c:pt>
                <c:pt idx="1">
                  <c:v>111</c:v>
                </c:pt>
                <c:pt idx="2">
                  <c:v>405</c:v>
                </c:pt>
                <c:pt idx="3">
                  <c:v>684</c:v>
                </c:pt>
                <c:pt idx="4">
                  <c:v>27</c:v>
                </c:pt>
                <c:pt idx="5">
                  <c:v>115</c:v>
                </c:pt>
                <c:pt idx="6">
                  <c:v>75</c:v>
                </c:pt>
                <c:pt idx="7">
                  <c:v>127</c:v>
                </c:pt>
                <c:pt idx="8">
                  <c:v>66</c:v>
                </c:pt>
                <c:pt idx="9">
                  <c:v>19</c:v>
                </c:pt>
              </c:numCache>
            </c:numRef>
          </c:val>
          <c:smooth val="0"/>
          <c:extLst>
            <c:ext xmlns:c16="http://schemas.microsoft.com/office/drawing/2014/chart" uri="{C3380CC4-5D6E-409C-BE32-E72D297353CC}">
              <c16:uniqueId val="{00000001-FD19-480D-8523-4C8629B73D4C}"/>
            </c:ext>
          </c:extLst>
        </c:ser>
        <c:dLbls>
          <c:dLblPos val="t"/>
          <c:showLegendKey val="0"/>
          <c:showVal val="1"/>
          <c:showCatName val="0"/>
          <c:showSerName val="0"/>
          <c:showPercent val="0"/>
          <c:showBubbleSize val="0"/>
        </c:dLbls>
        <c:marker val="1"/>
        <c:smooth val="0"/>
        <c:axId val="714136808"/>
        <c:axId val="714139328"/>
      </c:lineChart>
      <c:catAx>
        <c:axId val="7141368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Nombres</a:t>
                </a:r>
                <a:r>
                  <a:rPr lang="fr-FR" baseline="0" dirty="0"/>
                  <a:t> d’interactions</a:t>
                </a:r>
                <a:endParaRPr lang="fr-FR"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14139328"/>
        <c:crosses val="autoZero"/>
        <c:auto val="1"/>
        <c:lblAlgn val="ctr"/>
        <c:lblOffset val="100"/>
        <c:noMultiLvlLbl val="0"/>
      </c:catAx>
      <c:valAx>
        <c:axId val="714139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Nombre</a:t>
                </a:r>
                <a:r>
                  <a:rPr lang="fr-FR" baseline="0" dirty="0"/>
                  <a:t> de client</a:t>
                </a:r>
                <a:endParaRPr lang="fr-FR" dirty="0"/>
              </a:p>
            </c:rich>
          </c:tx>
          <c:layout>
            <c:manualLayout>
              <c:xMode val="edge"/>
              <c:yMode val="edge"/>
              <c:x val="4.42498831007744E-2"/>
              <c:y val="0.3593430084241170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141368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[Données^LMPrimero^LMBank.xlsx]Type de carte!Tableau croisé dynamique1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Total type de carte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20987621878873725"/>
          <c:y val="0.28737809521129593"/>
          <c:w val="0.42213668178647085"/>
          <c:h val="0.63695758391253299"/>
        </c:manualLayout>
      </c:layout>
      <c:pieChart>
        <c:varyColors val="1"/>
        <c:ser>
          <c:idx val="0"/>
          <c:order val="0"/>
          <c:tx>
            <c:strRef>
              <c:f>'Type de carte'!$B$21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6EA-41FE-AD9D-17C4E9E09403}"/>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6EA-41FE-AD9D-17C4E9E0940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6EA-41FE-AD9D-17C4E9E0940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06EA-41FE-AD9D-17C4E9E09403}"/>
              </c:ext>
            </c:extLst>
          </c:dPt>
          <c:dLbls>
            <c:dLbl>
              <c:idx val="2"/>
              <c:layout>
                <c:manualLayout>
                  <c:x val="-4.5775482634264904E-2"/>
                  <c:y val="-7.3619535122478236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6EA-41FE-AD9D-17C4E9E09403}"/>
                </c:ext>
              </c:extLst>
            </c:dLbl>
            <c:dLbl>
              <c:idx val="3"/>
              <c:layout>
                <c:manualLayout>
                  <c:x val="8.8528558515563571E-2"/>
                  <c:y val="-5.4312596408919632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6EA-41FE-AD9D-17C4E9E09403}"/>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'Type de carte'!$A$22:$A$26</c:f>
              <c:strCache>
                <c:ptCount val="4"/>
                <c:pt idx="0">
                  <c:v>Blue</c:v>
                </c:pt>
                <c:pt idx="1">
                  <c:v>Gold</c:v>
                </c:pt>
                <c:pt idx="2">
                  <c:v>Platinum</c:v>
                </c:pt>
                <c:pt idx="3">
                  <c:v>Silver</c:v>
                </c:pt>
              </c:strCache>
            </c:strRef>
          </c:cat>
          <c:val>
            <c:numRef>
              <c:f>'Type de carte'!$B$22:$B$26</c:f>
              <c:numCache>
                <c:formatCode>0.00%</c:formatCode>
                <c:ptCount val="4"/>
                <c:pt idx="0">
                  <c:v>0.93176656462920904</c:v>
                </c:pt>
                <c:pt idx="1">
                  <c:v>1.1454527500740594E-2</c:v>
                </c:pt>
                <c:pt idx="2">
                  <c:v>1.9749185346104475E-3</c:v>
                </c:pt>
                <c:pt idx="3">
                  <c:v>5.4803989335439916E-2</c:v>
                </c:pt>
              </c:numCache>
            </c:numRef>
          </c:val>
          <c:extLst>
            <c:ext xmlns:c16="http://schemas.microsoft.com/office/drawing/2014/chart" uri="{C3380CC4-5D6E-409C-BE32-E72D297353CC}">
              <c16:uniqueId val="{00000000-7EB5-4843-9048-AA0D17117A6E}"/>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[Données^LMPrimero^LMBank.xlsx]tranche d'age!Tableau croisé dynamique2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Repartition clients par tranches</a:t>
            </a:r>
            <a:r>
              <a:rPr lang="en-US" sz="1200" baseline="0" dirty="0"/>
              <a:t> </a:t>
            </a:r>
            <a:r>
              <a:rPr lang="en-US" sz="1200" baseline="0" dirty="0" err="1"/>
              <a:t>d’âges</a:t>
            </a:r>
            <a:endParaRPr lang="en-US" sz="1200" dirty="0"/>
          </a:p>
        </c:rich>
      </c:tx>
      <c:layout>
        <c:manualLayout>
          <c:xMode val="edge"/>
          <c:yMode val="edge"/>
          <c:x val="0.14731788260761527"/>
          <c:y val="3.671536845916129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s>
    <c:plotArea>
      <c:layout>
        <c:manualLayout>
          <c:layoutTarget val="inner"/>
          <c:xMode val="edge"/>
          <c:yMode val="edge"/>
          <c:x val="0.17543073495533665"/>
          <c:y val="0.16219312375508793"/>
          <c:w val="0.47245252235480167"/>
          <c:h val="0.74777223474803578"/>
        </c:manualLayout>
      </c:layout>
      <c:doughnutChart>
        <c:varyColors val="1"/>
        <c:ser>
          <c:idx val="0"/>
          <c:order val="0"/>
          <c:tx>
            <c:strRef>
              <c:f>'tranche d''age'!$B$21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B4B-4F16-9E9E-55A0BAFC99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B4B-4F16-9E9E-55A0BAFC997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B4B-4F16-9E9E-55A0BAFC997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B4B-4F16-9E9E-55A0BAFC997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B4B-4F16-9E9E-55A0BAFC9976}"/>
              </c:ext>
            </c:extLst>
          </c:dPt>
          <c:dLbls>
            <c:dLbl>
              <c:idx val="0"/>
              <c:layout>
                <c:manualLayout>
                  <c:x val="0.1842519799275826"/>
                  <c:y val="-2.408065692790545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B4B-4F16-9E9E-55A0BAFC9976}"/>
                </c:ext>
              </c:extLst>
            </c:dLbl>
            <c:dLbl>
              <c:idx val="1"/>
              <c:layout>
                <c:manualLayout>
                  <c:x val="0.13464567763938728"/>
                  <c:y val="8.42822992476690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B4B-4F16-9E9E-55A0BAFC9976}"/>
                </c:ext>
              </c:extLst>
            </c:dLbl>
            <c:dLbl>
              <c:idx val="2"/>
              <c:layout>
                <c:manualLayout>
                  <c:x val="-0.10984252649528965"/>
                  <c:y val="6.02016423197625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B4B-4F16-9E9E-55A0BAFC9976}"/>
                </c:ext>
              </c:extLst>
            </c:dLbl>
            <c:dLbl>
              <c:idx val="3"/>
              <c:layout>
                <c:manualLayout>
                  <c:x val="-0.14155256910781397"/>
                  <c:y val="7.177968303455442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B4B-4F16-9E9E-55A0BAFC9976}"/>
                </c:ext>
              </c:extLst>
            </c:dLbl>
            <c:dLbl>
              <c:idx val="4"/>
              <c:layout>
                <c:manualLayout>
                  <c:x val="-0.15944882878348499"/>
                  <c:y val="-4.816131385581090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FB4B-4F16-9E9E-55A0BAFC997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'tranche d''age'!$A$22:$A$27</c:f>
              <c:strCache>
                <c:ptCount val="5"/>
                <c:pt idx="0">
                  <c:v>26-35</c:v>
                </c:pt>
                <c:pt idx="1">
                  <c:v>36-45</c:v>
                </c:pt>
                <c:pt idx="2">
                  <c:v>46-55</c:v>
                </c:pt>
                <c:pt idx="3">
                  <c:v>56-65</c:v>
                </c:pt>
                <c:pt idx="4">
                  <c:v>66-75</c:v>
                </c:pt>
              </c:strCache>
            </c:strRef>
          </c:cat>
          <c:val>
            <c:numRef>
              <c:f>'tranche d''age'!$B$22:$B$27</c:f>
              <c:numCache>
                <c:formatCode>0.00%</c:formatCode>
                <c:ptCount val="5"/>
                <c:pt idx="0">
                  <c:v>9.0747506665350058E-2</c:v>
                </c:pt>
                <c:pt idx="1">
                  <c:v>0.36901352819196209</c:v>
                </c:pt>
                <c:pt idx="2">
                  <c:v>0.40841315295744052</c:v>
                </c:pt>
                <c:pt idx="3">
                  <c:v>0.13083835291794213</c:v>
                </c:pt>
                <c:pt idx="4">
                  <c:v>9.8745926730522374E-4</c:v>
                </c:pt>
              </c:numCache>
            </c:numRef>
          </c:val>
          <c:extLst>
            <c:ext xmlns:c16="http://schemas.microsoft.com/office/drawing/2014/chart" uri="{C3380CC4-5D6E-409C-BE32-E72D297353CC}">
              <c16:uniqueId val="{0000000A-FB4B-4F16-9E9E-55A0BAFC9976}"/>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[Données^LMPrimero^LMBank.xlsx]tranche d'age!Tableau croisé dynamique1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200" dirty="0"/>
              <a:t>Répartition</a:t>
            </a:r>
            <a:r>
              <a:rPr lang="fr-FR" sz="1200" baseline="0" dirty="0"/>
              <a:t> client par tranches d’âges et type de carte</a:t>
            </a:r>
            <a:endParaRPr lang="fr-FR"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540367119494737"/>
          <c:y val="0.18445637765728221"/>
          <c:w val="0.61325743684723011"/>
          <c:h val="0.64537056094353462"/>
        </c:manualLayout>
      </c:layout>
      <c:barChart>
        <c:barDir val="col"/>
        <c:grouping val="stacked"/>
        <c:varyColors val="0"/>
        <c:ser>
          <c:idx val="0"/>
          <c:order val="0"/>
          <c:tx>
            <c:strRef>
              <c:f>'tranche d''age'!$B$5:$B$6</c:f>
              <c:strCache>
                <c:ptCount val="1"/>
                <c:pt idx="0">
                  <c:v>Blue</c:v>
                </c:pt>
              </c:strCache>
            </c:strRef>
          </c:tx>
          <c:spPr>
            <a:solidFill>
              <a:schemeClr val="accent1"/>
            </a:solidFill>
            <a:ln>
              <a:noFill/>
            </a:ln>
            <a:effectLst/>
          </c:spPr>
          <c:invertIfNegative val="0"/>
          <c:cat>
            <c:strRef>
              <c:f>'tranche d''age'!$A$7:$A$12</c:f>
              <c:strCache>
                <c:ptCount val="5"/>
                <c:pt idx="0">
                  <c:v>26-35</c:v>
                </c:pt>
                <c:pt idx="1">
                  <c:v>36-45</c:v>
                </c:pt>
                <c:pt idx="2">
                  <c:v>46-55</c:v>
                </c:pt>
                <c:pt idx="3">
                  <c:v>56-65</c:v>
                </c:pt>
                <c:pt idx="4">
                  <c:v>66-75</c:v>
                </c:pt>
              </c:strCache>
            </c:strRef>
          </c:cat>
          <c:val>
            <c:numRef>
              <c:f>'tranche d''age'!$B$7:$B$12</c:f>
              <c:numCache>
                <c:formatCode>General</c:formatCode>
                <c:ptCount val="5"/>
                <c:pt idx="0">
                  <c:v>113</c:v>
                </c:pt>
                <c:pt idx="1">
                  <c:v>569</c:v>
                </c:pt>
                <c:pt idx="2">
                  <c:v>634</c:v>
                </c:pt>
                <c:pt idx="3">
                  <c:v>201</c:v>
                </c:pt>
                <c:pt idx="4">
                  <c:v>2</c:v>
                </c:pt>
              </c:numCache>
            </c:numRef>
          </c:val>
          <c:extLst>
            <c:ext xmlns:c16="http://schemas.microsoft.com/office/drawing/2014/chart" uri="{C3380CC4-5D6E-409C-BE32-E72D297353CC}">
              <c16:uniqueId val="{00000000-0770-4701-BF6B-C01830B43578}"/>
            </c:ext>
          </c:extLst>
        </c:ser>
        <c:ser>
          <c:idx val="1"/>
          <c:order val="1"/>
          <c:tx>
            <c:strRef>
              <c:f>'tranche d''age'!$C$5:$C$6</c:f>
              <c:strCache>
                <c:ptCount val="1"/>
                <c:pt idx="0">
                  <c:v>Gold</c:v>
                </c:pt>
              </c:strCache>
            </c:strRef>
          </c:tx>
          <c:spPr>
            <a:solidFill>
              <a:schemeClr val="accent2"/>
            </a:solidFill>
            <a:ln>
              <a:noFill/>
            </a:ln>
            <a:effectLst/>
          </c:spPr>
          <c:invertIfNegative val="0"/>
          <c:cat>
            <c:strRef>
              <c:f>'tranche d''age'!$A$7:$A$12</c:f>
              <c:strCache>
                <c:ptCount val="5"/>
                <c:pt idx="0">
                  <c:v>26-35</c:v>
                </c:pt>
                <c:pt idx="1">
                  <c:v>36-45</c:v>
                </c:pt>
                <c:pt idx="2">
                  <c:v>46-55</c:v>
                </c:pt>
                <c:pt idx="3">
                  <c:v>56-65</c:v>
                </c:pt>
                <c:pt idx="4">
                  <c:v>66-75</c:v>
                </c:pt>
              </c:strCache>
            </c:strRef>
          </c:cat>
          <c:val>
            <c:numRef>
              <c:f>'tranche d''age'!$C$7:$C$12</c:f>
              <c:numCache>
                <c:formatCode>General</c:formatCode>
                <c:ptCount val="5"/>
                <c:pt idx="0">
                  <c:v>3</c:v>
                </c:pt>
                <c:pt idx="1">
                  <c:v>9</c:v>
                </c:pt>
                <c:pt idx="2">
                  <c:v>8</c:v>
                </c:pt>
                <c:pt idx="3">
                  <c:v>1</c:v>
                </c:pt>
              </c:numCache>
            </c:numRef>
          </c:val>
          <c:extLst>
            <c:ext xmlns:c16="http://schemas.microsoft.com/office/drawing/2014/chart" uri="{C3380CC4-5D6E-409C-BE32-E72D297353CC}">
              <c16:uniqueId val="{00000001-0770-4701-BF6B-C01830B43578}"/>
            </c:ext>
          </c:extLst>
        </c:ser>
        <c:ser>
          <c:idx val="2"/>
          <c:order val="2"/>
          <c:tx>
            <c:strRef>
              <c:f>'tranche d''age'!$D$5:$D$6</c:f>
              <c:strCache>
                <c:ptCount val="1"/>
                <c:pt idx="0">
                  <c:v>Platinum</c:v>
                </c:pt>
              </c:strCache>
            </c:strRef>
          </c:tx>
          <c:spPr>
            <a:solidFill>
              <a:schemeClr val="accent3"/>
            </a:solidFill>
            <a:ln>
              <a:noFill/>
            </a:ln>
            <a:effectLst/>
          </c:spPr>
          <c:invertIfNegative val="0"/>
          <c:cat>
            <c:strRef>
              <c:f>'tranche d''age'!$A$7:$A$12</c:f>
              <c:strCache>
                <c:ptCount val="5"/>
                <c:pt idx="0">
                  <c:v>26-35</c:v>
                </c:pt>
                <c:pt idx="1">
                  <c:v>36-45</c:v>
                </c:pt>
                <c:pt idx="2">
                  <c:v>46-55</c:v>
                </c:pt>
                <c:pt idx="3">
                  <c:v>56-65</c:v>
                </c:pt>
                <c:pt idx="4">
                  <c:v>66-75</c:v>
                </c:pt>
              </c:strCache>
            </c:strRef>
          </c:cat>
          <c:val>
            <c:numRef>
              <c:f>'tranche d''age'!$D$7:$D$12</c:f>
              <c:numCache>
                <c:formatCode>General</c:formatCode>
                <c:ptCount val="5"/>
                <c:pt idx="1">
                  <c:v>2</c:v>
                </c:pt>
                <c:pt idx="2">
                  <c:v>8</c:v>
                </c:pt>
                <c:pt idx="3">
                  <c:v>4</c:v>
                </c:pt>
              </c:numCache>
            </c:numRef>
          </c:val>
          <c:extLst>
            <c:ext xmlns:c16="http://schemas.microsoft.com/office/drawing/2014/chart" uri="{C3380CC4-5D6E-409C-BE32-E72D297353CC}">
              <c16:uniqueId val="{00000002-0770-4701-BF6B-C01830B43578}"/>
            </c:ext>
          </c:extLst>
        </c:ser>
        <c:ser>
          <c:idx val="3"/>
          <c:order val="3"/>
          <c:tx>
            <c:strRef>
              <c:f>'tranche d''age'!$E$5:$E$6</c:f>
              <c:strCache>
                <c:ptCount val="1"/>
                <c:pt idx="0">
                  <c:v>Silver</c:v>
                </c:pt>
              </c:strCache>
            </c:strRef>
          </c:tx>
          <c:spPr>
            <a:solidFill>
              <a:schemeClr val="accent4"/>
            </a:solidFill>
            <a:ln>
              <a:noFill/>
            </a:ln>
            <a:effectLst/>
          </c:spPr>
          <c:invertIfNegative val="0"/>
          <c:cat>
            <c:strRef>
              <c:f>'tranche d''age'!$A$7:$A$12</c:f>
              <c:strCache>
                <c:ptCount val="5"/>
                <c:pt idx="0">
                  <c:v>26-35</c:v>
                </c:pt>
                <c:pt idx="1">
                  <c:v>36-45</c:v>
                </c:pt>
                <c:pt idx="2">
                  <c:v>46-55</c:v>
                </c:pt>
                <c:pt idx="3">
                  <c:v>56-65</c:v>
                </c:pt>
                <c:pt idx="4">
                  <c:v>66-75</c:v>
                </c:pt>
              </c:strCache>
            </c:strRef>
          </c:cat>
          <c:val>
            <c:numRef>
              <c:f>'tranche d''age'!$E$7:$E$12</c:f>
              <c:numCache>
                <c:formatCode>General</c:formatCode>
                <c:ptCount val="5"/>
                <c:pt idx="0">
                  <c:v>6</c:v>
                </c:pt>
                <c:pt idx="1">
                  <c:v>27</c:v>
                </c:pt>
                <c:pt idx="2">
                  <c:v>42</c:v>
                </c:pt>
                <c:pt idx="3">
                  <c:v>7</c:v>
                </c:pt>
              </c:numCache>
            </c:numRef>
          </c:val>
          <c:extLst>
            <c:ext xmlns:c16="http://schemas.microsoft.com/office/drawing/2014/chart" uri="{C3380CC4-5D6E-409C-BE32-E72D297353CC}">
              <c16:uniqueId val="{00000003-0770-4701-BF6B-C01830B43578}"/>
            </c:ext>
          </c:extLst>
        </c:ser>
        <c:dLbls>
          <c:dLblPos val="ctr"/>
          <c:showLegendKey val="0"/>
          <c:showVal val="0"/>
          <c:showCatName val="0"/>
          <c:showSerName val="0"/>
          <c:showPercent val="0"/>
          <c:showBubbleSize val="0"/>
        </c:dLbls>
        <c:gapWidth val="150"/>
        <c:overlap val="100"/>
        <c:axId val="678384560"/>
        <c:axId val="678384200"/>
      </c:barChart>
      <c:catAx>
        <c:axId val="67838456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Tranche</a:t>
                </a:r>
                <a:r>
                  <a:rPr lang="fr-FR" baseline="0" dirty="0"/>
                  <a:t> d’âge </a:t>
                </a:r>
                <a:endParaRPr lang="fr-FR"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78384200"/>
        <c:crosses val="autoZero"/>
        <c:auto val="1"/>
        <c:lblAlgn val="ctr"/>
        <c:lblOffset val="100"/>
        <c:noMultiLvlLbl val="0"/>
      </c:catAx>
      <c:valAx>
        <c:axId val="678384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Nombre</a:t>
                </a:r>
                <a:r>
                  <a:rPr lang="fr-FR" baseline="0" dirty="0"/>
                  <a:t> de clients</a:t>
                </a:r>
                <a:endParaRPr lang="fr-FR" dirty="0"/>
              </a:p>
            </c:rich>
          </c:tx>
          <c:layout>
            <c:manualLayout>
              <c:xMode val="edge"/>
              <c:yMode val="edge"/>
              <c:x val="3.4256524847249885E-2"/>
              <c:y val="0.3951157209776149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783845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[Données^LMPrimero^LMBank.xlsx]M!Tableau croisé dynamique1</c:name>
    <c:fmtId val="-1"/>
  </c:pivotSource>
  <c:chart>
    <c:title>
      <c:tx>
        <c:rich>
          <a:bodyPr rot="0" spcFirstLastPara="1" vertOverflow="ellipsis" vert="horz" wrap="square" anchor="ctr" anchorCtr="1"/>
          <a:lstStyle/>
          <a:p>
            <a:pPr>
              <a:defRPr sz="1400" b="0" i="0" u="none" strike="noStrike" kern="1200" spc="0" baseline="0">
                <a:solidFill>
                  <a:schemeClr val="tx1">
                    <a:lumMod val="60000"/>
                    <a:lumOff val="40000"/>
                  </a:schemeClr>
                </a:solidFill>
                <a:latin typeface="+mn-lt"/>
                <a:ea typeface="+mn-ea"/>
                <a:cs typeface="+mn-cs"/>
              </a:defRPr>
            </a:pPr>
            <a:r>
              <a:rPr lang="fr-FR" sz="1200" dirty="0">
                <a:solidFill>
                  <a:schemeClr val="tx1">
                    <a:lumMod val="60000"/>
                    <a:lumOff val="40000"/>
                  </a:schemeClr>
                </a:solidFill>
              </a:rPr>
              <a:t>Clients</a:t>
            </a:r>
            <a:r>
              <a:rPr lang="fr-FR" sz="1200" baseline="0" dirty="0">
                <a:solidFill>
                  <a:schemeClr val="tx1">
                    <a:lumMod val="60000"/>
                    <a:lumOff val="40000"/>
                  </a:schemeClr>
                </a:solidFill>
              </a:rPr>
              <a:t> Hommes </a:t>
            </a:r>
            <a:endParaRPr lang="fr-FR" sz="1200" dirty="0">
              <a:solidFill>
                <a:schemeClr val="tx1">
                  <a:lumMod val="60000"/>
                  <a:lumOff val="40000"/>
                </a:schemeClr>
              </a:solidFill>
            </a:endParaRPr>
          </a:p>
        </c:rich>
      </c:tx>
      <c:layout>
        <c:manualLayout>
          <c:xMode val="edge"/>
          <c:yMode val="edge"/>
          <c:x val="0.35654482049066771"/>
          <c:y val="3.521318547424403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0000"/>
                  <a:lumOff val="40000"/>
                </a:schemeClr>
              </a:solidFill>
              <a:latin typeface="+mn-lt"/>
              <a:ea typeface="+mn-ea"/>
              <a:cs typeface="+mn-cs"/>
            </a:defRPr>
          </a:pPr>
          <a:endParaRPr lang="fr-FR"/>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246399442061452"/>
          <c:y val="0.15535027200136997"/>
          <c:w val="0.6699295713035871"/>
          <c:h val="0.59508096418524759"/>
        </c:manualLayout>
      </c:layout>
      <c:barChart>
        <c:barDir val="col"/>
        <c:grouping val="percentStacked"/>
        <c:varyColors val="0"/>
        <c:ser>
          <c:idx val="0"/>
          <c:order val="0"/>
          <c:tx>
            <c:strRef>
              <c:f>M!$B$3:$B$4</c:f>
              <c:strCache>
                <c:ptCount val="1"/>
                <c:pt idx="0">
                  <c:v>Client actuel</c:v>
                </c:pt>
              </c:strCache>
            </c:strRef>
          </c:tx>
          <c:spPr>
            <a:solidFill>
              <a:schemeClr val="accent1"/>
            </a:solidFill>
            <a:ln>
              <a:noFill/>
            </a:ln>
            <a:effectLst/>
          </c:spPr>
          <c:invertIfNegative val="0"/>
          <c:cat>
            <c:strRef>
              <c:f>M!$A$5:$A$11</c:f>
              <c:strCache>
                <c:ptCount val="6"/>
                <c:pt idx="0">
                  <c:v>€120K +</c:v>
                </c:pt>
                <c:pt idx="1">
                  <c:v>€40K - €60K</c:v>
                </c:pt>
                <c:pt idx="2">
                  <c:v>€60K - €80K</c:v>
                </c:pt>
                <c:pt idx="3">
                  <c:v>€80K - €120K</c:v>
                </c:pt>
                <c:pt idx="4">
                  <c:v>Moins de €40K</c:v>
                </c:pt>
                <c:pt idx="5">
                  <c:v>Non connu</c:v>
                </c:pt>
              </c:strCache>
            </c:strRef>
          </c:cat>
          <c:val>
            <c:numRef>
              <c:f>M!$B$5:$B$11</c:f>
              <c:numCache>
                <c:formatCode>General</c:formatCode>
                <c:ptCount val="6"/>
                <c:pt idx="0">
                  <c:v>598</c:v>
                </c:pt>
                <c:pt idx="1">
                  <c:v>671</c:v>
                </c:pt>
                <c:pt idx="2">
                  <c:v>1210</c:v>
                </c:pt>
                <c:pt idx="3">
                  <c:v>1292</c:v>
                </c:pt>
                <c:pt idx="4">
                  <c:v>247</c:v>
                </c:pt>
                <c:pt idx="5">
                  <c:v>47</c:v>
                </c:pt>
              </c:numCache>
            </c:numRef>
          </c:val>
          <c:extLst>
            <c:ext xmlns:c16="http://schemas.microsoft.com/office/drawing/2014/chart" uri="{C3380CC4-5D6E-409C-BE32-E72D297353CC}">
              <c16:uniqueId val="{00000000-A4C8-41A1-825D-69FA341548E6}"/>
            </c:ext>
          </c:extLst>
        </c:ser>
        <c:ser>
          <c:idx val="1"/>
          <c:order val="1"/>
          <c:tx>
            <c:strRef>
              <c:f>M!$C$3:$C$4</c:f>
              <c:strCache>
                <c:ptCount val="1"/>
                <c:pt idx="0">
                  <c:v>Client perdu</c:v>
                </c:pt>
              </c:strCache>
            </c:strRef>
          </c:tx>
          <c:spPr>
            <a:solidFill>
              <a:schemeClr val="accent2"/>
            </a:solidFill>
            <a:ln>
              <a:noFill/>
            </a:ln>
            <a:effectLst/>
          </c:spPr>
          <c:invertIfNegative val="0"/>
          <c:cat>
            <c:strRef>
              <c:f>M!$A$5:$A$11</c:f>
              <c:strCache>
                <c:ptCount val="6"/>
                <c:pt idx="0">
                  <c:v>€120K +</c:v>
                </c:pt>
                <c:pt idx="1">
                  <c:v>€40K - €60K</c:v>
                </c:pt>
                <c:pt idx="2">
                  <c:v>€60K - €80K</c:v>
                </c:pt>
                <c:pt idx="3">
                  <c:v>€80K - €120K</c:v>
                </c:pt>
                <c:pt idx="4">
                  <c:v>Moins de €40K</c:v>
                </c:pt>
                <c:pt idx="5">
                  <c:v>Non connu</c:v>
                </c:pt>
              </c:strCache>
            </c:strRef>
          </c:cat>
          <c:val>
            <c:numRef>
              <c:f>M!$C$5:$C$11</c:f>
              <c:numCache>
                <c:formatCode>General</c:formatCode>
                <c:ptCount val="6"/>
                <c:pt idx="0">
                  <c:v>129</c:v>
                </c:pt>
                <c:pt idx="1">
                  <c:v>109</c:v>
                </c:pt>
                <c:pt idx="2">
                  <c:v>204</c:v>
                </c:pt>
                <c:pt idx="3">
                  <c:v>246</c:v>
                </c:pt>
                <c:pt idx="4">
                  <c:v>11</c:v>
                </c:pt>
                <c:pt idx="5">
                  <c:v>5</c:v>
                </c:pt>
              </c:numCache>
            </c:numRef>
          </c:val>
          <c:extLst>
            <c:ext xmlns:c16="http://schemas.microsoft.com/office/drawing/2014/chart" uri="{C3380CC4-5D6E-409C-BE32-E72D297353CC}">
              <c16:uniqueId val="{00000001-A4C8-41A1-825D-69FA341548E6}"/>
            </c:ext>
          </c:extLst>
        </c:ser>
        <c:dLbls>
          <c:showLegendKey val="0"/>
          <c:showVal val="0"/>
          <c:showCatName val="0"/>
          <c:showSerName val="0"/>
          <c:showPercent val="0"/>
          <c:showBubbleSize val="0"/>
        </c:dLbls>
        <c:gapWidth val="150"/>
        <c:overlap val="100"/>
        <c:axId val="651828888"/>
        <c:axId val="651821328"/>
      </c:barChart>
      <c:catAx>
        <c:axId val="651828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baseline="0" dirty="0"/>
                  <a:t>Catégorie  revenue annuel </a:t>
                </a:r>
                <a:endParaRPr lang="fr-FR"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51821328"/>
        <c:crosses val="autoZero"/>
        <c:auto val="1"/>
        <c:lblAlgn val="ctr"/>
        <c:lblOffset val="100"/>
        <c:noMultiLvlLbl val="0"/>
      </c:catAx>
      <c:valAx>
        <c:axId val="651821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Pourcentage</a:t>
                </a:r>
                <a:r>
                  <a:rPr lang="fr-FR" baseline="0" dirty="0"/>
                  <a:t> </a:t>
                </a:r>
                <a:endParaRPr lang="fr-FR"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518288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[Données^LMPrimero^LMBank.xlsx]repartition clt par revenu!Tableau croisé dynamique5</c:name>
    <c:fmtId val="-1"/>
  </c:pivotSource>
  <c:chart>
    <c:title>
      <c:tx>
        <c:rich>
          <a:bodyPr rot="0" spcFirstLastPara="1" vertOverflow="ellipsis" vert="horz" wrap="square" anchor="ctr" anchorCtr="1"/>
          <a:lstStyle/>
          <a:p>
            <a:pPr>
              <a:defRPr sz="1400" b="0" i="0" u="none" strike="noStrike" kern="1200" spc="0" baseline="0">
                <a:solidFill>
                  <a:schemeClr val="tx1">
                    <a:lumMod val="60000"/>
                    <a:lumOff val="40000"/>
                  </a:schemeClr>
                </a:solidFill>
                <a:latin typeface="+mn-lt"/>
                <a:ea typeface="+mn-ea"/>
                <a:cs typeface="+mn-cs"/>
              </a:defRPr>
            </a:pPr>
            <a:r>
              <a:rPr lang="fr-FR" sz="1200" baseline="0" dirty="0">
                <a:solidFill>
                  <a:schemeClr val="tx1">
                    <a:lumMod val="60000"/>
                    <a:lumOff val="40000"/>
                  </a:schemeClr>
                </a:solidFill>
              </a:rPr>
              <a:t>Clientes  Femmes</a:t>
            </a:r>
            <a:endParaRPr lang="fr-FR" sz="1200" dirty="0">
              <a:solidFill>
                <a:schemeClr val="tx1">
                  <a:lumMod val="60000"/>
                  <a:lumOff val="40000"/>
                </a:schemeClr>
              </a:solidFill>
            </a:endParaRPr>
          </a:p>
        </c:rich>
      </c:tx>
      <c:layout>
        <c:manualLayout>
          <c:xMode val="edge"/>
          <c:yMode val="edge"/>
          <c:x val="0.33648433476484613"/>
          <c:y val="4.182205866613977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0000"/>
                  <a:lumOff val="40000"/>
                </a:schemeClr>
              </a:solidFill>
              <a:latin typeface="+mn-lt"/>
              <a:ea typeface="+mn-ea"/>
              <a:cs typeface="+mn-cs"/>
            </a:defRPr>
          </a:pPr>
          <a:endParaRPr lang="fr-FR"/>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392942271885403"/>
          <c:y val="0.14046350037458732"/>
          <c:w val="0.61469413892010938"/>
          <c:h val="0.61171610396239318"/>
        </c:manualLayout>
      </c:layout>
      <c:barChart>
        <c:barDir val="col"/>
        <c:grouping val="percentStacked"/>
        <c:varyColors val="0"/>
        <c:ser>
          <c:idx val="0"/>
          <c:order val="0"/>
          <c:tx>
            <c:strRef>
              <c:f>'repartition clt par revenu'!$B$3:$B$4</c:f>
              <c:strCache>
                <c:ptCount val="1"/>
                <c:pt idx="0">
                  <c:v>Client actuel</c:v>
                </c:pt>
              </c:strCache>
            </c:strRef>
          </c:tx>
          <c:spPr>
            <a:solidFill>
              <a:schemeClr val="accent1"/>
            </a:solidFill>
            <a:ln>
              <a:noFill/>
            </a:ln>
            <a:effectLst/>
          </c:spPr>
          <c:invertIfNegative val="0"/>
          <c:cat>
            <c:strRef>
              <c:f>'repartition clt par revenu'!$A$5:$A$10</c:f>
              <c:strCache>
                <c:ptCount val="5"/>
                <c:pt idx="0">
                  <c:v>€40K - €60K</c:v>
                </c:pt>
                <c:pt idx="1">
                  <c:v>€60K - €80K</c:v>
                </c:pt>
                <c:pt idx="2">
                  <c:v>€80K - €120K</c:v>
                </c:pt>
                <c:pt idx="3">
                  <c:v>Moins de €40K</c:v>
                </c:pt>
                <c:pt idx="4">
                  <c:v>Non connu</c:v>
                </c:pt>
              </c:strCache>
            </c:strRef>
          </c:cat>
          <c:val>
            <c:numRef>
              <c:f>'repartition clt par revenu'!$B$5:$B$10</c:f>
              <c:numCache>
                <c:formatCode>General</c:formatCode>
                <c:ptCount val="5"/>
                <c:pt idx="0">
                  <c:v>848</c:v>
                </c:pt>
                <c:pt idx="3">
                  <c:v>2702</c:v>
                </c:pt>
                <c:pt idx="4">
                  <c:v>876</c:v>
                </c:pt>
              </c:numCache>
            </c:numRef>
          </c:val>
          <c:extLst>
            <c:ext xmlns:c16="http://schemas.microsoft.com/office/drawing/2014/chart" uri="{C3380CC4-5D6E-409C-BE32-E72D297353CC}">
              <c16:uniqueId val="{00000000-7031-4571-8EB4-DA45ED6DBDAD}"/>
            </c:ext>
          </c:extLst>
        </c:ser>
        <c:ser>
          <c:idx val="1"/>
          <c:order val="1"/>
          <c:tx>
            <c:strRef>
              <c:f>'repartition clt par revenu'!$C$3:$C$4</c:f>
              <c:strCache>
                <c:ptCount val="1"/>
                <c:pt idx="0">
                  <c:v>Client perdu</c:v>
                </c:pt>
              </c:strCache>
            </c:strRef>
          </c:tx>
          <c:spPr>
            <a:solidFill>
              <a:schemeClr val="accent2"/>
            </a:solidFill>
            <a:ln>
              <a:noFill/>
            </a:ln>
            <a:effectLst/>
          </c:spPr>
          <c:invertIfNegative val="0"/>
          <c:cat>
            <c:strRef>
              <c:f>'repartition clt par revenu'!$A$5:$A$10</c:f>
              <c:strCache>
                <c:ptCount val="5"/>
                <c:pt idx="0">
                  <c:v>€40K - €60K</c:v>
                </c:pt>
                <c:pt idx="1">
                  <c:v>€60K - €80K</c:v>
                </c:pt>
                <c:pt idx="2">
                  <c:v>€80K - €120K</c:v>
                </c:pt>
                <c:pt idx="3">
                  <c:v>Moins de €40K</c:v>
                </c:pt>
                <c:pt idx="4">
                  <c:v>Non connu</c:v>
                </c:pt>
              </c:strCache>
            </c:strRef>
          </c:cat>
          <c:val>
            <c:numRef>
              <c:f>'repartition clt par revenu'!$C$5:$C$10</c:f>
              <c:numCache>
                <c:formatCode>General</c:formatCode>
                <c:ptCount val="5"/>
                <c:pt idx="0">
                  <c:v>333</c:v>
                </c:pt>
                <c:pt idx="1">
                  <c:v>163</c:v>
                </c:pt>
                <c:pt idx="2">
                  <c:v>31</c:v>
                </c:pt>
                <c:pt idx="3">
                  <c:v>223</c:v>
                </c:pt>
                <c:pt idx="4">
                  <c:v>182</c:v>
                </c:pt>
              </c:numCache>
            </c:numRef>
          </c:val>
          <c:extLst>
            <c:ext xmlns:c16="http://schemas.microsoft.com/office/drawing/2014/chart" uri="{C3380CC4-5D6E-409C-BE32-E72D297353CC}">
              <c16:uniqueId val="{00000001-7031-4571-8EB4-DA45ED6DBDAD}"/>
            </c:ext>
          </c:extLst>
        </c:ser>
        <c:dLbls>
          <c:showLegendKey val="0"/>
          <c:showVal val="0"/>
          <c:showCatName val="0"/>
          <c:showSerName val="0"/>
          <c:showPercent val="0"/>
          <c:showBubbleSize val="0"/>
        </c:dLbls>
        <c:gapWidth val="150"/>
        <c:overlap val="100"/>
        <c:axId val="651808728"/>
        <c:axId val="651811968"/>
      </c:barChart>
      <c:catAx>
        <c:axId val="6518087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0000"/>
                        <a:lumOff val="40000"/>
                      </a:schemeClr>
                    </a:solidFill>
                    <a:latin typeface="+mn-lt"/>
                    <a:ea typeface="+mn-ea"/>
                    <a:cs typeface="+mn-cs"/>
                  </a:defRPr>
                </a:pPr>
                <a:r>
                  <a:rPr lang="fr-FR" dirty="0">
                    <a:solidFill>
                      <a:schemeClr val="tx1">
                        <a:lumMod val="60000"/>
                        <a:lumOff val="40000"/>
                      </a:schemeClr>
                    </a:solidFill>
                  </a:rPr>
                  <a:t>Catégorie</a:t>
                </a:r>
                <a:r>
                  <a:rPr lang="fr-FR" baseline="0" dirty="0">
                    <a:solidFill>
                      <a:schemeClr val="tx1">
                        <a:lumMod val="60000"/>
                        <a:lumOff val="40000"/>
                      </a:schemeClr>
                    </a:solidFill>
                  </a:rPr>
                  <a:t> revenu annuel</a:t>
                </a:r>
                <a:endParaRPr lang="fr-FR" dirty="0">
                  <a:solidFill>
                    <a:schemeClr val="tx1">
                      <a:lumMod val="60000"/>
                      <a:lumOff val="40000"/>
                    </a:schemeClr>
                  </a:solidFill>
                </a:endParaRPr>
              </a:p>
            </c:rich>
          </c:tx>
          <c:layout>
            <c:manualLayout>
              <c:xMode val="edge"/>
              <c:yMode val="edge"/>
              <c:x val="0.24212013831696316"/>
              <c:y val="0.933048811611384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0000"/>
                      <a:lumOff val="40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0000"/>
                    <a:lumOff val="40000"/>
                  </a:schemeClr>
                </a:solidFill>
                <a:latin typeface="+mn-lt"/>
                <a:ea typeface="+mn-ea"/>
                <a:cs typeface="+mn-cs"/>
              </a:defRPr>
            </a:pPr>
            <a:endParaRPr lang="fr-FR"/>
          </a:p>
        </c:txPr>
        <c:crossAx val="651811968"/>
        <c:crosses val="autoZero"/>
        <c:auto val="1"/>
        <c:lblAlgn val="ctr"/>
        <c:lblOffset val="100"/>
        <c:noMultiLvlLbl val="0"/>
      </c:catAx>
      <c:valAx>
        <c:axId val="6518119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0000"/>
                        <a:lumOff val="40000"/>
                      </a:schemeClr>
                    </a:solidFill>
                    <a:latin typeface="+mn-lt"/>
                    <a:ea typeface="+mn-ea"/>
                    <a:cs typeface="+mn-cs"/>
                  </a:defRPr>
                </a:pPr>
                <a:r>
                  <a:rPr lang="fr-FR" dirty="0">
                    <a:solidFill>
                      <a:schemeClr val="tx1">
                        <a:lumMod val="60000"/>
                        <a:lumOff val="40000"/>
                      </a:schemeClr>
                    </a:solidFill>
                  </a:rPr>
                  <a:t>Pourcentage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0000"/>
                      <a:lumOff val="40000"/>
                    </a:schemeClr>
                  </a:solidFill>
                  <a:latin typeface="+mn-lt"/>
                  <a:ea typeface="+mn-ea"/>
                  <a:cs typeface="+mn-cs"/>
                </a:defRPr>
              </a:pPr>
              <a:endParaRPr lang="fr-FR"/>
            </a:p>
          </c:txPr>
        </c:title>
        <c:numFmt formatCode="0%" sourceLinked="1"/>
        <c:majorTickMark val="none"/>
        <c:minorTickMark val="none"/>
        <c:tickLblPos val="nextTo"/>
        <c:spPr>
          <a:noFill/>
          <a:ln>
            <a:noFill/>
          </a:ln>
          <a:effectLst>
            <a:glow rad="127000">
              <a:srgbClr val="FFC000"/>
            </a:glow>
          </a:effectLst>
        </c:spPr>
        <c:txPr>
          <a:bodyPr rot="-60000000" spcFirstLastPara="1" vertOverflow="ellipsis" vert="horz" wrap="square" anchor="ctr" anchorCtr="1"/>
          <a:lstStyle/>
          <a:p>
            <a:pPr>
              <a:defRPr sz="900" b="0" i="0" u="none" strike="noStrike" kern="1200" baseline="0">
                <a:solidFill>
                  <a:schemeClr val="tx1">
                    <a:lumMod val="60000"/>
                    <a:lumOff val="40000"/>
                  </a:schemeClr>
                </a:solidFill>
                <a:latin typeface="+mn-lt"/>
                <a:ea typeface="+mn-ea"/>
                <a:cs typeface="+mn-cs"/>
              </a:defRPr>
            </a:pPr>
            <a:endParaRPr lang="fr-FR"/>
          </a:p>
        </c:txPr>
        <c:crossAx val="651808728"/>
        <c:crosses val="autoZero"/>
        <c:crossBetween val="between"/>
      </c:valAx>
      <c:spPr>
        <a:noFill/>
        <a:ln>
          <a:noFill/>
        </a:ln>
        <a:effectLst/>
      </c:spPr>
    </c:plotArea>
    <c:legend>
      <c:legendPos val="r"/>
      <c:layout>
        <c:manualLayout>
          <c:xMode val="edge"/>
          <c:yMode val="edge"/>
          <c:x val="0.79821796215993168"/>
          <c:y val="0.50669334057809945"/>
          <c:w val="0.20178203784006837"/>
          <c:h val="0.1334084154544032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0000"/>
                  <a:lumOff val="40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[Données^LMPrimero^LMBank.xlsx]Utilisation de la carte!Tableau croisé dynamique3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baseline="0" dirty="0"/>
              <a:t> </a:t>
            </a:r>
            <a:r>
              <a:rPr lang="fr-FR" sz="1200" baseline="0" dirty="0"/>
              <a:t>utilisation moyenne par carte et par statut client  </a:t>
            </a:r>
            <a:endParaRPr lang="fr-FR"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0570502066394572"/>
          <c:y val="0.18967413090994836"/>
          <c:w val="0.55702745398731301"/>
          <c:h val="0.65942553442349372"/>
        </c:manualLayout>
      </c:layout>
      <c:lineChart>
        <c:grouping val="standard"/>
        <c:varyColors val="0"/>
        <c:ser>
          <c:idx val="0"/>
          <c:order val="0"/>
          <c:tx>
            <c:strRef>
              <c:f>'Utilisation de la carte'!$B$4:$B$5</c:f>
              <c:strCache>
                <c:ptCount val="1"/>
                <c:pt idx="0">
                  <c:v>Client actuel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'Utilisation de la carte'!$A$6:$A$10</c:f>
              <c:strCache>
                <c:ptCount val="4"/>
                <c:pt idx="0">
                  <c:v>Blue</c:v>
                </c:pt>
                <c:pt idx="1">
                  <c:v>Gold</c:v>
                </c:pt>
                <c:pt idx="2">
                  <c:v>Platinum</c:v>
                </c:pt>
                <c:pt idx="3">
                  <c:v>Silver</c:v>
                </c:pt>
              </c:strCache>
            </c:strRef>
          </c:cat>
          <c:val>
            <c:numRef>
              <c:f>'Utilisation de la carte'!$B$6:$B$10</c:f>
              <c:numCache>
                <c:formatCode>0.00</c:formatCode>
                <c:ptCount val="4"/>
                <c:pt idx="0">
                  <c:v>0.31371352785145873</c:v>
                </c:pt>
                <c:pt idx="1">
                  <c:v>6.1705263157894721E-2</c:v>
                </c:pt>
                <c:pt idx="2">
                  <c:v>6.1666666666666668E-2</c:v>
                </c:pt>
                <c:pt idx="3">
                  <c:v>6.16215644820296E-2</c:v>
                </c:pt>
              </c:numCache>
            </c:numRef>
          </c:val>
          <c:smooth val="0"/>
          <c:extLst>
            <c:ext xmlns:c16="http://schemas.microsoft.com/office/drawing/2014/chart" uri="{C3380CC4-5D6E-409C-BE32-E72D297353CC}">
              <c16:uniqueId val="{00000000-4D83-4DCA-85A9-24DB64745C6F}"/>
            </c:ext>
          </c:extLst>
        </c:ser>
        <c:ser>
          <c:idx val="1"/>
          <c:order val="1"/>
          <c:tx>
            <c:strRef>
              <c:f>'Utilisation de la carte'!$C$4:$C$5</c:f>
              <c:strCache>
                <c:ptCount val="1"/>
                <c:pt idx="0">
                  <c:v>Client perdu</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'Utilisation de la carte'!$A$6:$A$10</c:f>
              <c:strCache>
                <c:ptCount val="4"/>
                <c:pt idx="0">
                  <c:v>Blue</c:v>
                </c:pt>
                <c:pt idx="1">
                  <c:v>Gold</c:v>
                </c:pt>
                <c:pt idx="2">
                  <c:v>Platinum</c:v>
                </c:pt>
                <c:pt idx="3">
                  <c:v>Silver</c:v>
                </c:pt>
              </c:strCache>
            </c:strRef>
          </c:cat>
          <c:val>
            <c:numRef>
              <c:f>'Utilisation de la carte'!$C$6:$C$10</c:f>
              <c:numCache>
                <c:formatCode>0.00</c:formatCode>
                <c:ptCount val="4"/>
                <c:pt idx="0">
                  <c:v>0.171739960500329</c:v>
                </c:pt>
                <c:pt idx="1">
                  <c:v>3.6285714285714282E-2</c:v>
                </c:pt>
                <c:pt idx="2">
                  <c:v>3.5928571428571428E-2</c:v>
                </c:pt>
                <c:pt idx="3">
                  <c:v>3.2439024390243897E-2</c:v>
                </c:pt>
              </c:numCache>
            </c:numRef>
          </c:val>
          <c:smooth val="0"/>
          <c:extLst>
            <c:ext xmlns:c16="http://schemas.microsoft.com/office/drawing/2014/chart" uri="{C3380CC4-5D6E-409C-BE32-E72D297353CC}">
              <c16:uniqueId val="{00000001-4D83-4DCA-85A9-24DB64745C6F}"/>
            </c:ext>
          </c:extLst>
        </c:ser>
        <c:dLbls>
          <c:dLblPos val="t"/>
          <c:showLegendKey val="0"/>
          <c:showVal val="1"/>
          <c:showCatName val="0"/>
          <c:showSerName val="0"/>
          <c:showPercent val="0"/>
          <c:showBubbleSize val="0"/>
        </c:dLbls>
        <c:marker val="1"/>
        <c:smooth val="0"/>
        <c:axId val="668858632"/>
        <c:axId val="668853952"/>
      </c:lineChart>
      <c:catAx>
        <c:axId val="66885863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Clients</a:t>
                </a:r>
              </a:p>
            </c:rich>
          </c:tx>
          <c:layout>
            <c:manualLayout>
              <c:xMode val="edge"/>
              <c:yMode val="edge"/>
              <c:x val="0.42693446436225035"/>
              <c:y val="0.9089028560026843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68853952"/>
        <c:crosses val="autoZero"/>
        <c:auto val="1"/>
        <c:lblAlgn val="ctr"/>
        <c:lblOffset val="100"/>
        <c:noMultiLvlLbl val="0"/>
      </c:catAx>
      <c:valAx>
        <c:axId val="6688539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Type</a:t>
                </a:r>
                <a:r>
                  <a:rPr lang="fr-FR" baseline="0" dirty="0"/>
                  <a:t> de carte</a:t>
                </a:r>
                <a:endParaRPr lang="fr-FR" dirty="0"/>
              </a:p>
            </c:rich>
          </c:tx>
          <c:layout>
            <c:manualLayout>
              <c:xMode val="edge"/>
              <c:yMode val="edge"/>
              <c:x val="3.8819200283464583E-2"/>
              <c:y val="0.30197606810055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66885863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[Données^LMPrimero^LMBank.xlsx]Utilisation de la carte!Tableau croisé dynamique6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err="1"/>
              <a:t>Utilisation</a:t>
            </a:r>
            <a:r>
              <a:rPr lang="en-US" sz="1200" dirty="0"/>
              <a:t> </a:t>
            </a:r>
            <a:r>
              <a:rPr lang="en-US" sz="1200" dirty="0" err="1"/>
              <a:t>moyenne</a:t>
            </a:r>
            <a:r>
              <a:rPr lang="en-US" sz="1200" dirty="0"/>
              <a:t> de la carte  par </a:t>
            </a:r>
            <a:r>
              <a:rPr lang="en-US" sz="1200" dirty="0" err="1"/>
              <a:t>statut</a:t>
            </a:r>
            <a:r>
              <a:rPr lang="en-US" sz="1200" dirty="0"/>
              <a:t> client</a:t>
            </a:r>
          </a:p>
        </c:rich>
      </c:tx>
      <c:layout>
        <c:manualLayout>
          <c:xMode val="edge"/>
          <c:yMode val="edge"/>
          <c:x val="0.1246291372295885"/>
          <c:y val="6.450267098377457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9511142168503458E-2"/>
          <c:y val="0.26768608458266446"/>
          <c:w val="0.64487187838662108"/>
          <c:h val="0.63104472197280947"/>
        </c:manualLayout>
      </c:layout>
      <c:barChart>
        <c:barDir val="col"/>
        <c:grouping val="clustered"/>
        <c:varyColors val="0"/>
        <c:ser>
          <c:idx val="0"/>
          <c:order val="0"/>
          <c:tx>
            <c:strRef>
              <c:f>'Utilisation de la carte'!$B$23</c:f>
              <c:strCache>
                <c:ptCount val="1"/>
                <c:pt idx="0">
                  <c:v>Total</c:v>
                </c:pt>
              </c:strCache>
            </c:strRef>
          </c:tx>
          <c:spPr>
            <a:solidFill>
              <a:schemeClr val="accent2"/>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6318-4D00-892B-7B15ABBD3839}"/>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'Utilisation de la carte'!$A$24:$A$26</c:f>
              <c:strCache>
                <c:ptCount val="2"/>
                <c:pt idx="0">
                  <c:v>Client actuel</c:v>
                </c:pt>
                <c:pt idx="1">
                  <c:v>Client perdu</c:v>
                </c:pt>
              </c:strCache>
            </c:strRef>
          </c:cat>
          <c:val>
            <c:numRef>
              <c:f>'Utilisation de la carte'!$B$24:$B$26</c:f>
              <c:numCache>
                <c:formatCode>0.00</c:formatCode>
                <c:ptCount val="2"/>
                <c:pt idx="0">
                  <c:v>0.29667283005535255</c:v>
                </c:pt>
                <c:pt idx="1">
                  <c:v>0.16185696821515885</c:v>
                </c:pt>
              </c:numCache>
            </c:numRef>
          </c:val>
          <c:extLst>
            <c:ext xmlns:c16="http://schemas.microsoft.com/office/drawing/2014/chart" uri="{C3380CC4-5D6E-409C-BE32-E72D297353CC}">
              <c16:uniqueId val="{00000000-6318-4D00-892B-7B15ABBD3839}"/>
            </c:ext>
          </c:extLst>
        </c:ser>
        <c:dLbls>
          <c:dLblPos val="outEnd"/>
          <c:showLegendKey val="0"/>
          <c:showVal val="1"/>
          <c:showCatName val="0"/>
          <c:showSerName val="0"/>
          <c:showPercent val="0"/>
          <c:showBubbleSize val="0"/>
        </c:dLbls>
        <c:gapWidth val="219"/>
        <c:overlap val="-27"/>
        <c:axId val="771544824"/>
        <c:axId val="771545544"/>
      </c:barChart>
      <c:catAx>
        <c:axId val="771544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71545544"/>
        <c:crosses val="autoZero"/>
        <c:auto val="1"/>
        <c:lblAlgn val="ctr"/>
        <c:lblOffset val="100"/>
        <c:noMultiLvlLbl val="0"/>
      </c:catAx>
      <c:valAx>
        <c:axId val="7715455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771544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pivotSource>
    <c:name>[Données^LMPrimero^LMBank.xlsx]moy transaction!Tableau croisé dynamique6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sz="1200" dirty="0"/>
              <a:t>Moyenne</a:t>
            </a:r>
            <a:r>
              <a:rPr lang="fr-FR" sz="1200" baseline="0" dirty="0"/>
              <a:t> du nombre de transaction par statut client et pas genre </a:t>
            </a:r>
            <a:endParaRPr lang="fr-FR"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'moy transaction'!$B$4:$B$5</c:f>
              <c:strCache>
                <c:ptCount val="1"/>
                <c:pt idx="0">
                  <c:v>F</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'moy transaction'!$A$6:$A$8</c:f>
              <c:strCache>
                <c:ptCount val="2"/>
                <c:pt idx="0">
                  <c:v>Client actuel</c:v>
                </c:pt>
                <c:pt idx="1">
                  <c:v>Client perdu</c:v>
                </c:pt>
              </c:strCache>
            </c:strRef>
          </c:cat>
          <c:val>
            <c:numRef>
              <c:f>'moy transaction'!$B$6:$B$8</c:f>
              <c:numCache>
                <c:formatCode>0</c:formatCode>
                <c:ptCount val="2"/>
                <c:pt idx="0">
                  <c:v>71.03140533212833</c:v>
                </c:pt>
                <c:pt idx="1">
                  <c:v>44.131974248927037</c:v>
                </c:pt>
              </c:numCache>
            </c:numRef>
          </c:val>
          <c:extLst>
            <c:ext xmlns:c16="http://schemas.microsoft.com/office/drawing/2014/chart" uri="{C3380CC4-5D6E-409C-BE32-E72D297353CC}">
              <c16:uniqueId val="{00000000-11BB-4CB2-A7CA-D7E8E4DD0A95}"/>
            </c:ext>
          </c:extLst>
        </c:ser>
        <c:ser>
          <c:idx val="1"/>
          <c:order val="1"/>
          <c:tx>
            <c:strRef>
              <c:f>'moy transaction'!$C$4:$C$5</c:f>
              <c:strCache>
                <c:ptCount val="1"/>
                <c:pt idx="0">
                  <c:v>M</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'moy transaction'!$A$6:$A$8</c:f>
              <c:strCache>
                <c:ptCount val="2"/>
                <c:pt idx="0">
                  <c:v>Client actuel</c:v>
                </c:pt>
                <c:pt idx="1">
                  <c:v>Client perdu</c:v>
                </c:pt>
              </c:strCache>
            </c:strRef>
          </c:cat>
          <c:val>
            <c:numRef>
              <c:f>'moy transaction'!$C$6:$C$8</c:f>
              <c:numCache>
                <c:formatCode>0</c:formatCode>
                <c:ptCount val="2"/>
                <c:pt idx="0">
                  <c:v>66.057072570725708</c:v>
                </c:pt>
                <c:pt idx="1">
                  <c:v>46.571022727272727</c:v>
                </c:pt>
              </c:numCache>
            </c:numRef>
          </c:val>
          <c:extLst>
            <c:ext xmlns:c16="http://schemas.microsoft.com/office/drawing/2014/chart" uri="{C3380CC4-5D6E-409C-BE32-E72D297353CC}">
              <c16:uniqueId val="{00000001-11BB-4CB2-A7CA-D7E8E4DD0A95}"/>
            </c:ext>
          </c:extLst>
        </c:ser>
        <c:dLbls>
          <c:showLegendKey val="0"/>
          <c:showVal val="1"/>
          <c:showCatName val="0"/>
          <c:showSerName val="0"/>
          <c:showPercent val="0"/>
          <c:showBubbleSize val="0"/>
        </c:dLbls>
        <c:gapWidth val="150"/>
        <c:shape val="box"/>
        <c:axId val="366655440"/>
        <c:axId val="366659400"/>
        <c:axId val="0"/>
      </c:bar3DChart>
      <c:catAx>
        <c:axId val="3666554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Statut clients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66659400"/>
        <c:crosses val="autoZero"/>
        <c:auto val="1"/>
        <c:lblAlgn val="ctr"/>
        <c:lblOffset val="100"/>
        <c:noMultiLvlLbl val="0"/>
      </c:catAx>
      <c:valAx>
        <c:axId val="3666594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fr-FR" dirty="0"/>
                  <a:t>Moyenn</a:t>
                </a:r>
                <a:r>
                  <a:rPr lang="fr-FR" baseline="0" dirty="0"/>
                  <a:t>es transactions</a:t>
                </a:r>
                <a:endParaRPr lang="fr-FR" dirty="0"/>
              </a:p>
            </c:rich>
          </c:tx>
          <c:layout>
            <c:manualLayout>
              <c:xMode val="edge"/>
              <c:yMode val="edge"/>
              <c:x val="2.160718096064548E-2"/>
              <c:y val="0.2082207710484146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fr-FR"/>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3666554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'[Données^LMPrimero^LMBank.xlsx]Entonnoir'!$A$4:$A$9</cx:f>
        <cx:lvl ptCount="6">
          <cx:pt idx="0">Clients actuel (dont 7917 de carte bleue)</cx:pt>
          <cx:pt idx="1">clients de la tranche d'age  36-45 46- 55</cx:pt>
          <cx:pt idx="2">Clients avec un revenu entre  60k-120k </cx:pt>
          <cx:pt idx="3">Clients credit revouvelé 0-499</cx:pt>
          <cx:pt idx="4">Clients autre carte que carte bleue</cx:pt>
          <cx:pt idx="5">Clients ayant eu plus de 5 interraction</cx:pt>
        </cx:lvl>
      </cx:strDim>
      <cx:numDim type="val">
        <cx:f>'[Données^LMPrimero^LMBank.xlsx]Entonnoir'!$B$4:$B$9</cx:f>
        <cx:lvl ptCount="6" formatCode="Standard">
          <cx:pt idx="0">8491</cx:pt>
          <cx:pt idx="1">6574</cx:pt>
          <cx:pt idx="2">2502</cx:pt>
          <cx:pt idx="3">1597</cx:pt>
          <cx:pt idx="4">681</cx:pt>
          <cx:pt idx="5">287</cx:pt>
        </cx:lvl>
      </cx:numDim>
    </cx:data>
  </cx:chartData>
  <cx:chart>
    <cx:title pos="t" align="ctr" overlay="0">
      <cx:tx>
        <cx:txData>
          <cx:v>Clients potentiellement a risques </cx:v>
        </cx:txData>
      </cx:tx>
      <cx:txPr>
        <a:bodyPr spcFirstLastPara="1" vertOverflow="ellipsis" horzOverflow="overflow" wrap="square" lIns="0" tIns="0" rIns="0" bIns="0" anchor="ctr" anchorCtr="1"/>
        <a:lstStyle/>
        <a:p>
          <a:pPr algn="ctr" rtl="0">
            <a:defRPr>
              <a:solidFill>
                <a:schemeClr val="accent1"/>
              </a:solidFill>
            </a:defRPr>
          </a:pPr>
          <a:r>
            <a:rPr lang="fr-FR" sz="1600" b="0" i="0" u="none" strike="noStrike" baseline="0" dirty="0">
              <a:solidFill>
                <a:schemeClr val="accent1"/>
              </a:solidFill>
              <a:latin typeface="Arial"/>
            </a:rPr>
            <a:t>Clients potentiellement a risques </a:t>
          </a:r>
        </a:p>
      </cx:txPr>
    </cx:title>
    <cx:plotArea>
      <cx:plotAreaRegion>
        <cx:plotSurface>
          <cx:spPr>
            <a:solidFill>
              <a:schemeClr val="bg1"/>
            </a:solidFill>
          </cx:spPr>
        </cx:plotSurface>
        <cx:series layoutId="funnel" uniqueId="{8DDF4AAA-1715-4D5B-BFFC-20178217F29D}">
          <cx:dataLabels>
            <cx:visibility seriesName="0" categoryName="0" value="1"/>
          </cx:dataLabels>
          <cx:dataId val="0"/>
        </cx:series>
      </cx:plotAreaRegion>
      <cx:axis id="0">
        <cx:catScaling gapWidth="0.100000001"/>
        <cx:tickLabels/>
        <cx:spPr>
          <a:effectLst>
            <a:outerShdw blurRad="50800" dist="50800" dir="5400000" algn="ctr" rotWithShape="0">
              <a:schemeClr val="accent1"/>
            </a:outerShdw>
          </a:effectLst>
        </cx:spPr>
        <cx:txPr>
          <a:bodyPr spcFirstLastPara="1" vertOverflow="ellipsis" horzOverflow="overflow" wrap="square" lIns="0" tIns="0" rIns="0" bIns="0" anchor="ctr" anchorCtr="1"/>
          <a:lstStyle/>
          <a:p>
            <a:pPr algn="ctr" rtl="0">
              <a:defRPr>
                <a:solidFill>
                  <a:schemeClr val="accent1"/>
                </a:solidFill>
                <a:effectLst>
                  <a:glow>
                    <a:schemeClr val="accent1"/>
                  </a:glow>
                  <a:outerShdw sx="1000" sy="1000" algn="ctr" rotWithShape="0">
                    <a:schemeClr val="accent1"/>
                  </a:outerShdw>
                </a:effectLst>
              </a:defRPr>
            </a:pPr>
            <a:endParaRPr lang="fr-FR" sz="1197" b="0" i="0" u="none" strike="noStrike" baseline="0">
              <a:solidFill>
                <a:schemeClr val="accent1"/>
              </a:solidFill>
              <a:effectLst>
                <a:glow>
                  <a:schemeClr val="accent1"/>
                </a:glow>
                <a:outerShdw sx="1000" sy="1000" algn="ctr" rotWithShape="0">
                  <a:schemeClr val="accent1"/>
                </a:outerShdw>
              </a:effectLst>
              <a:latin typeface="Arial"/>
            </a:endParaRPr>
          </a:p>
        </cx:txPr>
      </cx:axis>
    </cx:plotArea>
  </cx:chart>
  <cx:spPr>
    <a:no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withinLinearReversed" id="22">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426">
  <cs:axisTitle>
    <cs:lnRef idx="0"/>
    <cs:fillRef idx="0"/>
    <cs:effectRef idx="0"/>
    <cs:fontRef idx="minor">
      <a:schemeClr val="tx2"/>
    </cs:fontRef>
    <cs:defRPr sz="1197"/>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cs:chartArea>
  <cs:dataLabel>
    <cs:lnRef idx="0"/>
    <cs:fillRef idx="0"/>
    <cs:effectRef idx="0"/>
    <cs:fontRef idx="minor">
      <a:schemeClr val="tx2"/>
    </cs:fontRef>
    <cs:defRPr sz="1197"/>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1197"/>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2128"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115424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
        <p:cNvGrpSpPr/>
        <p:nvPr/>
      </p:nvGrpSpPr>
      <p:grpSpPr>
        <a:xfrm>
          <a:off x="0" y="0"/>
          <a:ext cx="0" cy="0"/>
          <a:chOff x="0" y="0"/>
          <a:chExt cx="0" cy="0"/>
        </a:xfrm>
      </p:grpSpPr>
      <p:grpSp>
        <p:nvGrpSpPr>
          <p:cNvPr id="10" name="Google Shape;10;p9"/>
          <p:cNvGrpSpPr/>
          <p:nvPr/>
        </p:nvGrpSpPr>
        <p:grpSpPr>
          <a:xfrm>
            <a:off x="6866714" y="1255"/>
            <a:ext cx="2267380" cy="2601741"/>
            <a:chOff x="6790514" y="1255"/>
            <a:chExt cx="2267380" cy="2601741"/>
          </a:xfrm>
        </p:grpSpPr>
        <p:grpSp>
          <p:nvGrpSpPr>
            <p:cNvPr id="11" name="Google Shape;11;p9"/>
            <p:cNvGrpSpPr/>
            <p:nvPr/>
          </p:nvGrpSpPr>
          <p:grpSpPr>
            <a:xfrm>
              <a:off x="7067536" y="1255"/>
              <a:ext cx="1990358" cy="1990303"/>
              <a:chOff x="7067536" y="1255"/>
              <a:chExt cx="1990358" cy="1990303"/>
            </a:xfrm>
          </p:grpSpPr>
          <p:sp>
            <p:nvSpPr>
              <p:cNvPr id="12" name="Google Shape;12;p9"/>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9"/>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9"/>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9"/>
            <p:cNvGrpSpPr/>
            <p:nvPr/>
          </p:nvGrpSpPr>
          <p:grpSpPr>
            <a:xfrm>
              <a:off x="8207126" y="1807997"/>
              <a:ext cx="795000" cy="795000"/>
              <a:chOff x="8207126" y="1807997"/>
              <a:chExt cx="795000" cy="795000"/>
            </a:xfrm>
          </p:grpSpPr>
          <p:sp>
            <p:nvSpPr>
              <p:cNvPr id="16" name="Google Shape;16;p9"/>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9"/>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9"/>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 name="Google Shape;19;p9"/>
            <p:cNvGrpSpPr/>
            <p:nvPr/>
          </p:nvGrpSpPr>
          <p:grpSpPr>
            <a:xfrm>
              <a:off x="6790514" y="118857"/>
              <a:ext cx="548700" cy="548700"/>
              <a:chOff x="6790514" y="118857"/>
              <a:chExt cx="548700" cy="548700"/>
            </a:xfrm>
          </p:grpSpPr>
          <p:sp>
            <p:nvSpPr>
              <p:cNvPr id="20" name="Google Shape;20;p9"/>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9"/>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 name="Google Shape;22;p9"/>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3" name="Google Shape;23;p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5"/>
        <p:cNvGrpSpPr/>
        <p:nvPr/>
      </p:nvGrpSpPr>
      <p:grpSpPr>
        <a:xfrm>
          <a:off x="0" y="0"/>
          <a:ext cx="0" cy="0"/>
          <a:chOff x="0" y="0"/>
          <a:chExt cx="0" cy="0"/>
        </a:xfrm>
      </p:grpSpPr>
      <p:grpSp>
        <p:nvGrpSpPr>
          <p:cNvPr id="266" name="Google Shape;266;p18"/>
          <p:cNvGrpSpPr/>
          <p:nvPr/>
        </p:nvGrpSpPr>
        <p:grpSpPr>
          <a:xfrm>
            <a:off x="713373" y="3847119"/>
            <a:ext cx="825392" cy="825392"/>
            <a:chOff x="348199" y="179450"/>
            <a:chExt cx="1116300" cy="1116300"/>
          </a:xfrm>
        </p:grpSpPr>
        <p:sp>
          <p:nvSpPr>
            <p:cNvPr id="267" name="Google Shape;267;p1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9" name="Google Shape;269;p18"/>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270" name="Google Shape;270;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grpSp>
        <p:nvGrpSpPr>
          <p:cNvPr id="25" name="Google Shape;25;p10"/>
          <p:cNvGrpSpPr/>
          <p:nvPr/>
        </p:nvGrpSpPr>
        <p:grpSpPr>
          <a:xfrm>
            <a:off x="625966" y="299376"/>
            <a:ext cx="999312" cy="999312"/>
            <a:chOff x="348199" y="179450"/>
            <a:chExt cx="1116300" cy="1116300"/>
          </a:xfrm>
        </p:grpSpPr>
        <p:sp>
          <p:nvSpPr>
            <p:cNvPr id="26" name="Google Shape;26;p10"/>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0"/>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 name="Google Shape;28;p10"/>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0"/>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30" name="Google Shape;30;p1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grpSp>
        <p:nvGrpSpPr>
          <p:cNvPr id="32" name="Google Shape;32;p11"/>
          <p:cNvGrpSpPr/>
          <p:nvPr/>
        </p:nvGrpSpPr>
        <p:grpSpPr>
          <a:xfrm>
            <a:off x="52" y="4099200"/>
            <a:ext cx="9144036" cy="1044300"/>
            <a:chOff x="52" y="4099200"/>
            <a:chExt cx="9144036" cy="1044300"/>
          </a:xfrm>
        </p:grpSpPr>
        <p:grpSp>
          <p:nvGrpSpPr>
            <p:cNvPr id="33" name="Google Shape;33;p11"/>
            <p:cNvGrpSpPr/>
            <p:nvPr/>
          </p:nvGrpSpPr>
          <p:grpSpPr>
            <a:xfrm>
              <a:off x="52" y="4309200"/>
              <a:ext cx="231622" cy="834300"/>
              <a:chOff x="2688737" y="4301380"/>
              <a:chExt cx="231900" cy="834300"/>
            </a:xfrm>
          </p:grpSpPr>
          <p:sp>
            <p:nvSpPr>
              <p:cNvPr id="34" name="Google Shape;34;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 name="Google Shape;38;p11"/>
            <p:cNvGrpSpPr/>
            <p:nvPr/>
          </p:nvGrpSpPr>
          <p:grpSpPr>
            <a:xfrm>
              <a:off x="371406" y="4099200"/>
              <a:ext cx="231622" cy="1044300"/>
              <a:chOff x="2688737" y="4091380"/>
              <a:chExt cx="231900" cy="1044300"/>
            </a:xfrm>
          </p:grpSpPr>
          <p:sp>
            <p:nvSpPr>
              <p:cNvPr id="39" name="Google Shape;39;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1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1"/>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 name="Google Shape;44;p11"/>
            <p:cNvGrpSpPr/>
            <p:nvPr/>
          </p:nvGrpSpPr>
          <p:grpSpPr>
            <a:xfrm>
              <a:off x="742761" y="4309200"/>
              <a:ext cx="231622" cy="834300"/>
              <a:chOff x="2688737" y="4301380"/>
              <a:chExt cx="231900" cy="834300"/>
            </a:xfrm>
          </p:grpSpPr>
          <p:sp>
            <p:nvSpPr>
              <p:cNvPr id="45" name="Google Shape;45;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1"/>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9" name="Google Shape;49;p11"/>
            <p:cNvGrpSpPr/>
            <p:nvPr/>
          </p:nvGrpSpPr>
          <p:grpSpPr>
            <a:xfrm>
              <a:off x="1114115" y="4518900"/>
              <a:ext cx="231622" cy="624600"/>
              <a:chOff x="2688737" y="4511080"/>
              <a:chExt cx="231900" cy="624600"/>
            </a:xfrm>
          </p:grpSpPr>
          <p:sp>
            <p:nvSpPr>
              <p:cNvPr id="50" name="Google Shape;50;p11"/>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1"/>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1"/>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 name="Google Shape;53;p11"/>
            <p:cNvGrpSpPr/>
            <p:nvPr/>
          </p:nvGrpSpPr>
          <p:grpSpPr>
            <a:xfrm>
              <a:off x="1856753" y="4099200"/>
              <a:ext cx="231600" cy="1044300"/>
              <a:chOff x="1856753" y="4099200"/>
              <a:chExt cx="231600" cy="1044300"/>
            </a:xfrm>
          </p:grpSpPr>
          <p:sp>
            <p:nvSpPr>
              <p:cNvPr id="54" name="Google Shape;54;p11"/>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1"/>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1"/>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 name="Google Shape;59;p11"/>
            <p:cNvGrpSpPr/>
            <p:nvPr/>
          </p:nvGrpSpPr>
          <p:grpSpPr>
            <a:xfrm>
              <a:off x="2228107" y="4309200"/>
              <a:ext cx="231600" cy="834300"/>
              <a:chOff x="2228107" y="4309200"/>
              <a:chExt cx="231600" cy="834300"/>
            </a:xfrm>
          </p:grpSpPr>
          <p:sp>
            <p:nvSpPr>
              <p:cNvPr id="60" name="Google Shape;60;p11"/>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1"/>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1"/>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1"/>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 name="Google Shape;64;p11"/>
            <p:cNvGrpSpPr/>
            <p:nvPr/>
          </p:nvGrpSpPr>
          <p:grpSpPr>
            <a:xfrm>
              <a:off x="2599462" y="4518900"/>
              <a:ext cx="231600" cy="624600"/>
              <a:chOff x="2599462" y="4518900"/>
              <a:chExt cx="231600" cy="624600"/>
            </a:xfrm>
          </p:grpSpPr>
          <p:sp>
            <p:nvSpPr>
              <p:cNvPr id="65" name="Google Shape;65;p11"/>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1"/>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1"/>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 name="Google Shape;68;p11"/>
            <p:cNvGrpSpPr/>
            <p:nvPr/>
          </p:nvGrpSpPr>
          <p:grpSpPr>
            <a:xfrm>
              <a:off x="3342171" y="4099200"/>
              <a:ext cx="231600" cy="1044300"/>
              <a:chOff x="3342171" y="4099200"/>
              <a:chExt cx="231600" cy="1044300"/>
            </a:xfrm>
          </p:grpSpPr>
          <p:sp>
            <p:nvSpPr>
              <p:cNvPr id="69" name="Google Shape;69;p11"/>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1"/>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1"/>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1"/>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1"/>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4" name="Google Shape;74;p11"/>
            <p:cNvGrpSpPr/>
            <p:nvPr/>
          </p:nvGrpSpPr>
          <p:grpSpPr>
            <a:xfrm>
              <a:off x="3713525" y="4309200"/>
              <a:ext cx="231600" cy="834300"/>
              <a:chOff x="3713525" y="4309200"/>
              <a:chExt cx="231600" cy="834300"/>
            </a:xfrm>
          </p:grpSpPr>
          <p:sp>
            <p:nvSpPr>
              <p:cNvPr id="75" name="Google Shape;75;p11"/>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1"/>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1"/>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1"/>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9" name="Google Shape;79;p11"/>
            <p:cNvGrpSpPr/>
            <p:nvPr/>
          </p:nvGrpSpPr>
          <p:grpSpPr>
            <a:xfrm>
              <a:off x="1485398" y="4309200"/>
              <a:ext cx="231600" cy="834300"/>
              <a:chOff x="1485398" y="4309200"/>
              <a:chExt cx="231600" cy="834300"/>
            </a:xfrm>
          </p:grpSpPr>
          <p:sp>
            <p:nvSpPr>
              <p:cNvPr id="80" name="Google Shape;80;p11"/>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1"/>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1"/>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1"/>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4" name="Google Shape;84;p11"/>
            <p:cNvGrpSpPr/>
            <p:nvPr/>
          </p:nvGrpSpPr>
          <p:grpSpPr>
            <a:xfrm>
              <a:off x="4084879" y="4518900"/>
              <a:ext cx="231600" cy="624600"/>
              <a:chOff x="4084879" y="4518900"/>
              <a:chExt cx="231600" cy="624600"/>
            </a:xfrm>
          </p:grpSpPr>
          <p:sp>
            <p:nvSpPr>
              <p:cNvPr id="85" name="Google Shape;85;p11"/>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1"/>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1"/>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8" name="Google Shape;88;p11"/>
            <p:cNvGrpSpPr/>
            <p:nvPr/>
          </p:nvGrpSpPr>
          <p:grpSpPr>
            <a:xfrm>
              <a:off x="2970816" y="4309200"/>
              <a:ext cx="231600" cy="834300"/>
              <a:chOff x="2970816" y="4309200"/>
              <a:chExt cx="231600" cy="834300"/>
            </a:xfrm>
          </p:grpSpPr>
          <p:sp>
            <p:nvSpPr>
              <p:cNvPr id="89" name="Google Shape;89;p11"/>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1"/>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1"/>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1"/>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11"/>
            <p:cNvGrpSpPr/>
            <p:nvPr/>
          </p:nvGrpSpPr>
          <p:grpSpPr>
            <a:xfrm>
              <a:off x="4456234" y="4309200"/>
              <a:ext cx="231600" cy="834300"/>
              <a:chOff x="4456234" y="4309200"/>
              <a:chExt cx="231600" cy="834300"/>
            </a:xfrm>
          </p:grpSpPr>
          <p:sp>
            <p:nvSpPr>
              <p:cNvPr id="94" name="Google Shape;94;p11"/>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1"/>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8" name="Google Shape;98;p11"/>
            <p:cNvGrpSpPr/>
            <p:nvPr/>
          </p:nvGrpSpPr>
          <p:grpSpPr>
            <a:xfrm>
              <a:off x="4827588" y="4099200"/>
              <a:ext cx="231600" cy="1044300"/>
              <a:chOff x="4827588" y="4099200"/>
              <a:chExt cx="231600" cy="1044300"/>
            </a:xfrm>
          </p:grpSpPr>
          <p:sp>
            <p:nvSpPr>
              <p:cNvPr id="99" name="Google Shape;99;p11"/>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1"/>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1"/>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1"/>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1"/>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4" name="Google Shape;104;p11"/>
            <p:cNvGrpSpPr/>
            <p:nvPr/>
          </p:nvGrpSpPr>
          <p:grpSpPr>
            <a:xfrm>
              <a:off x="5198943" y="4309200"/>
              <a:ext cx="231600" cy="834300"/>
              <a:chOff x="5198943" y="4309200"/>
              <a:chExt cx="231600" cy="834300"/>
            </a:xfrm>
          </p:grpSpPr>
          <p:sp>
            <p:nvSpPr>
              <p:cNvPr id="105" name="Google Shape;105;p11"/>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1"/>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1"/>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1"/>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9" name="Google Shape;109;p11"/>
            <p:cNvGrpSpPr/>
            <p:nvPr/>
          </p:nvGrpSpPr>
          <p:grpSpPr>
            <a:xfrm>
              <a:off x="5570297" y="4518900"/>
              <a:ext cx="231600" cy="624600"/>
              <a:chOff x="5570297" y="4518900"/>
              <a:chExt cx="231600" cy="624600"/>
            </a:xfrm>
          </p:grpSpPr>
          <p:sp>
            <p:nvSpPr>
              <p:cNvPr id="110" name="Google Shape;110;p11"/>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1"/>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1"/>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3" name="Google Shape;113;p11"/>
            <p:cNvGrpSpPr/>
            <p:nvPr/>
          </p:nvGrpSpPr>
          <p:grpSpPr>
            <a:xfrm>
              <a:off x="5941652" y="4309200"/>
              <a:ext cx="231600" cy="834300"/>
              <a:chOff x="5941652" y="4309200"/>
              <a:chExt cx="231600" cy="834300"/>
            </a:xfrm>
          </p:grpSpPr>
          <p:sp>
            <p:nvSpPr>
              <p:cNvPr id="114" name="Google Shape;114;p11"/>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1"/>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1"/>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11"/>
            <p:cNvGrpSpPr/>
            <p:nvPr/>
          </p:nvGrpSpPr>
          <p:grpSpPr>
            <a:xfrm>
              <a:off x="6313006" y="4099200"/>
              <a:ext cx="231600" cy="1044300"/>
              <a:chOff x="6313006" y="4099200"/>
              <a:chExt cx="231600" cy="1044300"/>
            </a:xfrm>
          </p:grpSpPr>
          <p:sp>
            <p:nvSpPr>
              <p:cNvPr id="119" name="Google Shape;119;p11"/>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1"/>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1"/>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1"/>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1"/>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11"/>
            <p:cNvGrpSpPr/>
            <p:nvPr/>
          </p:nvGrpSpPr>
          <p:grpSpPr>
            <a:xfrm>
              <a:off x="6684361" y="4309200"/>
              <a:ext cx="231600" cy="834300"/>
              <a:chOff x="6684361" y="4309200"/>
              <a:chExt cx="231600" cy="834300"/>
            </a:xfrm>
          </p:grpSpPr>
          <p:sp>
            <p:nvSpPr>
              <p:cNvPr id="125" name="Google Shape;125;p11"/>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1"/>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1"/>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1"/>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9" name="Google Shape;129;p11"/>
            <p:cNvGrpSpPr/>
            <p:nvPr/>
          </p:nvGrpSpPr>
          <p:grpSpPr>
            <a:xfrm>
              <a:off x="7055715" y="4518900"/>
              <a:ext cx="231600" cy="624600"/>
              <a:chOff x="7055715" y="4518900"/>
              <a:chExt cx="231600" cy="624600"/>
            </a:xfrm>
          </p:grpSpPr>
          <p:sp>
            <p:nvSpPr>
              <p:cNvPr id="130" name="Google Shape;130;p11"/>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1"/>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1"/>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 name="Google Shape;133;p11"/>
            <p:cNvGrpSpPr/>
            <p:nvPr/>
          </p:nvGrpSpPr>
          <p:grpSpPr>
            <a:xfrm>
              <a:off x="7798424" y="4099200"/>
              <a:ext cx="231600" cy="1044300"/>
              <a:chOff x="7798424" y="4099200"/>
              <a:chExt cx="231600" cy="1044300"/>
            </a:xfrm>
          </p:grpSpPr>
          <p:sp>
            <p:nvSpPr>
              <p:cNvPr id="134" name="Google Shape;134;p11"/>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1"/>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1"/>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1"/>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1"/>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9" name="Google Shape;139;p11"/>
            <p:cNvGrpSpPr/>
            <p:nvPr/>
          </p:nvGrpSpPr>
          <p:grpSpPr>
            <a:xfrm>
              <a:off x="8169779" y="4309200"/>
              <a:ext cx="231600" cy="834300"/>
              <a:chOff x="8169779" y="4309200"/>
              <a:chExt cx="231600" cy="834300"/>
            </a:xfrm>
          </p:grpSpPr>
          <p:sp>
            <p:nvSpPr>
              <p:cNvPr id="140" name="Google Shape;140;p11"/>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1"/>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1"/>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1"/>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4" name="Google Shape;144;p11"/>
            <p:cNvGrpSpPr/>
            <p:nvPr/>
          </p:nvGrpSpPr>
          <p:grpSpPr>
            <a:xfrm>
              <a:off x="7427070" y="4309200"/>
              <a:ext cx="231600" cy="834300"/>
              <a:chOff x="7427070" y="4309200"/>
              <a:chExt cx="231600" cy="834300"/>
            </a:xfrm>
          </p:grpSpPr>
          <p:sp>
            <p:nvSpPr>
              <p:cNvPr id="145" name="Google Shape;145;p11"/>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1"/>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1"/>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1"/>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11"/>
            <p:cNvGrpSpPr/>
            <p:nvPr/>
          </p:nvGrpSpPr>
          <p:grpSpPr>
            <a:xfrm>
              <a:off x="8541133" y="4518900"/>
              <a:ext cx="231600" cy="624600"/>
              <a:chOff x="8541133" y="4518900"/>
              <a:chExt cx="231600" cy="624600"/>
            </a:xfrm>
          </p:grpSpPr>
          <p:sp>
            <p:nvSpPr>
              <p:cNvPr id="150" name="Google Shape;150;p11"/>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1"/>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1"/>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3" name="Google Shape;153;p11"/>
            <p:cNvGrpSpPr/>
            <p:nvPr/>
          </p:nvGrpSpPr>
          <p:grpSpPr>
            <a:xfrm>
              <a:off x="8912488" y="4309200"/>
              <a:ext cx="231600" cy="834300"/>
              <a:chOff x="8912488" y="4309200"/>
              <a:chExt cx="231600" cy="834300"/>
            </a:xfrm>
          </p:grpSpPr>
          <p:sp>
            <p:nvSpPr>
              <p:cNvPr id="154" name="Google Shape;154;p11"/>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11"/>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1"/>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1"/>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58" name="Google Shape;158;p11"/>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59" name="Google Shape;159;p11"/>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160" name="Google Shape;160;p1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1"/>
        <p:cNvGrpSpPr/>
        <p:nvPr/>
      </p:nvGrpSpPr>
      <p:grpSpPr>
        <a:xfrm>
          <a:off x="0" y="0"/>
          <a:ext cx="0" cy="0"/>
          <a:chOff x="0" y="0"/>
          <a:chExt cx="0" cy="0"/>
        </a:xfrm>
      </p:grpSpPr>
      <p:grpSp>
        <p:nvGrpSpPr>
          <p:cNvPr id="162" name="Google Shape;162;p12"/>
          <p:cNvGrpSpPr/>
          <p:nvPr/>
        </p:nvGrpSpPr>
        <p:grpSpPr>
          <a:xfrm>
            <a:off x="7343003" y="3409675"/>
            <a:ext cx="1691422" cy="1732548"/>
            <a:chOff x="7343003" y="3409675"/>
            <a:chExt cx="1691422" cy="1732548"/>
          </a:xfrm>
        </p:grpSpPr>
        <p:grpSp>
          <p:nvGrpSpPr>
            <p:cNvPr id="163" name="Google Shape;163;p12"/>
            <p:cNvGrpSpPr/>
            <p:nvPr/>
          </p:nvGrpSpPr>
          <p:grpSpPr>
            <a:xfrm>
              <a:off x="7343003" y="4453711"/>
              <a:ext cx="316800" cy="688512"/>
              <a:chOff x="7343003" y="4453711"/>
              <a:chExt cx="316800" cy="688512"/>
            </a:xfrm>
          </p:grpSpPr>
          <p:sp>
            <p:nvSpPr>
              <p:cNvPr id="164" name="Google Shape;164;p12"/>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12"/>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 name="Google Shape;166;p12"/>
            <p:cNvGrpSpPr/>
            <p:nvPr/>
          </p:nvGrpSpPr>
          <p:grpSpPr>
            <a:xfrm>
              <a:off x="7801210" y="4105700"/>
              <a:ext cx="316800" cy="1036523"/>
              <a:chOff x="7801210" y="4105700"/>
              <a:chExt cx="316800" cy="1036523"/>
            </a:xfrm>
          </p:grpSpPr>
          <p:sp>
            <p:nvSpPr>
              <p:cNvPr id="167" name="Google Shape;167;p12"/>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2"/>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12"/>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0" name="Google Shape;170;p12"/>
            <p:cNvGrpSpPr/>
            <p:nvPr/>
          </p:nvGrpSpPr>
          <p:grpSpPr>
            <a:xfrm>
              <a:off x="8259418" y="3757688"/>
              <a:ext cx="316800" cy="1384535"/>
              <a:chOff x="8259418" y="3757688"/>
              <a:chExt cx="316800" cy="1384535"/>
            </a:xfrm>
          </p:grpSpPr>
          <p:sp>
            <p:nvSpPr>
              <p:cNvPr id="171" name="Google Shape;171;p12"/>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2"/>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2"/>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2"/>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12"/>
            <p:cNvGrpSpPr/>
            <p:nvPr/>
          </p:nvGrpSpPr>
          <p:grpSpPr>
            <a:xfrm>
              <a:off x="8717625" y="3409675"/>
              <a:ext cx="316800" cy="1732548"/>
              <a:chOff x="8717625" y="3409675"/>
              <a:chExt cx="316800" cy="1732548"/>
            </a:xfrm>
          </p:grpSpPr>
          <p:sp>
            <p:nvSpPr>
              <p:cNvPr id="176" name="Google Shape;176;p12"/>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2"/>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2"/>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2"/>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2"/>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81" name="Google Shape;181;p12"/>
          <p:cNvGrpSpPr/>
          <p:nvPr/>
        </p:nvGrpSpPr>
        <p:grpSpPr>
          <a:xfrm>
            <a:off x="5043503" y="0"/>
            <a:ext cx="3814072" cy="3839102"/>
            <a:chOff x="5043503" y="0"/>
            <a:chExt cx="3814072" cy="3839102"/>
          </a:xfrm>
        </p:grpSpPr>
        <p:sp>
          <p:nvSpPr>
            <p:cNvPr id="182" name="Google Shape;182;p12"/>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12"/>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4" name="Google Shape;184;p12"/>
            <p:cNvGrpSpPr/>
            <p:nvPr/>
          </p:nvGrpSpPr>
          <p:grpSpPr>
            <a:xfrm>
              <a:off x="7647812" y="2704283"/>
              <a:ext cx="635219" cy="635219"/>
              <a:chOff x="6725724" y="2701260"/>
              <a:chExt cx="1208101" cy="1208100"/>
            </a:xfrm>
          </p:grpSpPr>
          <p:sp>
            <p:nvSpPr>
              <p:cNvPr id="185" name="Google Shape;185;p12"/>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2"/>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2"/>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8" name="Google Shape;188;p12"/>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9" name="Google Shape;189;p12"/>
            <p:cNvGrpSpPr/>
            <p:nvPr/>
          </p:nvGrpSpPr>
          <p:grpSpPr>
            <a:xfrm>
              <a:off x="7952720" y="179238"/>
              <a:ext cx="873165" cy="873003"/>
              <a:chOff x="7754428" y="208725"/>
              <a:chExt cx="541800" cy="541800"/>
            </a:xfrm>
          </p:grpSpPr>
          <p:sp>
            <p:nvSpPr>
              <p:cNvPr id="190" name="Google Shape;190;p12"/>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12"/>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2" name="Google Shape;192;p12"/>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2"/>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2"/>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12"/>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12"/>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8" name="Google Shape;198;p12"/>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99" name="Google Shape;199;p12"/>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200" name="Google Shape;200;p1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1"/>
        <p:cNvGrpSpPr/>
        <p:nvPr/>
      </p:nvGrpSpPr>
      <p:grpSpPr>
        <a:xfrm>
          <a:off x="0" y="0"/>
          <a:ext cx="0" cy="0"/>
          <a:chOff x="0" y="0"/>
          <a:chExt cx="0" cy="0"/>
        </a:xfrm>
      </p:grpSpPr>
      <p:grpSp>
        <p:nvGrpSpPr>
          <p:cNvPr id="202" name="Google Shape;202;p13"/>
          <p:cNvGrpSpPr/>
          <p:nvPr/>
        </p:nvGrpSpPr>
        <p:grpSpPr>
          <a:xfrm>
            <a:off x="146769" y="3406"/>
            <a:ext cx="1233214" cy="1384535"/>
            <a:chOff x="146769" y="3406"/>
            <a:chExt cx="1233214" cy="1384535"/>
          </a:xfrm>
        </p:grpSpPr>
        <p:grpSp>
          <p:nvGrpSpPr>
            <p:cNvPr id="203" name="Google Shape;203;p13"/>
            <p:cNvGrpSpPr/>
            <p:nvPr/>
          </p:nvGrpSpPr>
          <p:grpSpPr>
            <a:xfrm>
              <a:off x="1063183" y="3406"/>
              <a:ext cx="316800" cy="688513"/>
              <a:chOff x="1063183" y="3406"/>
              <a:chExt cx="316800" cy="688513"/>
            </a:xfrm>
          </p:grpSpPr>
          <p:sp>
            <p:nvSpPr>
              <p:cNvPr id="204" name="Google Shape;204;p13"/>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3"/>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p13"/>
            <p:cNvGrpSpPr/>
            <p:nvPr/>
          </p:nvGrpSpPr>
          <p:grpSpPr>
            <a:xfrm>
              <a:off x="604976" y="3406"/>
              <a:ext cx="316800" cy="1036524"/>
              <a:chOff x="604976" y="3406"/>
              <a:chExt cx="316800" cy="1036524"/>
            </a:xfrm>
          </p:grpSpPr>
          <p:sp>
            <p:nvSpPr>
              <p:cNvPr id="207" name="Google Shape;207;p13"/>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3"/>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13"/>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13"/>
            <p:cNvGrpSpPr/>
            <p:nvPr/>
          </p:nvGrpSpPr>
          <p:grpSpPr>
            <a:xfrm>
              <a:off x="146769" y="3406"/>
              <a:ext cx="316800" cy="1384535"/>
              <a:chOff x="146769" y="3406"/>
              <a:chExt cx="316800" cy="1384535"/>
            </a:xfrm>
          </p:grpSpPr>
          <p:sp>
            <p:nvSpPr>
              <p:cNvPr id="211" name="Google Shape;211;p13"/>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13"/>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13"/>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13"/>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215" name="Google Shape;215;p13"/>
          <p:cNvGrpSpPr/>
          <p:nvPr/>
        </p:nvGrpSpPr>
        <p:grpSpPr>
          <a:xfrm>
            <a:off x="6775084" y="2904008"/>
            <a:ext cx="2186147" cy="2239500"/>
            <a:chOff x="6775084" y="2904008"/>
            <a:chExt cx="2186147" cy="2239500"/>
          </a:xfrm>
        </p:grpSpPr>
        <p:grpSp>
          <p:nvGrpSpPr>
            <p:cNvPr id="216" name="Google Shape;216;p13"/>
            <p:cNvGrpSpPr/>
            <p:nvPr/>
          </p:nvGrpSpPr>
          <p:grpSpPr>
            <a:xfrm>
              <a:off x="6775084" y="4253708"/>
              <a:ext cx="409500" cy="889800"/>
              <a:chOff x="6775084" y="4253708"/>
              <a:chExt cx="409500" cy="889800"/>
            </a:xfrm>
          </p:grpSpPr>
          <p:sp>
            <p:nvSpPr>
              <p:cNvPr id="217" name="Google Shape;217;p13"/>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3"/>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9" name="Google Shape;219;p13"/>
            <p:cNvGrpSpPr/>
            <p:nvPr/>
          </p:nvGrpSpPr>
          <p:grpSpPr>
            <a:xfrm>
              <a:off x="7367299" y="3804008"/>
              <a:ext cx="409500" cy="1339500"/>
              <a:chOff x="7367299" y="3804008"/>
              <a:chExt cx="409500" cy="1339500"/>
            </a:xfrm>
          </p:grpSpPr>
          <p:sp>
            <p:nvSpPr>
              <p:cNvPr id="220" name="Google Shape;220;p13"/>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13"/>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3"/>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3" name="Google Shape;223;p13"/>
            <p:cNvGrpSpPr/>
            <p:nvPr/>
          </p:nvGrpSpPr>
          <p:grpSpPr>
            <a:xfrm>
              <a:off x="7959516" y="3354008"/>
              <a:ext cx="409500" cy="1789500"/>
              <a:chOff x="7959516" y="3354008"/>
              <a:chExt cx="409500" cy="1789500"/>
            </a:xfrm>
          </p:grpSpPr>
          <p:sp>
            <p:nvSpPr>
              <p:cNvPr id="224" name="Google Shape;224;p13"/>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13"/>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13"/>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3"/>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8" name="Google Shape;228;p13"/>
            <p:cNvGrpSpPr/>
            <p:nvPr/>
          </p:nvGrpSpPr>
          <p:grpSpPr>
            <a:xfrm>
              <a:off x="8551731" y="2904008"/>
              <a:ext cx="409500" cy="2239500"/>
              <a:chOff x="8551731" y="2904008"/>
              <a:chExt cx="409500" cy="2239500"/>
            </a:xfrm>
          </p:grpSpPr>
          <p:sp>
            <p:nvSpPr>
              <p:cNvPr id="229" name="Google Shape;229;p13"/>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13"/>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13"/>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3"/>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3"/>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34" name="Google Shape;234;p13"/>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235" name="Google Shape;235;p1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6"/>
        <p:cNvGrpSpPr/>
        <p:nvPr/>
      </p:nvGrpSpPr>
      <p:grpSpPr>
        <a:xfrm>
          <a:off x="0" y="0"/>
          <a:ext cx="0" cy="0"/>
          <a:chOff x="0" y="0"/>
          <a:chExt cx="0" cy="0"/>
        </a:xfrm>
      </p:grpSpPr>
      <p:grpSp>
        <p:nvGrpSpPr>
          <p:cNvPr id="237" name="Google Shape;237;p14"/>
          <p:cNvGrpSpPr/>
          <p:nvPr/>
        </p:nvGrpSpPr>
        <p:grpSpPr>
          <a:xfrm>
            <a:off x="625966" y="299376"/>
            <a:ext cx="999312" cy="999312"/>
            <a:chOff x="348199" y="179450"/>
            <a:chExt cx="1116300" cy="1116300"/>
          </a:xfrm>
        </p:grpSpPr>
        <p:sp>
          <p:nvSpPr>
            <p:cNvPr id="238" name="Google Shape;238;p14"/>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4"/>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0" name="Google Shape;240;p14"/>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1" name="Google Shape;241;p14"/>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2" name="Google Shape;242;p14"/>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43" name="Google Shape;243;p1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4"/>
        <p:cNvGrpSpPr/>
        <p:nvPr/>
      </p:nvGrpSpPr>
      <p:grpSpPr>
        <a:xfrm>
          <a:off x="0" y="0"/>
          <a:ext cx="0" cy="0"/>
          <a:chOff x="0" y="0"/>
          <a:chExt cx="0" cy="0"/>
        </a:xfrm>
      </p:grpSpPr>
      <p:grpSp>
        <p:nvGrpSpPr>
          <p:cNvPr id="245" name="Google Shape;245;p15"/>
          <p:cNvGrpSpPr/>
          <p:nvPr/>
        </p:nvGrpSpPr>
        <p:grpSpPr>
          <a:xfrm>
            <a:off x="625966" y="299376"/>
            <a:ext cx="999312" cy="999312"/>
            <a:chOff x="348199" y="179450"/>
            <a:chExt cx="1116300" cy="1116300"/>
          </a:xfrm>
        </p:grpSpPr>
        <p:sp>
          <p:nvSpPr>
            <p:cNvPr id="246" name="Google Shape;246;p1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8" name="Google Shape;248;p1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9" name="Google Shape;249;p1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0"/>
        <p:cNvGrpSpPr/>
        <p:nvPr/>
      </p:nvGrpSpPr>
      <p:grpSpPr>
        <a:xfrm>
          <a:off x="0" y="0"/>
          <a:ext cx="0" cy="0"/>
          <a:chOff x="0" y="0"/>
          <a:chExt cx="0" cy="0"/>
        </a:xfrm>
      </p:grpSpPr>
      <p:grpSp>
        <p:nvGrpSpPr>
          <p:cNvPr id="251" name="Google Shape;251;p16"/>
          <p:cNvGrpSpPr/>
          <p:nvPr/>
        </p:nvGrpSpPr>
        <p:grpSpPr>
          <a:xfrm>
            <a:off x="625966" y="299376"/>
            <a:ext cx="999312" cy="999312"/>
            <a:chOff x="348199" y="179450"/>
            <a:chExt cx="1116300" cy="1116300"/>
          </a:xfrm>
        </p:grpSpPr>
        <p:sp>
          <p:nvSpPr>
            <p:cNvPr id="252" name="Google Shape;252;p1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4" name="Google Shape;254;p16"/>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5" name="Google Shape;255;p16"/>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56" name="Google Shape;256;p1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7"/>
        <p:cNvGrpSpPr/>
        <p:nvPr/>
      </p:nvGrpSpPr>
      <p:grpSpPr>
        <a:xfrm>
          <a:off x="0" y="0"/>
          <a:ext cx="0" cy="0"/>
          <a:chOff x="0" y="0"/>
          <a:chExt cx="0" cy="0"/>
        </a:xfrm>
      </p:grpSpPr>
      <p:grpSp>
        <p:nvGrpSpPr>
          <p:cNvPr id="258" name="Google Shape;258;p17"/>
          <p:cNvGrpSpPr/>
          <p:nvPr/>
        </p:nvGrpSpPr>
        <p:grpSpPr>
          <a:xfrm>
            <a:off x="625966" y="299376"/>
            <a:ext cx="999312" cy="999312"/>
            <a:chOff x="348199" y="179450"/>
            <a:chExt cx="1116300" cy="1116300"/>
          </a:xfrm>
        </p:grpSpPr>
        <p:sp>
          <p:nvSpPr>
            <p:cNvPr id="259" name="Google Shape;259;p17"/>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17"/>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p17"/>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2" name="Google Shape;262;p17"/>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263" name="Google Shape;263;p17"/>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64" name="Google Shape;264;p1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1"/>
          <p:cNvSpPr txBox="1"/>
          <p:nvPr/>
        </p:nvSpPr>
        <p:spPr>
          <a:xfrm>
            <a:off x="818000" y="2171550"/>
            <a:ext cx="5692500" cy="800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fr-FR" sz="4000" dirty="0">
                <a:solidFill>
                  <a:schemeClr val="lt1"/>
                </a:solidFill>
                <a:latin typeface="Titillium Web"/>
                <a:ea typeface="Titillium Web"/>
                <a:cs typeface="Titillium Web"/>
                <a:sym typeface="Titillium Web"/>
              </a:rPr>
              <a:t>PRIMERO BANK</a:t>
            </a:r>
            <a:endParaRPr sz="4000" b="0" i="0" u="none" strike="noStrike" cap="none" dirty="0">
              <a:solidFill>
                <a:schemeClr val="lt1"/>
              </a:solidFill>
              <a:latin typeface="Titillium Web"/>
              <a:ea typeface="Titillium Web"/>
              <a:cs typeface="Titillium Web"/>
              <a:sym typeface="Titillium Web"/>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fontScale="90000"/>
          </a:bodyPr>
          <a:lstStyle/>
          <a:p>
            <a:pPr>
              <a:buSzPct val="111111"/>
            </a:pPr>
            <a:r>
              <a:rPr lang="fr-FR" dirty="0"/>
              <a:t>Calcul des clients à risques</a:t>
            </a:r>
            <a:br>
              <a:rPr lang="fr-FR" dirty="0"/>
            </a:br>
            <a:r>
              <a:rPr lang="fr-FR" sz="1400" b="0" dirty="0"/>
              <a:t>L’analyse des données</a:t>
            </a:r>
            <a:br>
              <a:rPr lang="fr-FR" sz="2000" b="0" dirty="0"/>
            </a:br>
            <a:br>
              <a:rPr lang="fr-FR" dirty="0"/>
            </a:br>
            <a:br>
              <a:rPr lang="fr-FR" dirty="0"/>
            </a:br>
            <a:endParaRPr b="0" dirty="0"/>
          </a:p>
        </p:txBody>
      </p:sp>
      <mc:AlternateContent xmlns:mc="http://schemas.openxmlformats.org/markup-compatibility/2006" xmlns:cx2="http://schemas.microsoft.com/office/drawing/2015/10/21/chartex">
        <mc:Choice Requires="cx2">
          <p:graphicFrame>
            <p:nvGraphicFramePr>
              <p:cNvPr id="5" name="Graphique 4">
                <a:extLst>
                  <a:ext uri="{FF2B5EF4-FFF2-40B4-BE49-F238E27FC236}">
                    <a16:creationId xmlns:a16="http://schemas.microsoft.com/office/drawing/2014/main" id="{811D1D8E-7CC5-EBDB-2E77-D89A97520270}"/>
                  </a:ext>
                </a:extLst>
              </p:cNvPr>
              <p:cNvGraphicFramePr/>
              <p:nvPr>
                <p:extLst>
                  <p:ext uri="{D42A27DB-BD31-4B8C-83A1-F6EECF244321}">
                    <p14:modId xmlns:p14="http://schemas.microsoft.com/office/powerpoint/2010/main" val="2658781787"/>
                  </p:ext>
                </p:extLst>
              </p:nvPr>
            </p:nvGraphicFramePr>
            <p:xfrm>
              <a:off x="628017" y="1518853"/>
              <a:ext cx="8382066" cy="338052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5" name="Graphique 4">
                <a:extLst>
                  <a:ext uri="{FF2B5EF4-FFF2-40B4-BE49-F238E27FC236}">
                    <a16:creationId xmlns:a16="http://schemas.microsoft.com/office/drawing/2014/main" id="{811D1D8E-7CC5-EBDB-2E77-D89A97520270}"/>
                  </a:ext>
                </a:extLst>
              </p:cNvPr>
              <p:cNvPicPr>
                <a:picLocks noGrp="1" noRot="1" noChangeAspect="1" noMove="1" noResize="1" noEditPoints="1" noAdjustHandles="1" noChangeArrowheads="1" noChangeShapeType="1"/>
              </p:cNvPicPr>
              <p:nvPr/>
            </p:nvPicPr>
            <p:blipFill>
              <a:blip r:embed="rId4"/>
              <a:stretch>
                <a:fillRect/>
              </a:stretch>
            </p:blipFill>
            <p:spPr>
              <a:xfrm>
                <a:off x="628017" y="1518853"/>
                <a:ext cx="8382066" cy="3380525"/>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
          <p:cNvSpPr txBox="1">
            <a:spLocks noGrp="1"/>
          </p:cNvSpPr>
          <p:nvPr>
            <p:ph type="title"/>
          </p:nvPr>
        </p:nvSpPr>
        <p:spPr>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fr-FR" dirty="0"/>
              <a:t>Bilan et recommandations</a:t>
            </a:r>
            <a:endParaRPr b="0" dirty="0"/>
          </a:p>
        </p:txBody>
      </p:sp>
      <p:sp>
        <p:nvSpPr>
          <p:cNvPr id="2" name="Espace réservé du texte 1">
            <a:extLst>
              <a:ext uri="{FF2B5EF4-FFF2-40B4-BE49-F238E27FC236}">
                <a16:creationId xmlns:a16="http://schemas.microsoft.com/office/drawing/2014/main" id="{D27C6C59-A249-7715-F8B7-F3F366C697AB}"/>
              </a:ext>
            </a:extLst>
          </p:cNvPr>
          <p:cNvSpPr>
            <a:spLocks noGrp="1"/>
          </p:cNvSpPr>
          <p:nvPr>
            <p:ph type="body" idx="1"/>
          </p:nvPr>
        </p:nvSpPr>
        <p:spPr>
          <a:xfrm>
            <a:off x="93518" y="1286933"/>
            <a:ext cx="9050482" cy="3856567"/>
          </a:xfrm>
        </p:spPr>
        <p:txBody>
          <a:bodyPr>
            <a:noAutofit/>
          </a:bodyPr>
          <a:lstStyle/>
          <a:p>
            <a:pPr marL="0" indent="0" algn="l">
              <a:lnSpc>
                <a:spcPct val="100000"/>
              </a:lnSpc>
              <a:buNone/>
            </a:pPr>
            <a:r>
              <a:rPr lang="fr-FR" sz="1200" b="1" i="0" dirty="0">
                <a:solidFill>
                  <a:schemeClr val="bg2"/>
                </a:solidFill>
                <a:effectLst/>
                <a:latin typeface="Maven Pro" panose="020B0604020202020204" charset="0"/>
              </a:rPr>
              <a:t>	Bilan des Résultats d'Analyse</a:t>
            </a:r>
          </a:p>
          <a:p>
            <a:pPr marL="0" algn="l">
              <a:lnSpc>
                <a:spcPct val="100000"/>
              </a:lnSpc>
            </a:pPr>
            <a:endParaRPr lang="fr-FR" sz="1200" b="1" i="0" dirty="0">
              <a:solidFill>
                <a:schemeClr val="bg2"/>
              </a:solidFill>
              <a:effectLst/>
              <a:latin typeface="Maven Pro" panose="020B0604020202020204" charset="0"/>
            </a:endParaRPr>
          </a:p>
          <a:p>
            <a:pPr marL="0" indent="0" algn="l">
              <a:lnSpc>
                <a:spcPct val="100000"/>
              </a:lnSpc>
              <a:buNone/>
            </a:pPr>
            <a:r>
              <a:rPr lang="fr-FR" sz="1200" b="1" i="0" dirty="0">
                <a:solidFill>
                  <a:schemeClr val="bg2"/>
                </a:solidFill>
                <a:effectLst/>
                <a:latin typeface="Maven Pro" panose="020B0604020202020204" charset="0"/>
              </a:rPr>
              <a:t>Profil des Clients Perdus</a:t>
            </a:r>
            <a:r>
              <a:rPr lang="fr-FR" sz="1200" b="0" i="0" dirty="0">
                <a:solidFill>
                  <a:schemeClr val="bg2"/>
                </a:solidFill>
                <a:effectLst/>
                <a:latin typeface="Maven Pro" panose="020B0604020202020204" charset="0"/>
              </a:rPr>
              <a:t> :</a:t>
            </a:r>
          </a:p>
          <a:p>
            <a:pPr marL="0" indent="0" algn="l">
              <a:lnSpc>
                <a:spcPct val="100000"/>
              </a:lnSpc>
              <a:buNone/>
            </a:pPr>
            <a:endParaRPr lang="fr-FR" sz="1200" b="0" i="0" dirty="0">
              <a:solidFill>
                <a:schemeClr val="bg2"/>
              </a:solidFill>
              <a:effectLst/>
              <a:latin typeface="Maven Pro" panose="020B0604020202020204" charset="0"/>
            </a:endParaRPr>
          </a:p>
          <a:p>
            <a:pPr marL="0" algn="l">
              <a:lnSpc>
                <a:spcPct val="100000"/>
              </a:lnSpc>
              <a:buFontTx/>
              <a:buChar char="-"/>
            </a:pPr>
            <a:r>
              <a:rPr lang="fr-FR" sz="1200" b="0" i="0" dirty="0">
                <a:solidFill>
                  <a:schemeClr val="bg2"/>
                </a:solidFill>
                <a:effectLst/>
                <a:latin typeface="Maven Pro" panose="020B0604020202020204" charset="0"/>
              </a:rPr>
              <a:t>Une majorité des clients perdus appartient aux </a:t>
            </a:r>
            <a:r>
              <a:rPr lang="fr-FR" sz="1200" b="1" i="0" dirty="0">
                <a:solidFill>
                  <a:schemeClr val="bg2"/>
                </a:solidFill>
                <a:effectLst/>
                <a:latin typeface="Maven Pro" panose="020B0604020202020204" charset="0"/>
              </a:rPr>
              <a:t>tranches d'âge 36-45 et 46-55 ans</a:t>
            </a:r>
            <a:r>
              <a:rPr lang="fr-FR" sz="1200" dirty="0">
                <a:solidFill>
                  <a:schemeClr val="bg2"/>
                </a:solidFill>
                <a:latin typeface="Maven Pro" panose="020B0604020202020204" charset="0"/>
              </a:rPr>
              <a:t>.</a:t>
            </a:r>
            <a:endParaRPr lang="fr-FR" sz="1200" b="0" i="0" dirty="0">
              <a:solidFill>
                <a:schemeClr val="bg2"/>
              </a:solidFill>
              <a:effectLst/>
              <a:latin typeface="Maven Pro" panose="020B0604020202020204" charset="0"/>
            </a:endParaRPr>
          </a:p>
          <a:p>
            <a:pPr marL="0" indent="0" algn="l">
              <a:lnSpc>
                <a:spcPct val="100000"/>
              </a:lnSpc>
              <a:buNone/>
            </a:pPr>
            <a:endParaRPr lang="fr-FR" sz="1200" b="0" i="0" dirty="0">
              <a:solidFill>
                <a:schemeClr val="bg2"/>
              </a:solidFill>
              <a:effectLst/>
              <a:latin typeface="Maven Pro" panose="020B0604020202020204" charset="0"/>
            </a:endParaRPr>
          </a:p>
          <a:p>
            <a:pPr marL="0" algn="l">
              <a:lnSpc>
                <a:spcPct val="100000"/>
              </a:lnSpc>
              <a:buFontTx/>
              <a:buChar char="-"/>
            </a:pPr>
            <a:r>
              <a:rPr lang="fr-FR" sz="1200" dirty="0">
                <a:latin typeface="Maven Pro" panose="020B0604020202020204" charset="0"/>
              </a:rPr>
              <a:t>93% des clients utilisent une carte bleue mais  </a:t>
            </a:r>
            <a:r>
              <a:rPr lang="fr-FR" sz="1200" b="1" dirty="0">
                <a:latin typeface="Maven Pro" panose="020B0604020202020204" charset="0"/>
              </a:rPr>
              <a:t>70 %</a:t>
            </a:r>
            <a:r>
              <a:rPr lang="fr-FR" sz="1200" dirty="0">
                <a:latin typeface="Maven Pro" panose="020B0604020202020204" charset="0"/>
              </a:rPr>
              <a:t> des clients ayant une carte </a:t>
            </a:r>
            <a:r>
              <a:rPr lang="fr-FR" sz="1200" b="1" dirty="0">
                <a:latin typeface="Maven Pro" panose="020B0604020202020204" charset="0"/>
              </a:rPr>
              <a:t>Platinum</a:t>
            </a:r>
            <a:r>
              <a:rPr lang="fr-FR" sz="1200" dirty="0">
                <a:latin typeface="Maven Pro" panose="020B0604020202020204" charset="0"/>
              </a:rPr>
              <a:t> ont quitté la banque.</a:t>
            </a:r>
          </a:p>
          <a:p>
            <a:pPr marL="0" indent="0" algn="l">
              <a:lnSpc>
                <a:spcPct val="100000"/>
              </a:lnSpc>
              <a:buNone/>
            </a:pPr>
            <a:r>
              <a:rPr lang="fr-FR" sz="1200" b="1" dirty="0">
                <a:latin typeface="Maven Pro" panose="020B0604020202020204" charset="0"/>
              </a:rPr>
              <a:t> </a:t>
            </a:r>
          </a:p>
          <a:p>
            <a:pPr marL="0" algn="l">
              <a:lnSpc>
                <a:spcPct val="100000"/>
              </a:lnSpc>
              <a:buFontTx/>
              <a:buChar char="-"/>
            </a:pPr>
            <a:r>
              <a:rPr lang="fr-FR" sz="1200" b="1" dirty="0">
                <a:solidFill>
                  <a:schemeClr val="bg2"/>
                </a:solidFill>
                <a:latin typeface="Maven Pro" panose="020B0604020202020204" charset="0"/>
              </a:rPr>
              <a:t>100% des femmes avec un revenu annuel compris entre 60k et 120k</a:t>
            </a:r>
            <a:r>
              <a:rPr lang="fr-FR" sz="1200" dirty="0">
                <a:solidFill>
                  <a:schemeClr val="bg2"/>
                </a:solidFill>
                <a:latin typeface="Maven Pro" panose="020B0604020202020204" charset="0"/>
              </a:rPr>
              <a:t> ont cessé d'être clientes. </a:t>
            </a:r>
          </a:p>
          <a:p>
            <a:pPr marL="0" indent="0" algn="l">
              <a:lnSpc>
                <a:spcPct val="100000"/>
              </a:lnSpc>
              <a:buNone/>
            </a:pPr>
            <a:endParaRPr lang="fr-FR" sz="1200" dirty="0">
              <a:solidFill>
                <a:schemeClr val="bg2"/>
              </a:solidFill>
              <a:latin typeface="Maven Pro" panose="020B0604020202020204" charset="0"/>
            </a:endParaRPr>
          </a:p>
          <a:p>
            <a:pPr marL="0" algn="l">
              <a:lnSpc>
                <a:spcPct val="100000"/>
              </a:lnSpc>
              <a:buFontTx/>
              <a:buChar char="-"/>
            </a:pPr>
            <a:r>
              <a:rPr lang="fr-FR" sz="1200" b="1" dirty="0">
                <a:solidFill>
                  <a:schemeClr val="bg2"/>
                </a:solidFill>
                <a:latin typeface="Maven Pro" panose="020B0604020202020204" charset="0"/>
              </a:rPr>
              <a:t>Les clients perdus utilisent leur carte deux fois moins que les clients actuels</a:t>
            </a:r>
            <a:r>
              <a:rPr lang="fr-FR" sz="1200" dirty="0">
                <a:solidFill>
                  <a:schemeClr val="bg2"/>
                </a:solidFill>
                <a:latin typeface="Maven Pro" panose="020B0604020202020204" charset="0"/>
              </a:rPr>
              <a:t>, ce qui montre un désengagement.</a:t>
            </a:r>
          </a:p>
          <a:p>
            <a:pPr marL="0" indent="0" algn="l">
              <a:lnSpc>
                <a:spcPct val="100000"/>
              </a:lnSpc>
              <a:buNone/>
            </a:pPr>
            <a:endParaRPr lang="fr-FR" sz="1200" dirty="0">
              <a:solidFill>
                <a:schemeClr val="bg2"/>
              </a:solidFill>
              <a:latin typeface="Maven Pro" panose="020B0604020202020204" charset="0"/>
            </a:endParaRPr>
          </a:p>
          <a:p>
            <a:pPr marL="0" algn="l">
              <a:lnSpc>
                <a:spcPct val="100000"/>
              </a:lnSpc>
              <a:buFontTx/>
              <a:buChar char="-"/>
            </a:pPr>
            <a:r>
              <a:rPr lang="fr-FR" sz="1200" dirty="0">
                <a:solidFill>
                  <a:schemeClr val="bg2"/>
                </a:solidFill>
                <a:latin typeface="Maven Pro" panose="020B0604020202020204" charset="0"/>
              </a:rPr>
              <a:t>Parmi les clients perdus </a:t>
            </a:r>
            <a:r>
              <a:rPr lang="fr-FR" sz="1200" b="1" dirty="0">
                <a:solidFill>
                  <a:schemeClr val="bg2"/>
                </a:solidFill>
                <a:latin typeface="Maven Pro" panose="020B0604020202020204" charset="0"/>
              </a:rPr>
              <a:t>les femmes effectuent le moins de transactions</a:t>
            </a:r>
            <a:r>
              <a:rPr lang="fr-FR" sz="1200" dirty="0">
                <a:solidFill>
                  <a:schemeClr val="bg2"/>
                </a:solidFill>
                <a:latin typeface="Maven Pro" panose="020B0604020202020204" charset="0"/>
              </a:rPr>
              <a:t>, ce qui pourrait indiquer une insatisfaction.</a:t>
            </a:r>
          </a:p>
          <a:p>
            <a:pPr marL="0" indent="0" algn="l">
              <a:lnSpc>
                <a:spcPct val="100000"/>
              </a:lnSpc>
              <a:buNone/>
            </a:pPr>
            <a:endParaRPr lang="fr-FR" sz="1200" dirty="0">
              <a:solidFill>
                <a:schemeClr val="bg2"/>
              </a:solidFill>
              <a:latin typeface="Maven Pro" panose="020B0604020202020204" charset="0"/>
            </a:endParaRPr>
          </a:p>
          <a:p>
            <a:pPr marL="0" algn="l">
              <a:lnSpc>
                <a:spcPct val="100000"/>
              </a:lnSpc>
              <a:buFontTx/>
              <a:buChar char="-"/>
            </a:pPr>
            <a:r>
              <a:rPr lang="fr-FR" sz="1200" dirty="0">
                <a:solidFill>
                  <a:schemeClr val="bg2"/>
                </a:solidFill>
                <a:latin typeface="Maven Pro" panose="020B0604020202020204" charset="0"/>
              </a:rPr>
              <a:t>Une majorité des clients perdus a un crédit renouvelé compris entre 0-499.</a:t>
            </a:r>
          </a:p>
          <a:p>
            <a:pPr marL="0" algn="l">
              <a:lnSpc>
                <a:spcPct val="100000"/>
              </a:lnSpc>
              <a:buFontTx/>
              <a:buChar char="-"/>
            </a:pPr>
            <a:endParaRPr lang="fr-FR" sz="1200" i="0" dirty="0">
              <a:solidFill>
                <a:schemeClr val="bg2"/>
              </a:solidFill>
              <a:effectLst/>
              <a:latin typeface="Maven Pro" panose="020B0604020202020204" charset="0"/>
            </a:endParaRPr>
          </a:p>
          <a:p>
            <a:pPr marL="0" algn="l">
              <a:lnSpc>
                <a:spcPct val="100000"/>
              </a:lnSpc>
              <a:buFontTx/>
              <a:buChar char="-"/>
            </a:pPr>
            <a:r>
              <a:rPr lang="fr-FR" sz="1200" b="0" i="0" dirty="0">
                <a:solidFill>
                  <a:schemeClr val="bg2"/>
                </a:solidFill>
                <a:effectLst/>
                <a:latin typeface="Maven Pro" panose="020B0604020202020204" charset="0"/>
              </a:rPr>
              <a:t>Tous les </a:t>
            </a:r>
            <a:r>
              <a:rPr lang="fr-FR" sz="1200" b="1" i="0" dirty="0">
                <a:solidFill>
                  <a:schemeClr val="bg2"/>
                </a:solidFill>
                <a:effectLst/>
                <a:latin typeface="Maven Pro" panose="020B0604020202020204" charset="0"/>
              </a:rPr>
              <a:t>clients ayant eu plus de 5 interactions avec la banque l’ont quitté</a:t>
            </a:r>
            <a:r>
              <a:rPr lang="fr-FR" sz="1200" b="0" i="0" dirty="0">
                <a:solidFill>
                  <a:schemeClr val="bg2"/>
                </a:solidFill>
                <a:effectLst/>
                <a:latin typeface="Maven Pro" panose="020B0604020202020204" charset="0"/>
              </a:rPr>
              <a:t>, cela laisse </a:t>
            </a:r>
            <a:r>
              <a:rPr lang="fr-FR" sz="1200" dirty="0">
                <a:solidFill>
                  <a:schemeClr val="bg2"/>
                </a:solidFill>
                <a:latin typeface="Maven Pro" panose="020B0604020202020204" charset="0"/>
              </a:rPr>
              <a:t>à</a:t>
            </a:r>
            <a:r>
              <a:rPr lang="fr-FR" sz="1200" b="0" i="0" dirty="0">
                <a:solidFill>
                  <a:schemeClr val="bg2"/>
                </a:solidFill>
                <a:effectLst/>
                <a:latin typeface="Maven Pro" panose="020B0604020202020204" charset="0"/>
              </a:rPr>
              <a:t> penser que ces interactions ne sont pas bénéfiques et pourraient même être perçues comme négatives.</a:t>
            </a:r>
          </a:p>
          <a:p>
            <a:pPr marL="0" lvl="1" indent="0" algn="l">
              <a:lnSpc>
                <a:spcPct val="100000"/>
              </a:lnSpc>
              <a:buNone/>
            </a:pPr>
            <a:endParaRPr lang="fr-FR" sz="1200" b="0" i="0" dirty="0">
              <a:solidFill>
                <a:schemeClr val="bg2"/>
              </a:solidFill>
              <a:effectLst/>
              <a:latin typeface="Maven Pro"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23E6CAD-F0F0-7A95-5088-BC8F962C1087}"/>
              </a:ext>
            </a:extLst>
          </p:cNvPr>
          <p:cNvSpPr>
            <a:spLocks noGrp="1"/>
          </p:cNvSpPr>
          <p:nvPr>
            <p:ph type="title" idx="4294967295"/>
          </p:nvPr>
        </p:nvSpPr>
        <p:spPr>
          <a:xfrm>
            <a:off x="413290" y="1163783"/>
            <a:ext cx="8317420" cy="4089458"/>
          </a:xfrm>
        </p:spPr>
        <p:txBody>
          <a:bodyPr>
            <a:normAutofit fontScale="90000"/>
          </a:bodyPr>
          <a:lstStyle/>
          <a:p>
            <a:r>
              <a:rPr lang="fr-FR" sz="1200" b="1" i="0" dirty="0">
                <a:solidFill>
                  <a:schemeClr val="bg2"/>
                </a:solidFill>
                <a:effectLst/>
                <a:latin typeface="Maven Pro" panose="020B0604020202020204" charset="0"/>
              </a:rPr>
              <a:t>Recommandations</a:t>
            </a:r>
            <a:br>
              <a:rPr lang="fr-FR" sz="1200" b="1" i="0" dirty="0">
                <a:solidFill>
                  <a:schemeClr val="bg2"/>
                </a:solidFill>
                <a:effectLst/>
                <a:latin typeface="Maven Pro" panose="020B0604020202020204" charset="0"/>
              </a:rPr>
            </a:br>
            <a:br>
              <a:rPr lang="fr-FR" sz="1200" b="1" i="0" dirty="0">
                <a:solidFill>
                  <a:schemeClr val="bg2"/>
                </a:solidFill>
                <a:effectLst/>
                <a:latin typeface="Maven Pro" panose="020B0604020202020204" charset="0"/>
              </a:rPr>
            </a:br>
            <a:r>
              <a:rPr lang="fr-FR" sz="1200" b="1" i="0" dirty="0">
                <a:solidFill>
                  <a:schemeClr val="bg2"/>
                </a:solidFill>
                <a:effectLst/>
                <a:latin typeface="Maven Pro" panose="020B0604020202020204" charset="0"/>
              </a:rPr>
              <a:t>1. </a:t>
            </a:r>
            <a:r>
              <a:rPr lang="fr-FR" sz="1200" dirty="0"/>
              <a:t>Revoir les avantages des cartes premium </a:t>
            </a:r>
            <a:r>
              <a:rPr lang="fr-FR" sz="1200" b="0" dirty="0"/>
              <a:t>(Gold, Platinum, Silver) pour mieux répondre aux attentes des client. </a:t>
            </a:r>
            <a:br>
              <a:rPr lang="fr-FR" sz="1200" b="0" dirty="0"/>
            </a:br>
            <a:br>
              <a:rPr lang="fr-FR" sz="1200" b="0" dirty="0"/>
            </a:br>
            <a:r>
              <a:rPr lang="fr-FR" sz="1200" dirty="0"/>
              <a:t>2. Personnaliser les offres pour les clients mais surtout les femmes à revenu moyen (60k-120k</a:t>
            </a:r>
            <a:r>
              <a:rPr lang="fr-FR" sz="1200" b="0" dirty="0"/>
              <a:t>), car cette catégorie quitte massivement la banque. Proposez des produits plus alignés avec leurs besoins et des programmes de fidélité spécifiques.</a:t>
            </a:r>
            <a:br>
              <a:rPr lang="fr-FR" sz="1200" b="0" dirty="0"/>
            </a:br>
            <a:br>
              <a:rPr lang="fr-FR" sz="1200" b="0" dirty="0"/>
            </a:br>
            <a:r>
              <a:rPr lang="fr-FR" sz="1200" dirty="0"/>
              <a:t>3.</a:t>
            </a:r>
            <a:r>
              <a:rPr lang="fr-FR" sz="1200" b="0" dirty="0"/>
              <a:t> </a:t>
            </a:r>
            <a:r>
              <a:rPr lang="fr-FR" sz="1200" b="1" dirty="0"/>
              <a:t>Mettre en place des campagnes de communication </a:t>
            </a:r>
            <a:r>
              <a:rPr lang="fr-FR" sz="1200" dirty="0"/>
              <a:t>ciblées</a:t>
            </a:r>
            <a:r>
              <a:rPr lang="fr-FR" sz="1200" b="0" dirty="0"/>
              <a:t> pour rappeler aux clients les avantages d'utiliser leurs cartes (ex. offres promotionnelles, partenariats commerciaux).</a:t>
            </a:r>
            <a:br>
              <a:rPr lang="fr-FR" sz="1200" b="0" dirty="0"/>
            </a:br>
            <a:br>
              <a:rPr lang="fr-FR" sz="1000" b="0" dirty="0"/>
            </a:br>
            <a:r>
              <a:rPr lang="fr-FR" sz="1200" b="0" dirty="0"/>
              <a:t>4. </a:t>
            </a:r>
            <a:r>
              <a:rPr lang="fr-FR" sz="1200" dirty="0"/>
              <a:t>R</a:t>
            </a:r>
            <a:r>
              <a:rPr lang="fr-FR" sz="1200" b="1" dirty="0"/>
              <a:t>éviser la gestion des interactions avec les clients</a:t>
            </a:r>
            <a:r>
              <a:rPr lang="fr-FR" sz="1200" dirty="0"/>
              <a:t>. </a:t>
            </a:r>
            <a:r>
              <a:rPr lang="fr-FR" sz="1200" b="0" dirty="0"/>
              <a:t>Chaque interaction doit être traitée comme une opportunité de renforcer la relation, non une source de frustration.</a:t>
            </a:r>
            <a:br>
              <a:rPr lang="fr-FR" sz="1200" b="0" dirty="0"/>
            </a:br>
            <a:br>
              <a:rPr lang="fr-FR" sz="1200" b="0" dirty="0"/>
            </a:br>
            <a:r>
              <a:rPr lang="fr-FR" sz="1200" dirty="0"/>
              <a:t>5. Former</a:t>
            </a:r>
            <a:r>
              <a:rPr lang="fr-FR" sz="1200" b="1" dirty="0"/>
              <a:t> les équipes</a:t>
            </a:r>
            <a:r>
              <a:rPr lang="fr-FR" sz="1200" dirty="0"/>
              <a:t> en relation client </a:t>
            </a:r>
            <a:r>
              <a:rPr lang="fr-FR" sz="1200" b="0" dirty="0"/>
              <a:t>pour améliorer la qualité des interactions (résolution des problèmes, réponses rapides et pertinentes, personnalisation des services).</a:t>
            </a:r>
            <a:br>
              <a:rPr lang="fr-FR" sz="1200" b="0" dirty="0"/>
            </a:br>
            <a:br>
              <a:rPr lang="fr-FR" sz="1200" b="0" dirty="0"/>
            </a:br>
            <a:r>
              <a:rPr lang="fr-FR" sz="1200" b="0" dirty="0"/>
              <a:t>6.</a:t>
            </a:r>
            <a:r>
              <a:rPr lang="fr-FR" sz="1200" b="1" dirty="0"/>
              <a:t>Analyser plus en détail les causes du départ des clients Platinum :</a:t>
            </a:r>
            <a:r>
              <a:rPr lang="fr-FR" sz="1200" b="0" dirty="0"/>
              <a:t>Les clients Platinum étant  parmi les plus rentables. Envisager d’ajuster les offres premium en fonction de leurs attentes, telles que des avantages exclusifs, un service clientèle dédié, ou des privilèges spécifiques, pourrait aider à fidéliser ce segment.</a:t>
            </a:r>
            <a:br>
              <a:rPr lang="fr-FR" sz="1200" b="0" dirty="0"/>
            </a:br>
            <a:br>
              <a:rPr lang="fr-FR" sz="1200" b="0" dirty="0"/>
            </a:br>
            <a:r>
              <a:rPr lang="fr-FR" sz="1200" b="0" dirty="0"/>
              <a:t>7</a:t>
            </a:r>
            <a:r>
              <a:rPr lang="fr-FR" sz="1200" b="0" dirty="0">
                <a:latin typeface="Maven Pro" panose="020B0604020202020204" charset="0"/>
              </a:rPr>
              <a:t>. </a:t>
            </a:r>
            <a:r>
              <a:rPr lang="fr-FR" sz="1200" i="0" dirty="0">
                <a:solidFill>
                  <a:schemeClr val="bg2"/>
                </a:solidFill>
                <a:effectLst/>
                <a:latin typeface="Maven Pro" panose="020B0604020202020204" charset="0"/>
              </a:rPr>
              <a:t>Établir un système de feedback </a:t>
            </a:r>
            <a:r>
              <a:rPr lang="fr-FR" sz="1200" b="0" i="0" dirty="0">
                <a:solidFill>
                  <a:schemeClr val="bg2"/>
                </a:solidFill>
                <a:effectLst/>
                <a:latin typeface="Maven Pro" panose="020B0604020202020204" charset="0"/>
              </a:rPr>
              <a:t>régulier auprès des clients pour évaluer leur satisfaction et leur expérience avec la banque.</a:t>
            </a:r>
            <a:br>
              <a:rPr lang="fr-FR" sz="1200" b="0" i="0" dirty="0">
                <a:solidFill>
                  <a:schemeClr val="bg2"/>
                </a:solidFill>
                <a:effectLst/>
                <a:latin typeface="Maven Pro" panose="020B0604020202020204" charset="0"/>
              </a:rPr>
            </a:br>
            <a:endParaRPr lang="fr-FR" sz="1200" b="0" dirty="0">
              <a:solidFill>
                <a:schemeClr val="bg2"/>
              </a:solidFill>
              <a:latin typeface="Maven Pro" panose="020B0604020202020204" charset="0"/>
            </a:endParaRPr>
          </a:p>
        </p:txBody>
      </p:sp>
    </p:spTree>
    <p:extLst>
      <p:ext uri="{BB962C8B-B14F-4D97-AF65-F5344CB8AC3E}">
        <p14:creationId xmlns:p14="http://schemas.microsoft.com/office/powerpoint/2010/main" val="112527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Google Shape;323;p7"/>
          <p:cNvSpPr txBox="1"/>
          <p:nvPr/>
        </p:nvSpPr>
        <p:spPr>
          <a:xfrm>
            <a:off x="778800" y="1925025"/>
            <a:ext cx="5692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fr-FR" sz="2000" b="0" i="0" u="none" strike="noStrike" cap="none">
                <a:solidFill>
                  <a:schemeClr val="lt1"/>
                </a:solidFill>
                <a:latin typeface="Titillium Web"/>
                <a:ea typeface="Titillium Web"/>
                <a:cs typeface="Titillium Web"/>
                <a:sym typeface="Titillium Web"/>
              </a:rPr>
              <a:t>Conclusion</a:t>
            </a:r>
            <a:endParaRPr sz="2000" b="0" i="0" u="none" strike="noStrike" cap="none">
              <a:solidFill>
                <a:schemeClr val="lt1"/>
              </a:solidFill>
              <a:latin typeface="Titillium Web"/>
              <a:ea typeface="Titillium Web"/>
              <a:cs typeface="Titillium Web"/>
              <a:sym typeface="Titillium Web"/>
            </a:endParaRPr>
          </a:p>
        </p:txBody>
      </p:sp>
      <p:sp>
        <p:nvSpPr>
          <p:cNvPr id="324" name="Google Shape;324;p7"/>
          <p:cNvSpPr txBox="1"/>
          <p:nvPr/>
        </p:nvSpPr>
        <p:spPr>
          <a:xfrm>
            <a:off x="930100" y="2723025"/>
            <a:ext cx="6443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sp>
        <p:nvSpPr>
          <p:cNvPr id="325" name="Google Shape;325;p7"/>
          <p:cNvSpPr txBox="1"/>
          <p:nvPr/>
        </p:nvSpPr>
        <p:spPr>
          <a:xfrm>
            <a:off x="778800" y="2417625"/>
            <a:ext cx="7586400" cy="1908184"/>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1400"/>
              <a:buFont typeface="Arial"/>
              <a:buNone/>
            </a:pPr>
            <a:r>
              <a:rPr lang="fr-FR" dirty="0" err="1">
                <a:solidFill>
                  <a:schemeClr val="lt1"/>
                </a:solidFill>
                <a:latin typeface="Maven Pro"/>
              </a:rPr>
              <a:t>Primero</a:t>
            </a:r>
            <a:r>
              <a:rPr lang="fr-FR" dirty="0">
                <a:solidFill>
                  <a:schemeClr val="lt1"/>
                </a:solidFill>
                <a:latin typeface="Maven Pro"/>
              </a:rPr>
              <a:t> Bank doit prendre des mesures rapides et ciblées pour freiner la perte des clients. Une approche plus personnalisée, une amélioration des produits et des avantages pour les cartes bancaires, ainsi qu'une meilleure gestion des interactions avec les clients sont essentielles pour améliorer la rétention. Il est également important de se concentrer sur la satisfaction des groupes spécifiques à haut risque, en particulier les femmes et les détenteurs de cartes premium. En appliquant ces recommandations, </a:t>
            </a:r>
            <a:r>
              <a:rPr lang="fr-FR" dirty="0" err="1">
                <a:solidFill>
                  <a:schemeClr val="lt1"/>
                </a:solidFill>
                <a:latin typeface="Maven Pro"/>
              </a:rPr>
              <a:t>Primero</a:t>
            </a:r>
            <a:r>
              <a:rPr lang="fr-FR" dirty="0">
                <a:solidFill>
                  <a:schemeClr val="lt1"/>
                </a:solidFill>
                <a:latin typeface="Maven Pro"/>
              </a:rPr>
              <a:t> Bank peut espérer réduire le taux de départ et  aussi développer une clientèle fidèle et satisfaite.</a:t>
            </a:r>
            <a:endParaRPr dirty="0">
              <a:solidFill>
                <a:schemeClr val="lt1"/>
              </a:solidFill>
              <a:latin typeface="Maven Pro"/>
              <a:sym typeface="Maven Pr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
          <p:cNvSpPr txBox="1">
            <a:spLocks noGrp="1"/>
          </p:cNvSpPr>
          <p:nvPr>
            <p:ph type="title"/>
          </p:nvPr>
        </p:nvSpPr>
        <p:spPr>
          <a:xfrm>
            <a:off x="1303800" y="598575"/>
            <a:ext cx="7030500" cy="812536"/>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fr-FR" dirty="0"/>
              <a:t> Notre compréhension de vos enjeux</a:t>
            </a:r>
            <a:endParaRPr dirty="0"/>
          </a:p>
        </p:txBody>
      </p:sp>
      <p:sp>
        <p:nvSpPr>
          <p:cNvPr id="283" name="Google Shape;283;p2"/>
          <p:cNvSpPr txBox="1">
            <a:spLocks noGrp="1"/>
          </p:cNvSpPr>
          <p:nvPr>
            <p:ph type="body" idx="1"/>
          </p:nvPr>
        </p:nvSpPr>
        <p:spPr>
          <a:xfrm>
            <a:off x="1303800" y="1248697"/>
            <a:ext cx="7030500" cy="3569109"/>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1200"/>
              </a:spcAft>
              <a:buSzPts val="1300"/>
              <a:buNone/>
            </a:pPr>
            <a:r>
              <a:rPr lang="fr-FR" b="1" dirty="0" err="1"/>
              <a:t>Primero</a:t>
            </a:r>
            <a:r>
              <a:rPr lang="fr-FR" b="1" dirty="0"/>
              <a:t> Bank</a:t>
            </a:r>
            <a:r>
              <a:rPr lang="fr-FR" dirty="0"/>
              <a:t> fait face à une vague de départs de clients. La mission repose sur l'analyse des données clients pour comprendre les causes de ces départs, identifier des mesures préventives et proposer un plan d’actions pour éviter d'autres pertes.</a:t>
            </a:r>
          </a:p>
          <a:p>
            <a:pPr marL="0" lvl="0" indent="0" algn="l" rtl="0">
              <a:lnSpc>
                <a:spcPct val="115000"/>
              </a:lnSpc>
              <a:spcBef>
                <a:spcPts val="1200"/>
              </a:spcBef>
              <a:spcAft>
                <a:spcPts val="1200"/>
              </a:spcAft>
              <a:buSzPts val="1300"/>
              <a:buNone/>
            </a:pPr>
            <a:r>
              <a:rPr lang="fr-FR" dirty="0"/>
              <a:t>L’enjeu principal de </a:t>
            </a:r>
            <a:r>
              <a:rPr lang="fr-FR" b="1" dirty="0" err="1"/>
              <a:t>Primero</a:t>
            </a:r>
            <a:r>
              <a:rPr lang="fr-FR" b="1" dirty="0"/>
              <a:t> Bank</a:t>
            </a:r>
            <a:r>
              <a:rPr lang="fr-FR" dirty="0"/>
              <a:t> est de </a:t>
            </a:r>
            <a:r>
              <a:rPr lang="fr-FR" b="1" dirty="0"/>
              <a:t>réduire les départs des clients</a:t>
            </a:r>
            <a:r>
              <a:rPr lang="fr-FR" dirty="0"/>
              <a:t> et de </a:t>
            </a:r>
            <a:r>
              <a:rPr lang="fr-FR" b="1" dirty="0"/>
              <a:t>prévenir une nouvelle vague d’attrition</a:t>
            </a:r>
            <a:r>
              <a:rPr lang="fr-FR" dirty="0"/>
              <a:t>.</a:t>
            </a:r>
          </a:p>
          <a:p>
            <a:r>
              <a:rPr lang="fr-FR" dirty="0"/>
              <a:t>Les objectifs  sont les suivants :</a:t>
            </a:r>
          </a:p>
          <a:p>
            <a:pPr>
              <a:buFontTx/>
              <a:buChar char="-"/>
            </a:pPr>
            <a:r>
              <a:rPr lang="fr-FR" b="1" dirty="0"/>
              <a:t>Montrer une analyse approfondie des profils des clients perdus</a:t>
            </a:r>
            <a:r>
              <a:rPr lang="fr-FR" dirty="0"/>
              <a:t> </a:t>
            </a:r>
          </a:p>
          <a:p>
            <a:pPr>
              <a:buFontTx/>
              <a:buChar char="-"/>
            </a:pPr>
            <a:r>
              <a:rPr lang="fr-FR" b="1" dirty="0"/>
              <a:t>Identifier des signaux d'alerte parmi les clients actuels</a:t>
            </a:r>
          </a:p>
          <a:p>
            <a:pPr>
              <a:buFontTx/>
              <a:buChar char="-"/>
            </a:pPr>
            <a:r>
              <a:rPr lang="fr-FR" dirty="0"/>
              <a:t>Proposer des recommandations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
          <p:cNvSpPr txBox="1">
            <a:spLocks noGrp="1"/>
          </p:cNvSpPr>
          <p:nvPr>
            <p:ph type="title"/>
          </p:nvPr>
        </p:nvSpPr>
        <p:spPr>
          <a:xfrm>
            <a:off x="1303800" y="598572"/>
            <a:ext cx="7030500" cy="999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fr-FR" sz="2200" dirty="0"/>
              <a:t>Répartition des clients par type de carte</a:t>
            </a:r>
            <a:br>
              <a:rPr lang="fr-FR" sz="2200" dirty="0"/>
            </a:br>
            <a:r>
              <a:rPr lang="fr-FR" sz="2200" b="0" dirty="0"/>
              <a:t>L’analyse des données – Profil client</a:t>
            </a:r>
            <a:br>
              <a:rPr lang="fr-FR" dirty="0"/>
            </a:br>
            <a:endParaRPr b="0" dirty="0"/>
          </a:p>
        </p:txBody>
      </p:sp>
      <p:sp>
        <p:nvSpPr>
          <p:cNvPr id="4" name="Espace réservé du texte 3">
            <a:extLst>
              <a:ext uri="{FF2B5EF4-FFF2-40B4-BE49-F238E27FC236}">
                <a16:creationId xmlns:a16="http://schemas.microsoft.com/office/drawing/2014/main" id="{27B0FEFD-6E8B-23CF-D4A7-A1603FA424DD}"/>
              </a:ext>
            </a:extLst>
          </p:cNvPr>
          <p:cNvSpPr>
            <a:spLocks noGrp="1"/>
          </p:cNvSpPr>
          <p:nvPr>
            <p:ph type="body" idx="1"/>
          </p:nvPr>
        </p:nvSpPr>
        <p:spPr>
          <a:xfrm>
            <a:off x="-1" y="1597874"/>
            <a:ext cx="9008533" cy="3459548"/>
          </a:xfrm>
        </p:spPr>
        <p:txBody>
          <a:bodyPr>
            <a:normAutofit fontScale="92500" lnSpcReduction="1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93,18%  des cartes sont des cartes bleues</a:t>
            </a:r>
          </a:p>
          <a:p>
            <a:r>
              <a:rPr lang="fr-FR" dirty="0"/>
              <a:t> 70% des clients ayant une carte Platinum ont quitté la banque</a:t>
            </a:r>
          </a:p>
          <a:p>
            <a:pPr marL="146050" indent="0">
              <a:buNone/>
            </a:pPr>
            <a:r>
              <a:rPr lang="fr-FR" sz="1050" dirty="0"/>
              <a:t> </a:t>
            </a:r>
          </a:p>
          <a:p>
            <a:pPr marL="146050" indent="0">
              <a:buNone/>
            </a:pPr>
            <a:endParaRPr lang="fr-FR" sz="1050" dirty="0"/>
          </a:p>
        </p:txBody>
      </p:sp>
      <p:graphicFrame>
        <p:nvGraphicFramePr>
          <p:cNvPr id="3" name="Graphique 2">
            <a:extLst>
              <a:ext uri="{FF2B5EF4-FFF2-40B4-BE49-F238E27FC236}">
                <a16:creationId xmlns:a16="http://schemas.microsoft.com/office/drawing/2014/main" id="{E1767A56-C466-AE06-10E0-42BFE035D882}"/>
              </a:ext>
            </a:extLst>
          </p:cNvPr>
          <p:cNvGraphicFramePr>
            <a:graphicFrameLocks/>
          </p:cNvGraphicFramePr>
          <p:nvPr>
            <p:extLst>
              <p:ext uri="{D42A27DB-BD31-4B8C-83A1-F6EECF244321}">
                <p14:modId xmlns:p14="http://schemas.microsoft.com/office/powerpoint/2010/main" val="1056304723"/>
              </p:ext>
            </p:extLst>
          </p:nvPr>
        </p:nvGraphicFramePr>
        <p:xfrm>
          <a:off x="4507089" y="1941688"/>
          <a:ext cx="4365978" cy="26238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Graphique 4">
            <a:extLst>
              <a:ext uri="{FF2B5EF4-FFF2-40B4-BE49-F238E27FC236}">
                <a16:creationId xmlns:a16="http://schemas.microsoft.com/office/drawing/2014/main" id="{B3FB713B-645B-A4F2-4F31-912B0C64A1A4}"/>
              </a:ext>
            </a:extLst>
          </p:cNvPr>
          <p:cNvGraphicFramePr>
            <a:graphicFrameLocks/>
          </p:cNvGraphicFramePr>
          <p:nvPr>
            <p:extLst>
              <p:ext uri="{D42A27DB-BD31-4B8C-83A1-F6EECF244321}">
                <p14:modId xmlns:p14="http://schemas.microsoft.com/office/powerpoint/2010/main" val="2016339016"/>
              </p:ext>
            </p:extLst>
          </p:nvPr>
        </p:nvGraphicFramePr>
        <p:xfrm>
          <a:off x="448732" y="1688185"/>
          <a:ext cx="3539067" cy="234547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D3F23-C3DD-D5E4-C88B-570A3B05C482}"/>
              </a:ext>
            </a:extLst>
          </p:cNvPr>
          <p:cNvSpPr>
            <a:spLocks noGrp="1"/>
          </p:cNvSpPr>
          <p:nvPr>
            <p:ph type="title"/>
          </p:nvPr>
        </p:nvSpPr>
        <p:spPr>
          <a:xfrm>
            <a:off x="1303800" y="598575"/>
            <a:ext cx="7208022" cy="999300"/>
          </a:xfrm>
        </p:spPr>
        <p:txBody>
          <a:bodyPr>
            <a:normAutofit fontScale="90000"/>
          </a:bodyPr>
          <a:lstStyle/>
          <a:p>
            <a:r>
              <a:rPr lang="fr-FR" sz="2200" dirty="0"/>
              <a:t>Répartition des clients par tranche d’âge et type de carte </a:t>
            </a:r>
            <a:br>
              <a:rPr lang="fr-FR" sz="2200" dirty="0"/>
            </a:br>
            <a:r>
              <a:rPr lang="fr-FR" sz="2000" b="0" dirty="0"/>
              <a:t>L’analyse des données – Profil client</a:t>
            </a:r>
            <a:endParaRPr lang="fr-FR" dirty="0"/>
          </a:p>
        </p:txBody>
      </p:sp>
      <p:sp>
        <p:nvSpPr>
          <p:cNvPr id="3" name="Espace réservé du texte 2">
            <a:extLst>
              <a:ext uri="{FF2B5EF4-FFF2-40B4-BE49-F238E27FC236}">
                <a16:creationId xmlns:a16="http://schemas.microsoft.com/office/drawing/2014/main" id="{9F9DD45E-AABA-5B82-6BA3-9FB2028040DC}"/>
              </a:ext>
            </a:extLst>
          </p:cNvPr>
          <p:cNvSpPr>
            <a:spLocks noGrp="1"/>
          </p:cNvSpPr>
          <p:nvPr>
            <p:ph type="body" idx="1"/>
          </p:nvPr>
        </p:nvSpPr>
        <p:spPr>
          <a:xfrm>
            <a:off x="942556" y="2017584"/>
            <a:ext cx="7030500" cy="3056083"/>
          </a:xfrm>
        </p:spPr>
        <p:txBody>
          <a:bodyPr>
            <a:normAutofit fontScale="70000" lnSpcReduction="2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sz="1050" dirty="0"/>
          </a:p>
          <a:p>
            <a:endParaRPr lang="fr-FR" sz="1050" dirty="0"/>
          </a:p>
          <a:p>
            <a:endParaRPr lang="fr-FR" sz="1050" dirty="0"/>
          </a:p>
          <a:p>
            <a:endParaRPr lang="fr-FR" sz="1050" dirty="0"/>
          </a:p>
          <a:p>
            <a:endParaRPr lang="fr-FR" sz="1050" dirty="0"/>
          </a:p>
          <a:p>
            <a:endParaRPr lang="fr-FR" sz="1050" dirty="0"/>
          </a:p>
          <a:p>
            <a:pPr marL="146050" indent="0">
              <a:buNone/>
            </a:pPr>
            <a:endParaRPr lang="fr-FR" dirty="0"/>
          </a:p>
          <a:p>
            <a:pPr marL="146050" indent="0">
              <a:buNone/>
            </a:pPr>
            <a:endParaRPr lang="fr-FR" dirty="0"/>
          </a:p>
          <a:p>
            <a:pPr marL="146050" indent="0">
              <a:buNone/>
            </a:pPr>
            <a:endParaRPr lang="fr-FR" sz="1700" dirty="0"/>
          </a:p>
          <a:p>
            <a:r>
              <a:rPr lang="fr-FR" sz="1700" dirty="0"/>
              <a:t>La majorité des clients de la banque font partis des  tranches d’âges des 36-45 et 46-55 ans  </a:t>
            </a:r>
          </a:p>
          <a:p>
            <a:r>
              <a:rPr lang="fr-FR" sz="1700" dirty="0"/>
              <a:t>Les clients qui quittent la banque et qui utilisent d’autres carte et carte bleue appartiennent à la tranche d'âge des 36-45 et 46-55 ans.</a:t>
            </a:r>
          </a:p>
          <a:p>
            <a:endParaRPr lang="fr-FR" sz="1050" dirty="0"/>
          </a:p>
        </p:txBody>
      </p:sp>
      <p:graphicFrame>
        <p:nvGraphicFramePr>
          <p:cNvPr id="5" name="Graphique 4">
            <a:extLst>
              <a:ext uri="{FF2B5EF4-FFF2-40B4-BE49-F238E27FC236}">
                <a16:creationId xmlns:a16="http://schemas.microsoft.com/office/drawing/2014/main" id="{601B4DD5-C09C-F184-65FC-B6EF84F5CED2}"/>
              </a:ext>
            </a:extLst>
          </p:cNvPr>
          <p:cNvGraphicFramePr>
            <a:graphicFrameLocks/>
          </p:cNvGraphicFramePr>
          <p:nvPr>
            <p:extLst>
              <p:ext uri="{D42A27DB-BD31-4B8C-83A1-F6EECF244321}">
                <p14:modId xmlns:p14="http://schemas.microsoft.com/office/powerpoint/2010/main" val="622242293"/>
              </p:ext>
            </p:extLst>
          </p:nvPr>
        </p:nvGraphicFramePr>
        <p:xfrm>
          <a:off x="632178" y="1460391"/>
          <a:ext cx="3561645" cy="26848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Graphique 5">
            <a:extLst>
              <a:ext uri="{FF2B5EF4-FFF2-40B4-BE49-F238E27FC236}">
                <a16:creationId xmlns:a16="http://schemas.microsoft.com/office/drawing/2014/main" id="{AF96A85A-CC2B-D1B1-8237-35931D6439F4}"/>
              </a:ext>
            </a:extLst>
          </p:cNvPr>
          <p:cNvGraphicFramePr>
            <a:graphicFrameLocks/>
          </p:cNvGraphicFramePr>
          <p:nvPr>
            <p:extLst>
              <p:ext uri="{D42A27DB-BD31-4B8C-83A1-F6EECF244321}">
                <p14:modId xmlns:p14="http://schemas.microsoft.com/office/powerpoint/2010/main" val="1365265865"/>
              </p:ext>
            </p:extLst>
          </p:nvPr>
        </p:nvGraphicFramePr>
        <p:xfrm>
          <a:off x="4675030" y="1353938"/>
          <a:ext cx="4237149" cy="30560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00172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B6F1C3-3E55-7E95-D210-443281319A9D}"/>
              </a:ext>
            </a:extLst>
          </p:cNvPr>
          <p:cNvSpPr>
            <a:spLocks noGrp="1"/>
          </p:cNvSpPr>
          <p:nvPr>
            <p:ph type="title"/>
          </p:nvPr>
        </p:nvSpPr>
        <p:spPr/>
        <p:txBody>
          <a:bodyPr>
            <a:normAutofit fontScale="90000"/>
          </a:bodyPr>
          <a:lstStyle/>
          <a:p>
            <a:r>
              <a:rPr lang="fr-FR" dirty="0"/>
              <a:t>Répartition par catégorie du revenu annuel</a:t>
            </a:r>
            <a:br>
              <a:rPr lang="fr-FR" dirty="0"/>
            </a:br>
            <a:r>
              <a:rPr lang="fr-FR" sz="2000" b="0" dirty="0"/>
              <a:t>L’analyse des données – Profil client</a:t>
            </a:r>
            <a:endParaRPr lang="fr-FR" sz="2000" dirty="0"/>
          </a:p>
        </p:txBody>
      </p:sp>
      <p:sp>
        <p:nvSpPr>
          <p:cNvPr id="3" name="Espace réservé du texte 2">
            <a:extLst>
              <a:ext uri="{FF2B5EF4-FFF2-40B4-BE49-F238E27FC236}">
                <a16:creationId xmlns:a16="http://schemas.microsoft.com/office/drawing/2014/main" id="{02B22B36-F162-CDE0-7603-083D5359822C}"/>
              </a:ext>
            </a:extLst>
          </p:cNvPr>
          <p:cNvSpPr>
            <a:spLocks noGrp="1"/>
          </p:cNvSpPr>
          <p:nvPr>
            <p:ph type="body" idx="1"/>
          </p:nvPr>
        </p:nvSpPr>
        <p:spPr>
          <a:xfrm>
            <a:off x="379268" y="2027288"/>
            <a:ext cx="8385463" cy="3036675"/>
          </a:xfrm>
        </p:spPr>
        <p:txBody>
          <a:bodyPr>
            <a:normAutofit fontScale="92500" lnSpcReduction="2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dirty="0"/>
              <a:t> 100% des femmes ayant un revenu annuel compris entre 60k et 120k ont quitté la banque </a:t>
            </a:r>
          </a:p>
        </p:txBody>
      </p:sp>
      <p:graphicFrame>
        <p:nvGraphicFramePr>
          <p:cNvPr id="4" name="Graphique 3">
            <a:extLst>
              <a:ext uri="{FF2B5EF4-FFF2-40B4-BE49-F238E27FC236}">
                <a16:creationId xmlns:a16="http://schemas.microsoft.com/office/drawing/2014/main" id="{7EAAE27D-0714-17D9-0185-BBB314472A1B}"/>
              </a:ext>
            </a:extLst>
          </p:cNvPr>
          <p:cNvGraphicFramePr>
            <a:graphicFrameLocks/>
          </p:cNvGraphicFramePr>
          <p:nvPr>
            <p:extLst>
              <p:ext uri="{D42A27DB-BD31-4B8C-83A1-F6EECF244321}">
                <p14:modId xmlns:p14="http://schemas.microsoft.com/office/powerpoint/2010/main" val="3854729424"/>
              </p:ext>
            </p:extLst>
          </p:nvPr>
        </p:nvGraphicFramePr>
        <p:xfrm>
          <a:off x="237067" y="1738489"/>
          <a:ext cx="4334933" cy="28960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Graphique 4">
            <a:extLst>
              <a:ext uri="{FF2B5EF4-FFF2-40B4-BE49-F238E27FC236}">
                <a16:creationId xmlns:a16="http://schemas.microsoft.com/office/drawing/2014/main" id="{1A9FA4B6-AE6A-5F37-F66C-3A7A88D9A8D1}"/>
              </a:ext>
            </a:extLst>
          </p:cNvPr>
          <p:cNvGraphicFramePr>
            <a:graphicFrameLocks/>
          </p:cNvGraphicFramePr>
          <p:nvPr>
            <p:extLst>
              <p:ext uri="{D42A27DB-BD31-4B8C-83A1-F6EECF244321}">
                <p14:modId xmlns:p14="http://schemas.microsoft.com/office/powerpoint/2010/main" val="1837097322"/>
              </p:ext>
            </p:extLst>
          </p:nvPr>
        </p:nvGraphicFramePr>
        <p:xfrm>
          <a:off x="4910667" y="1738489"/>
          <a:ext cx="3854064" cy="28960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085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85652B-9ED6-8A3D-A41E-47AE6A6FE9F3}"/>
              </a:ext>
            </a:extLst>
          </p:cNvPr>
          <p:cNvSpPr>
            <a:spLocks noGrp="1"/>
          </p:cNvSpPr>
          <p:nvPr>
            <p:ph type="title"/>
          </p:nvPr>
        </p:nvSpPr>
        <p:spPr/>
        <p:txBody>
          <a:bodyPr>
            <a:normAutofit/>
          </a:bodyPr>
          <a:lstStyle/>
          <a:p>
            <a:r>
              <a:rPr lang="fr-FR" dirty="0"/>
              <a:t>Utilisation moyenne de la carte</a:t>
            </a:r>
            <a:br>
              <a:rPr lang="fr-FR" dirty="0"/>
            </a:br>
            <a:r>
              <a:rPr lang="fr-FR" sz="1800" b="0" dirty="0"/>
              <a:t>L’analyse des données – habitude d’utilisation</a:t>
            </a:r>
            <a:endParaRPr lang="fr-FR" sz="1800" dirty="0"/>
          </a:p>
        </p:txBody>
      </p:sp>
      <p:sp>
        <p:nvSpPr>
          <p:cNvPr id="3" name="Espace réservé du texte 2">
            <a:extLst>
              <a:ext uri="{FF2B5EF4-FFF2-40B4-BE49-F238E27FC236}">
                <a16:creationId xmlns:a16="http://schemas.microsoft.com/office/drawing/2014/main" id="{5090D741-AA1B-7024-366D-B6D8B7154159}"/>
              </a:ext>
            </a:extLst>
          </p:cNvPr>
          <p:cNvSpPr>
            <a:spLocks noGrp="1"/>
          </p:cNvSpPr>
          <p:nvPr>
            <p:ph type="body" idx="1"/>
          </p:nvPr>
        </p:nvSpPr>
        <p:spPr>
          <a:xfrm>
            <a:off x="1303800" y="1597875"/>
            <a:ext cx="7030500" cy="3436969"/>
          </a:xfrm>
        </p:spPr>
        <p:txBody>
          <a:bodyPr>
            <a:normAutofit fontScale="55000" lnSpcReduction="2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pPr marL="146050" indent="0">
              <a:buNone/>
            </a:pPr>
            <a:endParaRPr lang="fr-FR" sz="2200" dirty="0"/>
          </a:p>
          <a:p>
            <a:pPr marL="146050" indent="0">
              <a:buNone/>
            </a:pPr>
            <a:endParaRPr lang="fr-FR" sz="2200" dirty="0"/>
          </a:p>
          <a:p>
            <a:r>
              <a:rPr lang="fr-FR" sz="2200" dirty="0"/>
              <a:t>Les clients qui quittent la banque utilisent 2 fois mois leur carte que les clients actuels</a:t>
            </a:r>
          </a:p>
          <a:p>
            <a:r>
              <a:rPr lang="fr-FR" sz="2200" dirty="0"/>
              <a:t>Les cartes premium( Gold, Platinium et silver) sont très peu utilisées</a:t>
            </a:r>
          </a:p>
        </p:txBody>
      </p:sp>
      <p:graphicFrame>
        <p:nvGraphicFramePr>
          <p:cNvPr id="6" name="Graphique 5">
            <a:extLst>
              <a:ext uri="{FF2B5EF4-FFF2-40B4-BE49-F238E27FC236}">
                <a16:creationId xmlns:a16="http://schemas.microsoft.com/office/drawing/2014/main" id="{F723A92C-11BD-5970-7514-6A8EC48D90D9}"/>
              </a:ext>
            </a:extLst>
          </p:cNvPr>
          <p:cNvGraphicFramePr>
            <a:graphicFrameLocks/>
          </p:cNvGraphicFramePr>
          <p:nvPr>
            <p:extLst>
              <p:ext uri="{D42A27DB-BD31-4B8C-83A1-F6EECF244321}">
                <p14:modId xmlns:p14="http://schemas.microsoft.com/office/powerpoint/2010/main" val="983252397"/>
              </p:ext>
            </p:extLst>
          </p:nvPr>
        </p:nvGraphicFramePr>
        <p:xfrm>
          <a:off x="228877" y="1597875"/>
          <a:ext cx="4052711" cy="27025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Graphique 6">
            <a:extLst>
              <a:ext uri="{FF2B5EF4-FFF2-40B4-BE49-F238E27FC236}">
                <a16:creationId xmlns:a16="http://schemas.microsoft.com/office/drawing/2014/main" id="{2FD83657-87BA-DC2F-3C52-0EC89525099B}"/>
              </a:ext>
            </a:extLst>
          </p:cNvPr>
          <p:cNvGraphicFramePr>
            <a:graphicFrameLocks/>
          </p:cNvGraphicFramePr>
          <p:nvPr>
            <p:extLst>
              <p:ext uri="{D42A27DB-BD31-4B8C-83A1-F6EECF244321}">
                <p14:modId xmlns:p14="http://schemas.microsoft.com/office/powerpoint/2010/main" val="2184003784"/>
              </p:ext>
            </p:extLst>
          </p:nvPr>
        </p:nvGraphicFramePr>
        <p:xfrm>
          <a:off x="4492941" y="1543942"/>
          <a:ext cx="4052712" cy="2756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86970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64C40-4E4C-6CA8-1184-8C90EB7C9584}"/>
              </a:ext>
            </a:extLst>
          </p:cNvPr>
          <p:cNvSpPr>
            <a:spLocks noGrp="1"/>
          </p:cNvSpPr>
          <p:nvPr>
            <p:ph type="title"/>
          </p:nvPr>
        </p:nvSpPr>
        <p:spPr/>
        <p:txBody>
          <a:bodyPr>
            <a:normAutofit/>
          </a:bodyPr>
          <a:lstStyle/>
          <a:p>
            <a:r>
              <a:rPr lang="fr-FR" sz="2000" dirty="0"/>
              <a:t>Moyenne du nombre de transactions par client</a:t>
            </a:r>
            <a:br>
              <a:rPr lang="fr-FR" sz="2000" dirty="0"/>
            </a:br>
            <a:r>
              <a:rPr lang="fr-FR" sz="1800" b="0" dirty="0"/>
              <a:t>L’analyse des données – habitude d’utilisation</a:t>
            </a:r>
            <a:endParaRPr lang="fr-FR" sz="1800" dirty="0"/>
          </a:p>
        </p:txBody>
      </p:sp>
      <p:sp>
        <p:nvSpPr>
          <p:cNvPr id="3" name="Espace réservé du texte 2">
            <a:extLst>
              <a:ext uri="{FF2B5EF4-FFF2-40B4-BE49-F238E27FC236}">
                <a16:creationId xmlns:a16="http://schemas.microsoft.com/office/drawing/2014/main" id="{23E8ED2A-129D-DDF1-2D7E-389DD92AFE1E}"/>
              </a:ext>
            </a:extLst>
          </p:cNvPr>
          <p:cNvSpPr>
            <a:spLocks noGrp="1"/>
          </p:cNvSpPr>
          <p:nvPr>
            <p:ph type="body" idx="1"/>
          </p:nvPr>
        </p:nvSpPr>
        <p:spPr>
          <a:xfrm>
            <a:off x="1303800" y="1597875"/>
            <a:ext cx="7030500" cy="3369236"/>
          </a:xfrm>
        </p:spPr>
        <p:txBody>
          <a:bodyPr>
            <a:normAutofit/>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sz="1050" dirty="0"/>
          </a:p>
          <a:p>
            <a:r>
              <a:rPr lang="fr-FR" sz="1200" dirty="0"/>
              <a:t>Parmi les clients perdus les femmes sont celles qui effectuaient le moins de transactions</a:t>
            </a:r>
          </a:p>
        </p:txBody>
      </p:sp>
      <p:graphicFrame>
        <p:nvGraphicFramePr>
          <p:cNvPr id="4" name="Graphique 3">
            <a:extLst>
              <a:ext uri="{FF2B5EF4-FFF2-40B4-BE49-F238E27FC236}">
                <a16:creationId xmlns:a16="http://schemas.microsoft.com/office/drawing/2014/main" id="{4D0E33CF-98B3-7453-E85F-1ED3B5D486E5}"/>
              </a:ext>
            </a:extLst>
          </p:cNvPr>
          <p:cNvGraphicFramePr>
            <a:graphicFrameLocks/>
          </p:cNvGraphicFramePr>
          <p:nvPr>
            <p:extLst>
              <p:ext uri="{D42A27DB-BD31-4B8C-83A1-F6EECF244321}">
                <p14:modId xmlns:p14="http://schemas.microsoft.com/office/powerpoint/2010/main" val="2392639195"/>
              </p:ext>
            </p:extLst>
          </p:nvPr>
        </p:nvGraphicFramePr>
        <p:xfrm>
          <a:off x="2540000" y="1597876"/>
          <a:ext cx="4208462" cy="27370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2616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41414"/>
              <a:buNone/>
            </a:pPr>
            <a:r>
              <a:rPr lang="fr-FR" sz="2200" dirty="0"/>
              <a:t>Crédit renouvelé chez les clients actuels et perdus</a:t>
            </a:r>
            <a:br>
              <a:rPr lang="fr-FR" dirty="0"/>
            </a:br>
            <a:r>
              <a:rPr lang="fr-FR" sz="2000" b="0" dirty="0"/>
              <a:t>L’analyse des données – habitude d’utilisation</a:t>
            </a:r>
            <a:br>
              <a:rPr lang="fr-FR" dirty="0"/>
            </a:br>
            <a:endParaRPr b="0" dirty="0"/>
          </a:p>
        </p:txBody>
      </p:sp>
      <p:sp>
        <p:nvSpPr>
          <p:cNvPr id="3" name="Espace réservé du texte 2">
            <a:extLst>
              <a:ext uri="{FF2B5EF4-FFF2-40B4-BE49-F238E27FC236}">
                <a16:creationId xmlns:a16="http://schemas.microsoft.com/office/drawing/2014/main" id="{44C47DFD-C604-2139-111D-C41E3CEF2672}"/>
              </a:ext>
            </a:extLst>
          </p:cNvPr>
          <p:cNvSpPr>
            <a:spLocks noGrp="1"/>
          </p:cNvSpPr>
          <p:nvPr>
            <p:ph type="body" idx="1"/>
          </p:nvPr>
        </p:nvSpPr>
        <p:spPr>
          <a:xfrm>
            <a:off x="1303800" y="1990049"/>
            <a:ext cx="7030500" cy="2905377"/>
          </a:xfrm>
        </p:spPr>
        <p:txBody>
          <a:bodyPr>
            <a:normAutofit lnSpcReduction="10000"/>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sz="1200" dirty="0"/>
              <a:t>60% des clients perdus sont ceux ayant un crédit renouvelé compris entre 0-499</a:t>
            </a:r>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graphicFrame>
        <p:nvGraphicFramePr>
          <p:cNvPr id="4" name="Graphique 3">
            <a:extLst>
              <a:ext uri="{FF2B5EF4-FFF2-40B4-BE49-F238E27FC236}">
                <a16:creationId xmlns:a16="http://schemas.microsoft.com/office/drawing/2014/main" id="{55E7D678-91FD-CDC2-8ACC-024792918F8A}"/>
              </a:ext>
            </a:extLst>
          </p:cNvPr>
          <p:cNvGraphicFramePr>
            <a:graphicFrameLocks/>
          </p:cNvGraphicFramePr>
          <p:nvPr>
            <p:extLst>
              <p:ext uri="{D42A27DB-BD31-4B8C-83A1-F6EECF244321}">
                <p14:modId xmlns:p14="http://schemas.microsoft.com/office/powerpoint/2010/main" val="1523960905"/>
              </p:ext>
            </p:extLst>
          </p:nvPr>
        </p:nvGraphicFramePr>
        <p:xfrm>
          <a:off x="1539238" y="1597875"/>
          <a:ext cx="5848142" cy="284491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A311B34-803E-F2CF-0AB9-5ADE4512A2DD}"/>
              </a:ext>
            </a:extLst>
          </p:cNvPr>
          <p:cNvSpPr>
            <a:spLocks noGrp="1"/>
          </p:cNvSpPr>
          <p:nvPr>
            <p:ph type="title"/>
          </p:nvPr>
        </p:nvSpPr>
        <p:spPr/>
        <p:txBody>
          <a:bodyPr/>
          <a:lstStyle/>
          <a:p>
            <a:r>
              <a:rPr lang="fr-FR" dirty="0"/>
              <a:t>Nombres d’interactions avec la banque </a:t>
            </a:r>
          </a:p>
        </p:txBody>
      </p:sp>
      <p:sp>
        <p:nvSpPr>
          <p:cNvPr id="3" name="Espace réservé du texte 2">
            <a:extLst>
              <a:ext uri="{FF2B5EF4-FFF2-40B4-BE49-F238E27FC236}">
                <a16:creationId xmlns:a16="http://schemas.microsoft.com/office/drawing/2014/main" id="{00A267B1-3737-E7FD-76EF-7502B1C526B7}"/>
              </a:ext>
            </a:extLst>
          </p:cNvPr>
          <p:cNvSpPr>
            <a:spLocks noGrp="1"/>
          </p:cNvSpPr>
          <p:nvPr>
            <p:ph type="body" idx="1"/>
          </p:nvPr>
        </p:nvSpPr>
        <p:spPr>
          <a:xfrm>
            <a:off x="1303800" y="1343378"/>
            <a:ext cx="7030500" cy="3680178"/>
          </a:xfrm>
        </p:spPr>
        <p:txBody>
          <a:bodyPr/>
          <a:lstStyle/>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r>
              <a:rPr lang="fr-FR" sz="1200" dirty="0"/>
              <a:t>La banque a perdu tous les clients ayant eu plus de 5 interactions avec elle.</a:t>
            </a:r>
          </a:p>
          <a:p>
            <a:endParaRPr lang="fr-FR" sz="1200"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a:p>
            <a:endParaRPr lang="fr-FR" dirty="0"/>
          </a:p>
        </p:txBody>
      </p:sp>
      <p:graphicFrame>
        <p:nvGraphicFramePr>
          <p:cNvPr id="5" name="Graphique 4">
            <a:extLst>
              <a:ext uri="{FF2B5EF4-FFF2-40B4-BE49-F238E27FC236}">
                <a16:creationId xmlns:a16="http://schemas.microsoft.com/office/drawing/2014/main" id="{2BEF0EE6-B03A-22FC-B8C2-19B814FAD9E8}"/>
              </a:ext>
            </a:extLst>
          </p:cNvPr>
          <p:cNvGraphicFramePr>
            <a:graphicFrameLocks/>
          </p:cNvGraphicFramePr>
          <p:nvPr>
            <p:extLst>
              <p:ext uri="{D42A27DB-BD31-4B8C-83A1-F6EECF244321}">
                <p14:modId xmlns:p14="http://schemas.microsoft.com/office/powerpoint/2010/main" val="1762037676"/>
              </p:ext>
            </p:extLst>
          </p:nvPr>
        </p:nvGraphicFramePr>
        <p:xfrm>
          <a:off x="1794933" y="1433689"/>
          <a:ext cx="5142089" cy="29915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3484150"/>
      </p:ext>
    </p:extLst>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8563</TotalTime>
  <Words>971</Words>
  <Application>Microsoft Office PowerPoint</Application>
  <PresentationFormat>Affichage à l'écran (16:9)</PresentationFormat>
  <Paragraphs>213</Paragraphs>
  <Slides>13</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Maven Pro</vt:lpstr>
      <vt:lpstr>Titillium Web</vt:lpstr>
      <vt:lpstr>Arial</vt:lpstr>
      <vt:lpstr>Nunito</vt:lpstr>
      <vt:lpstr>Momentum</vt:lpstr>
      <vt:lpstr>Présentation PowerPoint</vt:lpstr>
      <vt:lpstr> Notre compréhension de vos enjeux</vt:lpstr>
      <vt:lpstr>Répartition des clients par type de carte L’analyse des données – Profil client </vt:lpstr>
      <vt:lpstr>Répartition des clients par tranche d’âge et type de carte  L’analyse des données – Profil client</vt:lpstr>
      <vt:lpstr>Répartition par catégorie du revenu annuel L’analyse des données – Profil client</vt:lpstr>
      <vt:lpstr>Utilisation moyenne de la carte L’analyse des données – habitude d’utilisation</vt:lpstr>
      <vt:lpstr>Moyenne du nombre de transactions par client L’analyse des données – habitude d’utilisation</vt:lpstr>
      <vt:lpstr>Crédit renouvelé chez les clients actuels et perdus L’analyse des données – habitude d’utilisation </vt:lpstr>
      <vt:lpstr>Nombres d’interactions avec la banque </vt:lpstr>
      <vt:lpstr>Calcul des clients à risques L’analyse des données   </vt:lpstr>
      <vt:lpstr>Bilan et recommandations</vt:lpstr>
      <vt:lpstr>Recommandations  1. Revoir les avantages des cartes premium (Gold, Platinum, Silver) pour mieux répondre aux attentes des client.   2. Personnaliser les offres pour les clients mais surtout les femmes à revenu moyen (60k-120k), car cette catégorie quitte massivement la banque. Proposez des produits plus alignés avec leurs besoins et des programmes de fidélité spécifiques.  3. Mettre en place des campagnes de communication ciblées pour rappeler aux clients les avantages d'utiliser leurs cartes (ex. offres promotionnelles, partenariats commerciaux).  4. Réviser la gestion des interactions avec les clients. Chaque interaction doit être traitée comme une opportunité de renforcer la relation, non une source de frustration.  5. Former les équipes en relation client pour améliorer la qualité des interactions (résolution des problèmes, réponses rapides et pertinentes, personnalisation des services).  6.Analyser plus en détail les causes du départ des clients Platinum :Les clients Platinum étant  parmi les plus rentables. Envisager d’ajuster les offres premium en fonction de leurs attentes, telles que des avantages exclusifs, un service clientèle dédié, ou des privilèges spécifiques, pourrait aider à fidéliser ce segment.  7. Établir un système de feedback régulier auprès des clients pour évaluer leur satisfaction et leur expérience avec la banque.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JeYjEy</dc:creator>
  <cp:lastModifiedBy>feliz lando</cp:lastModifiedBy>
  <cp:revision>1</cp:revision>
  <dcterms:modified xsi:type="dcterms:W3CDTF">2024-10-22T13:15:55Z</dcterms:modified>
</cp:coreProperties>
</file>