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31" roundtripDataSignature="AMtx7mhgxhrJhn95zNMCIlPcMEBwMQO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d322d4502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d322d45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322d4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d322d4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a513ea75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a513ea7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322d4502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d322d45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322d450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d322d45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3669fa7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c3669fa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3669fa7d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c3669fa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322d4502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ed322d45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d322d4502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d322d45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8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8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38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38"/>
          <p:cNvSpPr txBox="1"/>
          <p:nvPr/>
        </p:nvSpPr>
        <p:spPr>
          <a:xfrm>
            <a:off x="302550" y="222250"/>
            <a:ext cx="7022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47"/>
          <p:cNvPicPr preferRelativeResize="0"/>
          <p:nvPr/>
        </p:nvPicPr>
        <p:blipFill rotWithShape="1">
          <a:blip r:embed="rId2">
            <a:alphaModFix/>
          </a:blip>
          <a:srcRect b="36317" l="2049" r="72681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5" name="Google Shape;85;p49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49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Google Shape;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39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9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39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8258099" y="213525"/>
            <a:ext cx="621792" cy="65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0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0"/>
          <p:cNvPicPr preferRelativeResize="0"/>
          <p:nvPr/>
        </p:nvPicPr>
        <p:blipFill rotWithShape="1">
          <a:blip r:embed="rId2">
            <a:alphaModFix/>
          </a:blip>
          <a:srcRect b="0" l="2049" r="72681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8" name="Google Shape;3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2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42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2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 i="1" sz="3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42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42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" sz="20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2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42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39924" y="133775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9" name="Google Shape;49;p43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43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3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43"/>
          <p:cNvPicPr preferRelativeResize="0"/>
          <p:nvPr/>
        </p:nvPicPr>
        <p:blipFill rotWithShape="1">
          <a:blip r:embed="rId3">
            <a:alphaModFix/>
          </a:blip>
          <a:srcRect b="0" l="0" r="53848" t="0"/>
          <a:stretch/>
        </p:blipFill>
        <p:spPr>
          <a:xfrm>
            <a:off x="151349" y="4567638"/>
            <a:ext cx="443596" cy="46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45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45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6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6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6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46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97538" y="1283471"/>
            <a:ext cx="66900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GRASP</a:t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0" y="4419800"/>
            <a:ext cx="4822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800">
                <a:solidFill>
                  <a:schemeClr val="lt1"/>
                </a:solidFill>
              </a:rPr>
              <a:t>Discente: Felipe Miranda Cardoso de Sá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97488" y="1806871"/>
            <a:ext cx="66900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Randomized Adaptive Search Procedures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322d4502_0_114"/>
          <p:cNvSpPr txBox="1"/>
          <p:nvPr>
            <p:ph type="title"/>
          </p:nvPr>
        </p:nvSpPr>
        <p:spPr>
          <a:xfrm>
            <a:off x="261550" y="14895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g1ed322d4502_0_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g1ed322d4502_0_114"/>
          <p:cNvSpPr txBox="1"/>
          <p:nvPr>
            <p:ph idx="1" type="body"/>
          </p:nvPr>
        </p:nvSpPr>
        <p:spPr>
          <a:xfrm>
            <a:off x="669000" y="96232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Multi-start: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Conjuntos diferentes de ações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Paralelismo</a:t>
            </a:r>
            <a:endParaRPr/>
          </a:p>
        </p:txBody>
      </p:sp>
      <p:pic>
        <p:nvPicPr>
          <p:cNvPr id="162" name="Google Shape;162;g1ed322d4502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1551"/>
            <a:ext cx="9144000" cy="267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idx="4294967295" type="title"/>
          </p:nvPr>
        </p:nvSpPr>
        <p:spPr>
          <a:xfrm>
            <a:off x="455700" y="1861050"/>
            <a:ext cx="8232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>
                <a:solidFill>
                  <a:srgbClr val="FFFFFF"/>
                </a:solidFill>
              </a:rPr>
              <a:t>Obrigado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168" name="Google Shape;1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413" y="4188750"/>
            <a:ext cx="1069176" cy="5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322d4502_0_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GRASP - Otimização de Portfolio</a:t>
            </a:r>
            <a:endParaRPr/>
          </a:p>
        </p:txBody>
      </p:sp>
      <p:sp>
        <p:nvSpPr>
          <p:cNvPr id="99" name="Google Shape;99;g1ed322d4502_0_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513ea758_0_5"/>
          <p:cNvSpPr txBox="1"/>
          <p:nvPr>
            <p:ph type="title"/>
          </p:nvPr>
        </p:nvSpPr>
        <p:spPr>
          <a:xfrm>
            <a:off x="311700" y="46980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g1ea513ea758_0_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ea513ea758_0_5"/>
          <p:cNvSpPr txBox="1"/>
          <p:nvPr>
            <p:ph idx="1" type="body"/>
          </p:nvPr>
        </p:nvSpPr>
        <p:spPr>
          <a:xfrm>
            <a:off x="648950" y="12471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iterativo de duas fases: </a:t>
            </a:r>
            <a:r>
              <a:rPr b="1" lang="en"/>
              <a:t>Construção </a:t>
            </a:r>
            <a:r>
              <a:rPr lang="en"/>
              <a:t>e </a:t>
            </a:r>
            <a:r>
              <a:rPr b="1" lang="en"/>
              <a:t>Busca Local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Construção: </a:t>
            </a:r>
            <a:r>
              <a:rPr b="1" lang="en"/>
              <a:t>Greedy Stock Pick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Busca Local: </a:t>
            </a:r>
            <a:r>
              <a:rPr b="1" lang="en"/>
              <a:t>Busca Tabu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322d4502_0_94"/>
          <p:cNvSpPr txBox="1"/>
          <p:nvPr>
            <p:ph type="title"/>
          </p:nvPr>
        </p:nvSpPr>
        <p:spPr>
          <a:xfrm>
            <a:off x="311700" y="46980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Greedy Stock Pick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g1ed322d4502_0_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g1ed322d450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50" y="2199825"/>
            <a:ext cx="4392800" cy="2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d322d4502_0_94"/>
          <p:cNvSpPr txBox="1"/>
          <p:nvPr>
            <p:ph idx="1" type="body"/>
          </p:nvPr>
        </p:nvSpPr>
        <p:spPr>
          <a:xfrm>
            <a:off x="648950" y="1247175"/>
            <a:ext cx="69627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Avaliação dos elementos que compõem a solução inicial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Avaliação do Sharpe </a:t>
            </a:r>
            <a:r>
              <a:rPr lang="en"/>
              <a:t>Ratio</a:t>
            </a:r>
            <a:r>
              <a:rPr lang="en"/>
              <a:t> no período de 2022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d322d4502_0_87"/>
          <p:cNvSpPr txBox="1"/>
          <p:nvPr>
            <p:ph type="title"/>
          </p:nvPr>
        </p:nvSpPr>
        <p:spPr>
          <a:xfrm>
            <a:off x="311700" y="46980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Greedy Stock Pick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g1ed322d4502_0_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g1ed322d4502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675"/>
            <a:ext cx="8100464" cy="339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c3669fa7d_0_7"/>
          <p:cNvSpPr txBox="1"/>
          <p:nvPr>
            <p:ph type="title"/>
          </p:nvPr>
        </p:nvSpPr>
        <p:spPr>
          <a:xfrm>
            <a:off x="180450" y="45977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1ec3669fa7d_0_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g1ec3669fa7d_0_7"/>
          <p:cNvSpPr txBox="1"/>
          <p:nvPr>
            <p:ph idx="1" type="body"/>
          </p:nvPr>
        </p:nvSpPr>
        <p:spPr>
          <a:xfrm>
            <a:off x="305250" y="1032475"/>
            <a:ext cx="41355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Solução inicial gulosa</a:t>
            </a:r>
            <a:endParaRPr/>
          </a:p>
        </p:txBody>
      </p:sp>
      <p:pic>
        <p:nvPicPr>
          <p:cNvPr id="129" name="Google Shape;129;g1ec3669fa7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25" y="866275"/>
            <a:ext cx="5344124" cy="3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3669fa7d_0_26"/>
          <p:cNvSpPr txBox="1"/>
          <p:nvPr>
            <p:ph type="title"/>
          </p:nvPr>
        </p:nvSpPr>
        <p:spPr>
          <a:xfrm>
            <a:off x="261550" y="14895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1ec3669fa7d_0_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g1ec3669fa7d_0_26"/>
          <p:cNvSpPr txBox="1"/>
          <p:nvPr>
            <p:ph idx="1" type="body"/>
          </p:nvPr>
        </p:nvSpPr>
        <p:spPr>
          <a:xfrm>
            <a:off x="669000" y="96232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Etapa: </a:t>
            </a:r>
            <a:r>
              <a:rPr b="1" lang="en"/>
              <a:t>Busca Local</a:t>
            </a:r>
            <a:endParaRPr/>
          </a:p>
        </p:txBody>
      </p:sp>
      <p:pic>
        <p:nvPicPr>
          <p:cNvPr id="137" name="Google Shape;137;g1ec3669fa7d_0_26"/>
          <p:cNvPicPr preferRelativeResize="0"/>
          <p:nvPr/>
        </p:nvPicPr>
        <p:blipFill rotWithShape="1">
          <a:blip r:embed="rId3">
            <a:alphaModFix/>
          </a:blip>
          <a:srcRect b="18467" l="0" r="41207" t="0"/>
          <a:stretch/>
        </p:blipFill>
        <p:spPr>
          <a:xfrm>
            <a:off x="3767900" y="2250900"/>
            <a:ext cx="5376100" cy="18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ec3669fa7d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8850"/>
            <a:ext cx="4179150" cy="32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322d4502_0_105"/>
          <p:cNvSpPr txBox="1"/>
          <p:nvPr>
            <p:ph type="title"/>
          </p:nvPr>
        </p:nvSpPr>
        <p:spPr>
          <a:xfrm>
            <a:off x="261550" y="14895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g1ed322d4502_0_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g1ed322d4502_0_105"/>
          <p:cNvSpPr txBox="1"/>
          <p:nvPr>
            <p:ph idx="1" type="body"/>
          </p:nvPr>
        </p:nvSpPr>
        <p:spPr>
          <a:xfrm>
            <a:off x="669000" y="96232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Etapa: </a:t>
            </a:r>
            <a:r>
              <a:rPr b="1" lang="en"/>
              <a:t>Busca Local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Otimização dos pesos de cada ação em um </a:t>
            </a:r>
            <a:r>
              <a:rPr b="1" lang="en"/>
              <a:t>portfólio</a:t>
            </a:r>
            <a:endParaRPr b="1"/>
          </a:p>
        </p:txBody>
      </p:sp>
      <p:pic>
        <p:nvPicPr>
          <p:cNvPr id="146" name="Google Shape;146;g1ed322d450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1076"/>
            <a:ext cx="9144000" cy="267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d322d4502_0_122"/>
          <p:cNvSpPr txBox="1"/>
          <p:nvPr>
            <p:ph type="title"/>
          </p:nvPr>
        </p:nvSpPr>
        <p:spPr>
          <a:xfrm>
            <a:off x="261550" y="148950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g1ed322d4502_0_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g1ed322d4502_0_122"/>
          <p:cNvSpPr txBox="1"/>
          <p:nvPr>
            <p:ph idx="1" type="body"/>
          </p:nvPr>
        </p:nvSpPr>
        <p:spPr>
          <a:xfrm>
            <a:off x="669000" y="96232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Otimização dos pesos</a:t>
            </a:r>
            <a:endParaRPr/>
          </a:p>
        </p:txBody>
      </p:sp>
      <p:pic>
        <p:nvPicPr>
          <p:cNvPr id="154" name="Google Shape;154;g1ed322d4502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100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