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7"/>
  </p:notesMasterIdLst>
  <p:sldIdLst>
    <p:sldId id="256" r:id="rId2"/>
    <p:sldId id="260" r:id="rId3"/>
    <p:sldId id="316" r:id="rId4"/>
    <p:sldId id="297" r:id="rId5"/>
    <p:sldId id="298" r:id="rId6"/>
    <p:sldId id="320" r:id="rId7"/>
    <p:sldId id="307" r:id="rId8"/>
    <p:sldId id="295" r:id="rId9"/>
    <p:sldId id="321" r:id="rId10"/>
    <p:sldId id="276" r:id="rId11"/>
    <p:sldId id="314" r:id="rId12"/>
    <p:sldId id="299" r:id="rId13"/>
    <p:sldId id="302" r:id="rId14"/>
    <p:sldId id="289" r:id="rId15"/>
    <p:sldId id="282" r:id="rId16"/>
    <p:sldId id="315" r:id="rId17"/>
    <p:sldId id="281" r:id="rId18"/>
    <p:sldId id="296" r:id="rId19"/>
    <p:sldId id="283" r:id="rId20"/>
    <p:sldId id="275" r:id="rId21"/>
    <p:sldId id="300" r:id="rId22"/>
    <p:sldId id="308" r:id="rId23"/>
    <p:sldId id="328" r:id="rId24"/>
    <p:sldId id="258" r:id="rId25"/>
    <p:sldId id="272" r:id="rId26"/>
    <p:sldId id="273" r:id="rId27"/>
    <p:sldId id="277" r:id="rId28"/>
    <p:sldId id="311" r:id="rId29"/>
    <p:sldId id="264" r:id="rId30"/>
    <p:sldId id="278" r:id="rId31"/>
    <p:sldId id="322" r:id="rId32"/>
    <p:sldId id="257" r:id="rId33"/>
    <p:sldId id="286" r:id="rId34"/>
    <p:sldId id="301" r:id="rId35"/>
    <p:sldId id="262" r:id="rId36"/>
    <p:sldId id="263" r:id="rId37"/>
    <p:sldId id="274" r:id="rId38"/>
    <p:sldId id="261" r:id="rId39"/>
    <p:sldId id="259" r:id="rId40"/>
    <p:sldId id="284" r:id="rId41"/>
    <p:sldId id="270" r:id="rId42"/>
    <p:sldId id="271" r:id="rId43"/>
    <p:sldId id="323" r:id="rId44"/>
    <p:sldId id="327" r:id="rId45"/>
    <p:sldId id="326" r:id="rId46"/>
    <p:sldId id="324" r:id="rId47"/>
    <p:sldId id="290" r:id="rId48"/>
    <p:sldId id="291" r:id="rId49"/>
    <p:sldId id="280" r:id="rId50"/>
    <p:sldId id="306" r:id="rId51"/>
    <p:sldId id="303" r:id="rId52"/>
    <p:sldId id="304" r:id="rId53"/>
    <p:sldId id="279" r:id="rId54"/>
    <p:sldId id="287" r:id="rId55"/>
    <p:sldId id="285" r:id="rId56"/>
    <p:sldId id="288" r:id="rId57"/>
    <p:sldId id="265" r:id="rId58"/>
    <p:sldId id="266" r:id="rId59"/>
    <p:sldId id="312" r:id="rId60"/>
    <p:sldId id="313" r:id="rId61"/>
    <p:sldId id="294" r:id="rId62"/>
    <p:sldId id="268" r:id="rId63"/>
    <p:sldId id="269" r:id="rId64"/>
    <p:sldId id="305" r:id="rId65"/>
    <p:sldId id="317" r:id="rId6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97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wight fellman" initials="df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3F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31" autoAdjust="0"/>
    <p:restoredTop sz="94591" autoAdjust="0"/>
  </p:normalViewPr>
  <p:slideViewPr>
    <p:cSldViewPr>
      <p:cViewPr varScale="1">
        <p:scale>
          <a:sx n="83" d="100"/>
          <a:sy n="83" d="100"/>
        </p:scale>
        <p:origin x="-492" y="-84"/>
      </p:cViewPr>
      <p:guideLst>
        <p:guide orient="horz" pos="2160"/>
        <p:guide pos="2976"/>
      </p:guideLst>
    </p:cSldViewPr>
  </p:slideViewPr>
  <p:outlineViewPr>
    <p:cViewPr>
      <p:scale>
        <a:sx n="33" d="100"/>
        <a:sy n="33" d="100"/>
      </p:scale>
      <p:origin x="0" y="114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commentAuthors" Target="commentAuthors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7105C7-1F4A-453C-9624-D584ED7D25C7}" type="datetimeFigureOut">
              <a:rPr lang="en-US" smtClean="0"/>
              <a:t>12/30/2014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5DCCEA-3118-45AA-8A38-9FA84D8F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969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9AD4-132E-4B79-8E81-ED2DE054EDF4}" type="datetimeFigureOut">
              <a:rPr lang="en-US" smtClean="0"/>
              <a:t>12/30/2014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1B27-A7FD-4A05-89F7-9AC18082AB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414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9AD4-132E-4B79-8E81-ED2DE054EDF4}" type="datetimeFigureOut">
              <a:rPr lang="en-US" smtClean="0"/>
              <a:t>12/30/2014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1B27-A7FD-4A05-89F7-9AC18082AB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020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9AD4-132E-4B79-8E81-ED2DE054EDF4}" type="datetimeFigureOut">
              <a:rPr lang="en-US" smtClean="0"/>
              <a:t>12/30/2014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1B27-A7FD-4A05-89F7-9AC18082AB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109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9AD4-132E-4B79-8E81-ED2DE054EDF4}" type="datetimeFigureOut">
              <a:rPr lang="en-US" smtClean="0"/>
              <a:t>12/30/2014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1B27-A7FD-4A05-89F7-9AC18082AB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031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9AD4-132E-4B79-8E81-ED2DE054EDF4}" type="datetimeFigureOut">
              <a:rPr lang="en-US" smtClean="0"/>
              <a:t>12/30/2014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1B27-A7FD-4A05-89F7-9AC18082AB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895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9AD4-132E-4B79-8E81-ED2DE054EDF4}" type="datetimeFigureOut">
              <a:rPr lang="en-US" smtClean="0"/>
              <a:t>12/30/2014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1B27-A7FD-4A05-89F7-9AC18082AB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493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9AD4-132E-4B79-8E81-ED2DE054EDF4}" type="datetimeFigureOut">
              <a:rPr lang="en-US" smtClean="0"/>
              <a:t>12/30/2014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1B27-A7FD-4A05-89F7-9AC18082AB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508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9AD4-132E-4B79-8E81-ED2DE054EDF4}" type="datetimeFigureOut">
              <a:rPr lang="en-US" smtClean="0"/>
              <a:t>12/30/2014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1B27-A7FD-4A05-89F7-9AC18082AB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342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9AD4-132E-4B79-8E81-ED2DE054EDF4}" type="datetimeFigureOut">
              <a:rPr lang="en-US" smtClean="0"/>
              <a:t>12/30/2014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1B27-A7FD-4A05-89F7-9AC18082AB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819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9AD4-132E-4B79-8E81-ED2DE054EDF4}" type="datetimeFigureOut">
              <a:rPr lang="en-US" smtClean="0"/>
              <a:t>12/30/2014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1B27-A7FD-4A05-89F7-9AC18082AB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864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9AD4-132E-4B79-8E81-ED2DE054EDF4}" type="datetimeFigureOut">
              <a:rPr lang="en-US" smtClean="0"/>
              <a:t>12/30/2014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1B27-A7FD-4A05-89F7-9AC18082AB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81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09AD4-132E-4B79-8E81-ED2DE054EDF4}" type="datetimeFigureOut">
              <a:rPr lang="en-US" smtClean="0"/>
              <a:t>12/30/2014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71B27-A7FD-4A05-89F7-9AC18082AB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722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C++#cite_note-isocpp2011-4" TargetMode="External"/><Relationship Id="rId3" Type="http://schemas.openxmlformats.org/officeDocument/2006/relationships/hyperlink" Target="https://en.wikipedia.org/wiki/C++#cite_note-isocpp1998-12" TargetMode="External"/><Relationship Id="rId7" Type="http://schemas.openxmlformats.org/officeDocument/2006/relationships/hyperlink" Target="https://en.wikipedia.org/wiki/C++_Technical_Report_1" TargetMode="External"/><Relationship Id="rId12" Type="http://schemas.openxmlformats.org/officeDocument/2006/relationships/hyperlink" Target="https://en.wikipedia.org/wiki/C++17" TargetMode="External"/><Relationship Id="rId2" Type="http://schemas.openxmlformats.org/officeDocument/2006/relationships/hyperlink" Target="https://en.wikipedia.org/wiki/C++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C++#cite_note-isotr2007-14" TargetMode="External"/><Relationship Id="rId11" Type="http://schemas.openxmlformats.org/officeDocument/2006/relationships/hyperlink" Target="https://en.wikipedia.org/wiki/C++14" TargetMode="External"/><Relationship Id="rId5" Type="http://schemas.openxmlformats.org/officeDocument/2006/relationships/hyperlink" Target="https://en.wikipedia.org/wiki/C++03" TargetMode="External"/><Relationship Id="rId10" Type="http://schemas.openxmlformats.org/officeDocument/2006/relationships/hyperlink" Target="https://en.wikipedia.org/wiki/C++#cite_note-15" TargetMode="External"/><Relationship Id="rId4" Type="http://schemas.openxmlformats.org/officeDocument/2006/relationships/hyperlink" Target="https://en.wikipedia.org/wiki/C++#cite_note-isocpp2003-13" TargetMode="External"/><Relationship Id="rId9" Type="http://schemas.openxmlformats.org/officeDocument/2006/relationships/hyperlink" Target="https://en.wikipedia.org/wiki/C++11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open-std.org/jtc1/sc22/wg21/docs/papers/2006/n2086.pdf" TargetMode="External"/><Relationship Id="rId13" Type="http://schemas.openxmlformats.org/officeDocument/2006/relationships/hyperlink" Target="http://www.open-std.org/jtc1/sc22/wg21/docs/papers/2008/" TargetMode="External"/><Relationship Id="rId3" Type="http://schemas.openxmlformats.org/officeDocument/2006/relationships/hyperlink" Target="http://www.open-std.org/jtc1/sc22/wg21/docs/papers/2005/n1883.pdf" TargetMode="External"/><Relationship Id="rId7" Type="http://schemas.openxmlformats.org/officeDocument/2006/relationships/hyperlink" Target="http://www.mail-archive.com/libsigc-list@gnome.org/msg00115.html" TargetMode="External"/><Relationship Id="rId12" Type="http://schemas.openxmlformats.org/officeDocument/2006/relationships/hyperlink" Target="http://www.open-std.org/jtc1/sc22/wg21/docs/papers/2006/n2059.html#abstract" TargetMode="External"/><Relationship Id="rId2" Type="http://schemas.openxmlformats.org/officeDocument/2006/relationships/hyperlink" Target="http://www.open-std.org/jtc1/sc22/wg21/docs/papers/2005/n1810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open-std.org/jtc1/sc22/wg21/docs/papers/2007/n2175.pdf" TargetMode="External"/><Relationship Id="rId11" Type="http://schemas.openxmlformats.org/officeDocument/2006/relationships/hyperlink" Target="http://www.open-std.org/jtc1/sc22/wg21/docs/papers/2006/n1973.html" TargetMode="External"/><Relationship Id="rId5" Type="http://schemas.openxmlformats.org/officeDocument/2006/relationships/hyperlink" Target="http://www.open-std.org/jtc1/sc22/wg21/docs/papers/2005/n1925.pdf" TargetMode="External"/><Relationship Id="rId15" Type="http://schemas.openxmlformats.org/officeDocument/2006/relationships/hyperlink" Target="https://en.wikipedia.org/wiki/C++_Technical_Report_1#Technical_Report_2" TargetMode="External"/><Relationship Id="rId10" Type="http://schemas.openxmlformats.org/officeDocument/2006/relationships/hyperlink" Target="http://www.open-std.org/jtc1/sc22/wg21/docs/papers/2006/n1939.html" TargetMode="External"/><Relationship Id="rId4" Type="http://schemas.openxmlformats.org/officeDocument/2006/relationships/hyperlink" Target="https://en.wikipedia.org/wiki/Asio_C++_library" TargetMode="External"/><Relationship Id="rId9" Type="http://schemas.openxmlformats.org/officeDocument/2006/relationships/hyperlink" Target="http://www.open-std.org/JTC1/sc22/WG21/docs/papers/2011/n3239.html" TargetMode="External"/><Relationship Id="rId14" Type="http://schemas.openxmlformats.org/officeDocument/2006/relationships/hyperlink" Target="http://www.open-std.org/jtc1/sc22/wg21/docs/papers/2009/n2882.pdf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scottmeyers.blogspot.com/2014/09/cppcon-hair-poll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facebook.com/posts/729709347050548/under-the-hood-building-and-open-sourcing-flint/" TargetMode="External"/><Relationship Id="rId2" Type="http://schemas.openxmlformats.org/officeDocument/2006/relationships/hyperlink" Target="http://en.wikipedia.org/wiki/Loki_(C++)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isocpp.org/std/the-standard" TargetMode="External"/><Relationship Id="rId2" Type="http://schemas.openxmlformats.org/officeDocument/2006/relationships/hyperlink" Target="http://www.iso.org/iso/catalogue_detail.htm?csnumber=5037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ebstore.ansi.org/RecordDetail.aspx?sku=INCITS/ISO/IEC+14882-2012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clang.llvm.org/cxx_status.html" TargetMode="External"/><Relationship Id="rId2" Type="http://schemas.openxmlformats.org/officeDocument/2006/relationships/hyperlink" Target="http://en.wikipedia.org/wiki/LLVM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channel9.msdn.com/Events/Visual-Studio/Connect-event-2014/311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hilsquared/Catch" TargetMode="External"/><Relationship Id="rId7" Type="http://schemas.openxmlformats.org/officeDocument/2006/relationships/hyperlink" Target="http://cevelop.com/" TargetMode="External"/><Relationship Id="rId2" Type="http://schemas.openxmlformats.org/officeDocument/2006/relationships/hyperlink" Target="http://www.infoq.com/news/2014/05/dropbox-cpp-crossplatform-mobil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hreadingbuildingblocks.org/" TargetMode="External"/><Relationship Id="rId5" Type="http://schemas.openxmlformats.org/officeDocument/2006/relationships/hyperlink" Target="http://www.codeproject.com/Articles/839209/Tips-and-Tricks-to-Optimize-Android-Apps-on-x" TargetMode="External"/><Relationship Id="rId4" Type="http://schemas.openxmlformats.org/officeDocument/2006/relationships/hyperlink" Target="http://www.jetbrains.com/clion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cppquiz.org/quiz/question/1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facebook.com/projects/1410559149202582/fbthrift/" TargetMode="External"/><Relationship Id="rId2" Type="http://schemas.openxmlformats.org/officeDocument/2006/relationships/hyperlink" Target="https://code.facebook.com/posts/150320553994730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de.facebook.com/projects/527543867323997/folly/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woboq.com/blog/cpp14-in-qt.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formit.com/store/from-mathematics-to-generic-programming-9780321942043" TargetMode="External"/><Relationship Id="rId2" Type="http://schemas.openxmlformats.org/officeDocument/2006/relationships/hyperlink" Target="https://en.wikipedia.org/wiki/Alexander_Stepanov#Criticism_of_OO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gamasutra.com/view/news/169296/Indepth_Functional_programming_in_C.php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isocpp.org/blog/2014/12/myths-1" TargetMode="External"/><Relationship Id="rId2" Type="http://schemas.openxmlformats.org/officeDocument/2006/relationships/hyperlink" Target="http://www.stroustrup.com/Myths-final.pdf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deproject.com/Tips/842266/Switch-custom-object" TargetMode="External"/><Relationship Id="rId2" Type="http://schemas.openxmlformats.org/officeDocument/2006/relationships/hyperlink" Target="https://www.jpm4j.org/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hare.net/StefanusDuToit/cpp-con-2014-hourglass-interfaces-for-c-apis" TargetMode="External"/><Relationship Id="rId2" Type="http://schemas.openxmlformats.org/officeDocument/2006/relationships/hyperlink" Target="http://google.github.io/flatbuffers/md__cpp_usage.html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oost.org/doc/libs/1_57_0/doc/html/boost_asio.html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Visual_C++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GNU_Compiler_Collection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Substitution_failure_is_not_an_error" TargetMode="External"/><Relationship Id="rId2" Type="http://schemas.openxmlformats.org/officeDocument/2006/relationships/hyperlink" Target="http://en.cppreference.com/w/cpp/language/raii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://en.cppreference.com/w/cpp/language/rule_of_three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://en.cppreference.com/w/cpp/language/rule_of_three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C++11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C++11#Core_language_build_time_performance_enhancements" TargetMode="External"/><Relationship Id="rId13" Type="http://schemas.openxmlformats.org/officeDocument/2006/relationships/hyperlink" Target="http://en.wikipedia.org/wiki/C++11#Type_inference" TargetMode="External"/><Relationship Id="rId18" Type="http://schemas.openxmlformats.org/officeDocument/2006/relationships/hyperlink" Target="http://en.wikipedia.org/wiki/C++11#Explicit_overrides_and_final" TargetMode="External"/><Relationship Id="rId26" Type="http://schemas.openxmlformats.org/officeDocument/2006/relationships/hyperlink" Target="http://en.wikipedia.org/wiki/C++11#Variadic_templates" TargetMode="External"/><Relationship Id="rId3" Type="http://schemas.openxmlformats.org/officeDocument/2006/relationships/hyperlink" Target="http://en.wikipedia.org/wiki/C++11#Extensions_to_the_C.2B.2B_core_language" TargetMode="External"/><Relationship Id="rId21" Type="http://schemas.openxmlformats.org/officeDocument/2006/relationships/hyperlink" Target="http://en.wikipedia.org/wiki/C++11#Right_angle_bracket" TargetMode="External"/><Relationship Id="rId34" Type="http://schemas.openxmlformats.org/officeDocument/2006/relationships/hyperlink" Target="http://en.wikipedia.org/wiki/C++11#Allow_sizeof_to_work_on_members_of_classes_without_an_explicit_object" TargetMode="External"/><Relationship Id="rId7" Type="http://schemas.openxmlformats.org/officeDocument/2006/relationships/hyperlink" Target="http://en.wikipedia.org/wiki/C++11#Modification_to_the_definition_of_plain_old_data" TargetMode="External"/><Relationship Id="rId12" Type="http://schemas.openxmlformats.org/officeDocument/2006/relationships/hyperlink" Target="http://en.wikipedia.org/wiki/C++11#Uniform_initialization" TargetMode="External"/><Relationship Id="rId17" Type="http://schemas.openxmlformats.org/officeDocument/2006/relationships/hyperlink" Target="http://en.wikipedia.org/wiki/C++11#Object_construction_improvement" TargetMode="External"/><Relationship Id="rId25" Type="http://schemas.openxmlformats.org/officeDocument/2006/relationships/hyperlink" Target="http://en.wikipedia.org/wiki/C++11#Core_language_functionality_improvements" TargetMode="External"/><Relationship Id="rId33" Type="http://schemas.openxmlformats.org/officeDocument/2006/relationships/hyperlink" Target="http://en.wikipedia.org/wiki/C++11#Static_assertions" TargetMode="External"/><Relationship Id="rId2" Type="http://schemas.openxmlformats.org/officeDocument/2006/relationships/hyperlink" Target="http://en.wikipedia.org/wiki/C++11#Changes_from_the_previous_version_of_the_standard" TargetMode="External"/><Relationship Id="rId16" Type="http://schemas.openxmlformats.org/officeDocument/2006/relationships/hyperlink" Target="http://en.wikipedia.org/wiki/C++11#Alternative_function_syntax" TargetMode="External"/><Relationship Id="rId20" Type="http://schemas.openxmlformats.org/officeDocument/2006/relationships/hyperlink" Target="http://en.wikipedia.org/wiki/C++11#Strongly_typed_enumerations" TargetMode="External"/><Relationship Id="rId29" Type="http://schemas.openxmlformats.org/officeDocument/2006/relationships/hyperlink" Target="http://en.wikipedia.org/wiki/C++11#Multithreading_memory_mode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C++11#constexpr_.E2.80.93_Generalized_constant_expressions" TargetMode="External"/><Relationship Id="rId11" Type="http://schemas.openxmlformats.org/officeDocument/2006/relationships/hyperlink" Target="http://en.wikipedia.org/wiki/C++11#Initializer_lists" TargetMode="External"/><Relationship Id="rId24" Type="http://schemas.openxmlformats.org/officeDocument/2006/relationships/hyperlink" Target="http://en.wikipedia.org/wiki/C++11#Unrestricted_unions" TargetMode="External"/><Relationship Id="rId32" Type="http://schemas.openxmlformats.org/officeDocument/2006/relationships/hyperlink" Target="http://en.wikipedia.org/wiki/C++11#Type_long_long_int" TargetMode="External"/><Relationship Id="rId37" Type="http://schemas.openxmlformats.org/officeDocument/2006/relationships/hyperlink" Target="http://en.wikipedia.org/wiki/C++11#Attributes" TargetMode="External"/><Relationship Id="rId5" Type="http://schemas.openxmlformats.org/officeDocument/2006/relationships/hyperlink" Target="http://en.wikipedia.org/wiki/C++11#Rvalue_references_and_move_constructors" TargetMode="External"/><Relationship Id="rId15" Type="http://schemas.openxmlformats.org/officeDocument/2006/relationships/hyperlink" Target="http://en.wikipedia.org/wiki/C++11#Lambda_functions_and_expressions" TargetMode="External"/><Relationship Id="rId23" Type="http://schemas.openxmlformats.org/officeDocument/2006/relationships/hyperlink" Target="http://en.wikipedia.org/wiki/C++11#Template_aliases" TargetMode="External"/><Relationship Id="rId28" Type="http://schemas.openxmlformats.org/officeDocument/2006/relationships/hyperlink" Target="http://en.wikipedia.org/wiki/C++11#User-defined_literals" TargetMode="External"/><Relationship Id="rId36" Type="http://schemas.openxmlformats.org/officeDocument/2006/relationships/hyperlink" Target="http://en.wikipedia.org/wiki/C++11#Allow_garbage_collected_implementations" TargetMode="External"/><Relationship Id="rId10" Type="http://schemas.openxmlformats.org/officeDocument/2006/relationships/hyperlink" Target="http://en.wikipedia.org/wiki/C++11#Core_language_usability_enhancements" TargetMode="External"/><Relationship Id="rId19" Type="http://schemas.openxmlformats.org/officeDocument/2006/relationships/hyperlink" Target="http://en.wikipedia.org/wiki/C++11#Null_pointer_constant" TargetMode="External"/><Relationship Id="rId31" Type="http://schemas.openxmlformats.org/officeDocument/2006/relationships/hyperlink" Target="http://en.wikipedia.org/wiki/C++11#Explicitly_defaulted_and_deleted_special_member_functions" TargetMode="External"/><Relationship Id="rId4" Type="http://schemas.openxmlformats.org/officeDocument/2006/relationships/hyperlink" Target="http://en.wikipedia.org/wiki/C++11#Core_language_runtime_performance_enhancements" TargetMode="External"/><Relationship Id="rId9" Type="http://schemas.openxmlformats.org/officeDocument/2006/relationships/hyperlink" Target="http://en.wikipedia.org/wiki/C++11#Extern_template" TargetMode="External"/><Relationship Id="rId14" Type="http://schemas.openxmlformats.org/officeDocument/2006/relationships/hyperlink" Target="http://en.wikipedia.org/wiki/C++11#Range-based_for_loop" TargetMode="External"/><Relationship Id="rId22" Type="http://schemas.openxmlformats.org/officeDocument/2006/relationships/hyperlink" Target="http://en.wikipedia.org/wiki/C++11#Explicit_conversion_operators" TargetMode="External"/><Relationship Id="rId27" Type="http://schemas.openxmlformats.org/officeDocument/2006/relationships/hyperlink" Target="http://en.wikipedia.org/wiki/C++11#New_string_literals" TargetMode="External"/><Relationship Id="rId30" Type="http://schemas.openxmlformats.org/officeDocument/2006/relationships/hyperlink" Target="http://en.wikipedia.org/wiki/C++11#Thread-local_storage" TargetMode="External"/><Relationship Id="rId35" Type="http://schemas.openxmlformats.org/officeDocument/2006/relationships/hyperlink" Target="http://en.wikipedia.org/wiki/C++11#Control_and_query_object_alignment" TargetMode="Externa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C++11#General-purpose_smart_pointers" TargetMode="External"/><Relationship Id="rId13" Type="http://schemas.openxmlformats.org/officeDocument/2006/relationships/hyperlink" Target="http://en.wikipedia.org/wiki/C++11#Uniform_method_for_computing_the_return_type_of_function_objects" TargetMode="External"/><Relationship Id="rId3" Type="http://schemas.openxmlformats.org/officeDocument/2006/relationships/hyperlink" Target="http://en.wikipedia.org/wiki/C++11#Upgrades_to_standard_library_components" TargetMode="External"/><Relationship Id="rId7" Type="http://schemas.openxmlformats.org/officeDocument/2006/relationships/hyperlink" Target="http://en.wikipedia.org/wiki/C++11#Regular_expressions" TargetMode="External"/><Relationship Id="rId12" Type="http://schemas.openxmlformats.org/officeDocument/2006/relationships/hyperlink" Target="http://en.wikipedia.org/wiki/C++11#Type_traits_for_metaprogramming" TargetMode="External"/><Relationship Id="rId2" Type="http://schemas.openxmlformats.org/officeDocument/2006/relationships/hyperlink" Target="http://en.wikipedia.org/wiki/C++11#C.2B.2B_standard_library_changes" TargetMode="External"/><Relationship Id="rId16" Type="http://schemas.openxmlformats.org/officeDocument/2006/relationships/hyperlink" Target="http://en.wikipedia.org/wiki/C++11#Features_removed_or_deprecate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C++11#Hash_tables" TargetMode="External"/><Relationship Id="rId11" Type="http://schemas.openxmlformats.org/officeDocument/2006/relationships/hyperlink" Target="http://en.wikipedia.org/wiki/C++11#Polymorphic_wrappers_for_function_objects" TargetMode="External"/><Relationship Id="rId5" Type="http://schemas.openxmlformats.org/officeDocument/2006/relationships/hyperlink" Target="http://en.wikipedia.org/wiki/C++11#Tuple_types" TargetMode="External"/><Relationship Id="rId15" Type="http://schemas.openxmlformats.org/officeDocument/2006/relationships/hyperlink" Target="http://en.wikipedia.org/wiki/C++11#Features_originally_planned_but_removed_or_not_included" TargetMode="External"/><Relationship Id="rId10" Type="http://schemas.openxmlformats.org/officeDocument/2006/relationships/hyperlink" Target="http://en.wikipedia.org/wiki/C++11#Wrapper_reference" TargetMode="External"/><Relationship Id="rId4" Type="http://schemas.openxmlformats.org/officeDocument/2006/relationships/hyperlink" Target="http://en.wikipedia.org/wiki/C++11#Threading_facilities" TargetMode="External"/><Relationship Id="rId9" Type="http://schemas.openxmlformats.org/officeDocument/2006/relationships/hyperlink" Target="http://en.wikipedia.org/wiki/C++11#Extensible_random_number_facility" TargetMode="External"/><Relationship Id="rId14" Type="http://schemas.openxmlformats.org/officeDocument/2006/relationships/hyperlink" Target="http://en.wikipedia.org/wiki/C++11#Improved_C_compatibility" TargetMode="Externa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://en.cppreference.com/w/cpp/string/basic_string/to_string" TargetMode="External"/><Relationship Id="rId2" Type="http://schemas.openxmlformats.org/officeDocument/2006/relationships/hyperlink" Target="http://en.cppreference.com/w/cpp/string/basic_string" TargetMode="Externa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isocpp.org/blog/2014/12/myths-1" TargetMode="External"/><Relationship Id="rId2" Type="http://schemas.openxmlformats.org/officeDocument/2006/relationships/hyperlink" Target="https://news.ycombinator.com/item?id=8788454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hyperlink" Target="http://google-styleguide.googlecode.com/svn/trunk/cppguide.html" TargetMode="Externa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http://codexpert.ro/blog/2014/10/25/c11-lets-write-a-hello-lambda/" TargetMode="Externa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madhukaraphatak.com/functional-programming-in-c++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 with C++11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86200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fun</a:t>
            </a:r>
          </a:p>
          <a:p>
            <a:r>
              <a:rPr lang="en-US" sz="2800" i="1" dirty="0"/>
              <a:t>or</a:t>
            </a:r>
            <a:r>
              <a:rPr lang="en-US" sz="2800" i="1" dirty="0" smtClean="0"/>
              <a:t>,</a:t>
            </a:r>
            <a:endParaRPr lang="en-US" sz="28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fun true</a:t>
            </a:r>
          </a:p>
          <a:p>
            <a:endParaRPr lang="en-US" sz="28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2616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source: </a:t>
            </a:r>
            <a:r>
              <a:rPr lang="en-US" dirty="0" err="1" smtClean="0">
                <a:hlinkClick r:id="rId2"/>
              </a:rPr>
              <a:t>wikipedia</a:t>
            </a:r>
            <a:r>
              <a:rPr lang="en-US" dirty="0" smtClean="0">
                <a:hlinkClick r:id="rId2"/>
              </a:rPr>
              <a:t> C++ article</a:t>
            </a:r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1927117"/>
              </p:ext>
            </p:extLst>
          </p:nvPr>
        </p:nvGraphicFramePr>
        <p:xfrm>
          <a:off x="624468" y="1295400"/>
          <a:ext cx="7895064" cy="3785818"/>
        </p:xfrm>
        <a:graphic>
          <a:graphicData uri="http://schemas.openxmlformats.org/drawingml/2006/table">
            <a:tbl>
              <a:tblPr/>
              <a:tblGrid>
                <a:gridCol w="2631688"/>
                <a:gridCol w="2631688"/>
                <a:gridCol w="2631688"/>
              </a:tblGrid>
              <a:tr h="34235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Year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C++ Standard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Informal name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519646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1998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ISO/IEC 14882:1998</a:t>
                      </a:r>
                      <a:r>
                        <a:rPr lang="en-US" b="0" i="0" u="none" strike="noStrike" baseline="30000">
                          <a:solidFill>
                            <a:srgbClr val="0B0080"/>
                          </a:solidFill>
                          <a:effectLst/>
                          <a:hlinkClick r:id="rId3"/>
                        </a:rPr>
                        <a:t>[12]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C++98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519646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2003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ISO/IEC 14882:2003</a:t>
                      </a:r>
                      <a:r>
                        <a:rPr lang="en-US" b="0" i="0" u="none" strike="noStrike" baseline="30000" dirty="0">
                          <a:solidFill>
                            <a:srgbClr val="0B0080"/>
                          </a:solidFill>
                          <a:effectLst/>
                          <a:hlinkClick r:id="rId4"/>
                        </a:rPr>
                        <a:t>[13]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strike="noStrike" dirty="0">
                          <a:solidFill>
                            <a:srgbClr val="0B0080"/>
                          </a:solidFill>
                          <a:effectLst/>
                          <a:hlinkClick r:id="rId5" tooltip="C++03"/>
                        </a:rPr>
                        <a:t>C++03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599122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2007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ISO/IEC TR 19768:2007</a:t>
                      </a:r>
                      <a:r>
                        <a:rPr lang="en-US" b="0" i="0" u="none" strike="noStrike" baseline="30000">
                          <a:solidFill>
                            <a:srgbClr val="0B0080"/>
                          </a:solidFill>
                          <a:effectLst/>
                          <a:hlinkClick r:id="rId6"/>
                        </a:rPr>
                        <a:t>[14]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0B0080"/>
                          </a:solidFill>
                          <a:effectLst/>
                          <a:hlinkClick r:id="rId7" tooltip="C++ Technical Report 1"/>
                        </a:rPr>
                        <a:t>C++TR1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519646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2011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ISO/IEC 14882:2011</a:t>
                      </a:r>
                      <a:r>
                        <a:rPr lang="en-US" b="0" i="0" u="none" strike="noStrike" baseline="30000">
                          <a:solidFill>
                            <a:srgbClr val="0B0080"/>
                          </a:solidFill>
                          <a:effectLst/>
                          <a:hlinkClick r:id="rId8"/>
                        </a:rPr>
                        <a:t>[4]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0B0080"/>
                          </a:solidFill>
                          <a:effectLst/>
                          <a:hlinkClick r:id="rId9" tooltip="C++11"/>
                        </a:rPr>
                        <a:t>C++11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742352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2014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N3690 (working draft C++14)</a:t>
                      </a:r>
                      <a:r>
                        <a:rPr lang="en-US" b="0" i="0" u="none" strike="noStrike" baseline="30000">
                          <a:solidFill>
                            <a:srgbClr val="0B0080"/>
                          </a:solidFill>
                          <a:effectLst/>
                          <a:hlinkClick r:id="rId10"/>
                        </a:rPr>
                        <a:t>[15]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0B0080"/>
                          </a:solidFill>
                          <a:effectLst/>
                          <a:hlinkClick r:id="rId11" tooltip="C++14"/>
                        </a:rPr>
                        <a:t>C++14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519646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2017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to be determined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strike="noStrike" dirty="0">
                          <a:solidFill>
                            <a:srgbClr val="0B0080"/>
                          </a:solidFill>
                          <a:effectLst/>
                          <a:hlinkClick r:id="rId12" tooltip="C++17"/>
                        </a:rPr>
                        <a:t>C++17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57200" y="2446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07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C++ </a:t>
            </a:r>
            <a:r>
              <a:rPr lang="en-US" dirty="0"/>
              <a:t>History: What happened to Technical Report 2 (TR2)?</a:t>
            </a:r>
            <a:br>
              <a:rPr lang="en-US" dirty="0"/>
            </a:br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57200" y="2446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/>
              <a:t>In </a:t>
            </a:r>
            <a:r>
              <a:rPr lang="en-US" dirty="0"/>
              <a:t>2005, a request for proposals for a TR2 was made with a special interest in Unicode, XML/HTML, Networking and usability for novice programmers.</a:t>
            </a:r>
            <a:r>
              <a:rPr lang="en-US" dirty="0">
                <a:hlinkClick r:id="rId2"/>
              </a:rPr>
              <a:t>[3</a:t>
            </a:r>
            <a:r>
              <a:rPr lang="en-US" dirty="0" smtClean="0">
                <a:hlinkClick r:id="rId2"/>
              </a:rPr>
              <a:t>]</a:t>
            </a:r>
            <a:r>
              <a:rPr lang="en-US" dirty="0" smtClean="0"/>
              <a:t>. Some </a:t>
            </a:r>
            <a:r>
              <a:rPr lang="en-US" dirty="0"/>
              <a:t>of the proposals included:</a:t>
            </a:r>
          </a:p>
          <a:p>
            <a:r>
              <a:rPr lang="en-US" dirty="0"/>
              <a:t>Threads </a:t>
            </a:r>
            <a:r>
              <a:rPr lang="en-US" dirty="0">
                <a:hlinkClick r:id="rId3"/>
              </a:rPr>
              <a:t>[4]</a:t>
            </a:r>
            <a:endParaRPr lang="en-US" dirty="0"/>
          </a:p>
          <a:p>
            <a:r>
              <a:rPr lang="en-US" dirty="0"/>
              <a:t>The </a:t>
            </a:r>
            <a:r>
              <a:rPr lang="en-US" dirty="0" err="1">
                <a:hlinkClick r:id="rId4" tooltip="Asio C++ library"/>
              </a:rPr>
              <a:t>Asio</a:t>
            </a:r>
            <a:r>
              <a:rPr lang="en-US" dirty="0">
                <a:hlinkClick r:id="rId4" tooltip="Asio C++ library"/>
              </a:rPr>
              <a:t> C++ library</a:t>
            </a:r>
            <a:r>
              <a:rPr lang="en-US" dirty="0"/>
              <a:t> (networking </a:t>
            </a:r>
            <a:r>
              <a:rPr lang="en-US" dirty="0">
                <a:hlinkClick r:id="rId5"/>
              </a:rPr>
              <a:t>[5]</a:t>
            </a:r>
            <a:r>
              <a:rPr lang="en-US" dirty="0">
                <a:hlinkClick r:id="rId6"/>
              </a:rPr>
              <a:t>[6]</a:t>
            </a:r>
            <a:r>
              <a:rPr lang="en-US" dirty="0"/>
              <a:t>).</a:t>
            </a:r>
          </a:p>
          <a:p>
            <a:r>
              <a:rPr lang="en-US" dirty="0"/>
              <a:t>Signals/Slots </a:t>
            </a:r>
            <a:r>
              <a:rPr lang="en-US" dirty="0">
                <a:hlinkClick r:id="rId7"/>
              </a:rPr>
              <a:t>[7]</a:t>
            </a:r>
            <a:r>
              <a:rPr lang="en-US" dirty="0">
                <a:hlinkClick r:id="rId8"/>
              </a:rPr>
              <a:t>[8]</a:t>
            </a:r>
            <a:endParaRPr lang="en-US" dirty="0"/>
          </a:p>
          <a:p>
            <a:r>
              <a:rPr lang="en-US" dirty="0" err="1"/>
              <a:t>Filesystem</a:t>
            </a:r>
            <a:r>
              <a:rPr lang="en-US" dirty="0"/>
              <a:t> Library </a:t>
            </a:r>
            <a:r>
              <a:rPr lang="en-US" dirty="0">
                <a:hlinkClick r:id="rId9"/>
              </a:rPr>
              <a:t>[9]</a:t>
            </a:r>
            <a:r>
              <a:rPr lang="en-US" dirty="0"/>
              <a:t> – Based on the Boost </a:t>
            </a:r>
            <a:r>
              <a:rPr lang="en-US" dirty="0" err="1"/>
              <a:t>Filesystem</a:t>
            </a:r>
            <a:r>
              <a:rPr lang="en-US" dirty="0"/>
              <a:t> Library, </a:t>
            </a:r>
            <a:r>
              <a:rPr lang="en-US" dirty="0" smtClean="0"/>
              <a:t>for query/manipulation </a:t>
            </a:r>
            <a:r>
              <a:rPr lang="en-US" dirty="0"/>
              <a:t>of paths, files and directories.</a:t>
            </a:r>
          </a:p>
          <a:p>
            <a:r>
              <a:rPr lang="en-US" dirty="0"/>
              <a:t>Boost Any Library </a:t>
            </a:r>
            <a:r>
              <a:rPr lang="en-US" dirty="0">
                <a:hlinkClick r:id="rId10"/>
              </a:rPr>
              <a:t>[10]</a:t>
            </a:r>
            <a:endParaRPr lang="en-US" dirty="0"/>
          </a:p>
          <a:p>
            <a:r>
              <a:rPr lang="en-US" dirty="0"/>
              <a:t>Lexical Conversion Library </a:t>
            </a:r>
            <a:r>
              <a:rPr lang="en-US" dirty="0">
                <a:hlinkClick r:id="rId11"/>
              </a:rPr>
              <a:t>[11]</a:t>
            </a:r>
            <a:endParaRPr lang="en-US" dirty="0"/>
          </a:p>
          <a:p>
            <a:r>
              <a:rPr lang="en-US" dirty="0"/>
              <a:t>New String Algorithms </a:t>
            </a:r>
            <a:r>
              <a:rPr lang="en-US" dirty="0">
                <a:hlinkClick r:id="rId12"/>
              </a:rPr>
              <a:t>[12]</a:t>
            </a:r>
            <a:endParaRPr lang="en-US" dirty="0"/>
          </a:p>
          <a:p>
            <a:r>
              <a:rPr lang="en-US" dirty="0"/>
              <a:t>Toward a More Complete Taxonomy of Algebraic Properties for Numeric Libraries in TR2 </a:t>
            </a:r>
            <a:r>
              <a:rPr lang="en-US" dirty="0">
                <a:hlinkClick r:id="rId13"/>
              </a:rPr>
              <a:t>[13]</a:t>
            </a:r>
            <a:endParaRPr lang="en-US" dirty="0"/>
          </a:p>
          <a:p>
            <a:r>
              <a:rPr lang="en-US" dirty="0"/>
              <a:t>Adding heterogeneous comparison lookup to associative containers for TR2 </a:t>
            </a:r>
            <a:r>
              <a:rPr lang="en-US" dirty="0">
                <a:hlinkClick r:id="rId14"/>
              </a:rPr>
              <a:t>[14]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Since the call for proposals for TR2, changes to ISO procedures meant that there will not be a TR2, instead enhancements to C++ will be published in a number of Technical Specifications. Some of the proposals listed above are already included in the C++ standard or in draft versions of the Technical Specifications</a:t>
            </a:r>
            <a:r>
              <a:rPr lang="en-US" dirty="0" smtClean="0"/>
              <a:t>.</a:t>
            </a:r>
          </a:p>
          <a:p>
            <a:endParaRPr lang="en-US" dirty="0">
              <a:hlinkClick r:id="rId15"/>
            </a:endParaRPr>
          </a:p>
          <a:p>
            <a:pPr marL="0" indent="0" algn="ctr">
              <a:buNone/>
            </a:pPr>
            <a:r>
              <a:rPr lang="en-US" sz="2500" dirty="0" smtClean="0">
                <a:hlinkClick r:id="rId15"/>
              </a:rPr>
              <a:t>https</a:t>
            </a:r>
            <a:r>
              <a:rPr lang="en-US" sz="2500" dirty="0">
                <a:hlinkClick r:id="rId15"/>
              </a:rPr>
              <a:t>://</a:t>
            </a:r>
            <a:r>
              <a:rPr lang="en-US" sz="2500" dirty="0" smtClean="0">
                <a:hlinkClick r:id="rId15"/>
              </a:rPr>
              <a:t>en.wikipedia.org/wiki/C%2B%2B_Technical_Report_1#Technical_Report_2</a:t>
            </a:r>
            <a:endParaRPr lang="en-US" sz="2500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60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</a:t>
            </a:r>
            <a:r>
              <a:rPr lang="en-US" dirty="0"/>
              <a:t>People: Bjarne </a:t>
            </a:r>
            <a:r>
              <a:rPr lang="en-US" dirty="0" err="1"/>
              <a:t>Stroustrup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On the ISO standards committee</a:t>
            </a:r>
          </a:p>
          <a:p>
            <a:r>
              <a:rPr lang="en-US" sz="2800" dirty="0" smtClean="0"/>
              <a:t>NOT a BDFL</a:t>
            </a:r>
          </a:p>
          <a:p>
            <a:r>
              <a:rPr lang="en-US" sz="2800" dirty="0" smtClean="0"/>
              <a:t>Still writing good books</a:t>
            </a:r>
          </a:p>
          <a:p>
            <a:r>
              <a:rPr lang="en-US" sz="2800" dirty="0"/>
              <a:t>Hair: Big fun topic at </a:t>
            </a:r>
            <a:r>
              <a:rPr lang="en-US" sz="2800" dirty="0" err="1"/>
              <a:t>cppcon</a:t>
            </a:r>
            <a:r>
              <a:rPr lang="en-US" sz="2800" dirty="0" smtClean="0"/>
              <a:t>.</a:t>
            </a: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http://</a:t>
            </a:r>
            <a:r>
              <a:rPr lang="en-US" sz="2400" dirty="0" smtClean="0">
                <a:hlinkClick r:id="rId2"/>
              </a:rPr>
              <a:t>scottmeyers.blogspot.com/2014/09/cppcon-hair-poll.html</a:t>
            </a:r>
            <a:endParaRPr lang="en-US" sz="2400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4114800"/>
            <a:ext cx="8574415" cy="232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84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People: Scott Meyers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Latest book is </a:t>
            </a:r>
            <a:r>
              <a:rPr lang="en-US" i="1" dirty="0" smtClean="0"/>
              <a:t>hot, hot, hot!</a:t>
            </a:r>
          </a:p>
          <a:p>
            <a:r>
              <a:rPr lang="en-US" dirty="0" smtClean="0"/>
              <a:t>Has ‘the hair’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879" y="2810046"/>
            <a:ext cx="9144000" cy="402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30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People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Andrei </a:t>
            </a:r>
            <a:r>
              <a:rPr lang="en-US" dirty="0" err="1" smtClean="0"/>
              <a:t>Alexandrescu</a:t>
            </a:r>
            <a:endParaRPr lang="en-US" dirty="0" smtClean="0"/>
          </a:p>
          <a:p>
            <a:pPr lvl="1"/>
            <a:r>
              <a:rPr lang="en-US" dirty="0" smtClean="0"/>
              <a:t>Book: </a:t>
            </a:r>
            <a:r>
              <a:rPr lang="en-US" u="sng" dirty="0" smtClean="0"/>
              <a:t>Modern </a:t>
            </a:r>
            <a:r>
              <a:rPr lang="en-US" u="sng" dirty="0"/>
              <a:t>C++ Design: Generic Programming and Design Patterns </a:t>
            </a:r>
            <a:r>
              <a:rPr lang="en-US" u="sng" dirty="0" smtClean="0"/>
              <a:t>Applied (2001)</a:t>
            </a:r>
          </a:p>
          <a:p>
            <a:pPr lvl="1"/>
            <a:r>
              <a:rPr lang="en-US" dirty="0" smtClean="0"/>
              <a:t>Loki </a:t>
            </a:r>
            <a:r>
              <a:rPr lang="en-US" dirty="0" smtClean="0">
                <a:hlinkClick r:id="rId2"/>
              </a:rPr>
              <a:t>framework</a:t>
            </a:r>
            <a:r>
              <a:rPr lang="en-US" dirty="0"/>
              <a:t>: “a C++ software library written by Andrei </a:t>
            </a:r>
            <a:r>
              <a:rPr lang="en-US" dirty="0" err="1"/>
              <a:t>Alexandrescu</a:t>
            </a:r>
            <a:r>
              <a:rPr lang="en-US" dirty="0"/>
              <a:t> as part of his book Modern C++ </a:t>
            </a:r>
            <a:r>
              <a:rPr lang="en-US" dirty="0" smtClean="0"/>
              <a:t>Design. The </a:t>
            </a:r>
            <a:r>
              <a:rPr lang="en-US" dirty="0"/>
              <a:t>library makes extensive use of C++ template </a:t>
            </a:r>
            <a:r>
              <a:rPr lang="en-US" dirty="0" err="1"/>
              <a:t>metaprogramming</a:t>
            </a:r>
            <a:r>
              <a:rPr lang="en-US" dirty="0"/>
              <a:t> and implements several commonly used tools: </a:t>
            </a:r>
            <a:r>
              <a:rPr lang="en-US" dirty="0" err="1"/>
              <a:t>typelist</a:t>
            </a:r>
            <a:r>
              <a:rPr lang="en-US" dirty="0"/>
              <a:t>, </a:t>
            </a:r>
            <a:r>
              <a:rPr lang="en-US" dirty="0" err="1"/>
              <a:t>functor</a:t>
            </a:r>
            <a:r>
              <a:rPr lang="en-US" dirty="0"/>
              <a:t>, singleton, smart pointer, object factory, visitor and </a:t>
            </a:r>
            <a:r>
              <a:rPr lang="en-US" dirty="0" err="1"/>
              <a:t>multimethods</a:t>
            </a:r>
            <a:r>
              <a:rPr lang="en-US" dirty="0"/>
              <a:t>.”</a:t>
            </a:r>
            <a:endParaRPr lang="en-US" dirty="0" smtClean="0"/>
          </a:p>
          <a:p>
            <a:pPr lvl="1"/>
            <a:r>
              <a:rPr lang="en-US" dirty="0" smtClean="0"/>
              <a:t>Facebook’s ‘Flint’ – written in ‘D’: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://code.facebook.com/posts/729709347050548/under-the-hood-building-and-open-sourcing-flint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69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Standard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hlinkClick r:id="rId2"/>
              </a:rPr>
              <a:t>ISO/IEC 14881:2011</a:t>
            </a:r>
            <a:endParaRPr lang="en-US" dirty="0"/>
          </a:p>
          <a:p>
            <a:pPr marL="400050" lvl="1" indent="0">
              <a:buNone/>
            </a:pPr>
            <a:r>
              <a:rPr lang="en-US" sz="1800" dirty="0" smtClean="0"/>
              <a:t>ISO/IEC </a:t>
            </a:r>
            <a:r>
              <a:rPr lang="en-US" sz="1800" dirty="0"/>
              <a:t>14882:2011 specifies requirements for implementations of the C++ programming language. The first such requirement is that they implement the language, and so ISO/IEC 14882:2011 also defines C++. Other requirements and relaxations of the first requirement appear at various places within ISO/IEC 14882:2011</a:t>
            </a:r>
            <a:r>
              <a:rPr lang="en-US" sz="1800" dirty="0" smtClean="0"/>
              <a:t>.</a:t>
            </a:r>
            <a:endParaRPr lang="en-US" sz="1800" dirty="0"/>
          </a:p>
          <a:p>
            <a:pPr marL="400050" lvl="1" indent="0">
              <a:buNone/>
            </a:pPr>
            <a:r>
              <a:rPr lang="en-US" sz="1800" dirty="0"/>
              <a:t>C++ is a general purpose programming language based on the C programming language as specified in ISO/IEC 9899:1999. In addition to the facilities provided by C, C++ provides additional data types, classes, templates, exceptions, namespaces, operator overloading, function name overloading, references, free store management operators, and additional library facilities.</a:t>
            </a:r>
            <a:endParaRPr lang="en-US" sz="1800" dirty="0" smtClean="0"/>
          </a:p>
          <a:p>
            <a:r>
              <a:rPr lang="en-US" dirty="0" smtClean="0"/>
              <a:t>1300+ pages</a:t>
            </a:r>
          </a:p>
          <a:p>
            <a:r>
              <a:rPr lang="en-US" dirty="0" smtClean="0">
                <a:hlinkClick r:id="rId3"/>
              </a:rPr>
              <a:t>isocpp.org</a:t>
            </a:r>
            <a:r>
              <a:rPr lang="en-US" dirty="0" smtClean="0"/>
              <a:t>: links to </a:t>
            </a:r>
            <a:r>
              <a:rPr lang="en-US" dirty="0" smtClean="0">
                <a:solidFill>
                  <a:srgbClr val="FF0000"/>
                </a:solidFill>
              </a:rPr>
              <a:t>free</a:t>
            </a:r>
            <a:r>
              <a:rPr lang="en-US" dirty="0" smtClean="0"/>
              <a:t> PDF drafts. Fun!</a:t>
            </a:r>
          </a:p>
          <a:p>
            <a:r>
              <a:rPr lang="en-US" dirty="0" smtClean="0"/>
              <a:t>Purchase it </a:t>
            </a:r>
            <a:r>
              <a:rPr lang="en-US" dirty="0" smtClean="0">
                <a:hlinkClick r:id="rId4"/>
              </a:rPr>
              <a:t>here</a:t>
            </a:r>
            <a:r>
              <a:rPr lang="en-US" dirty="0" smtClean="0"/>
              <a:t> in the U.S. ($30 or $60?).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81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C++?</a:t>
            </a:r>
            <a:endParaRPr lang="en-US" dirty="0"/>
          </a:p>
        </p:txBody>
      </p:sp>
      <p:pic>
        <p:nvPicPr>
          <p:cNvPr id="3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0" y="1447800"/>
            <a:ext cx="4495800" cy="487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65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 of C++ Innovation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all the other cool programming languages</a:t>
            </a:r>
            <a:endParaRPr lang="en-US" dirty="0"/>
          </a:p>
          <a:p>
            <a:r>
              <a:rPr lang="en-US" dirty="0" smtClean="0"/>
              <a:t>C++ Standard Library (a.k.a. STL)</a:t>
            </a:r>
            <a:endParaRPr lang="en-US" dirty="0"/>
          </a:p>
          <a:p>
            <a:r>
              <a:rPr lang="en-US" dirty="0" smtClean="0">
                <a:hlinkClick r:id="rId2"/>
              </a:rPr>
              <a:t>LLVM</a:t>
            </a:r>
            <a:r>
              <a:rPr lang="en-US" dirty="0" smtClean="0"/>
              <a:t>: all your languages belong to us…and </a:t>
            </a:r>
            <a:r>
              <a:rPr lang="en-US" dirty="0" smtClean="0">
                <a:hlinkClick r:id="rId3"/>
              </a:rPr>
              <a:t>Clang</a:t>
            </a:r>
            <a:r>
              <a:rPr lang="en-US" dirty="0" smtClean="0"/>
              <a:t>…</a:t>
            </a:r>
          </a:p>
          <a:p>
            <a:r>
              <a:rPr lang="en-US" dirty="0" smtClean="0"/>
              <a:t>Boost library: Many things make their way into C++ </a:t>
            </a:r>
            <a:r>
              <a:rPr lang="en-US" dirty="0" err="1" smtClean="0"/>
              <a:t>std</a:t>
            </a:r>
            <a:r>
              <a:rPr lang="en-US" dirty="0" smtClean="0"/>
              <a:t> lib</a:t>
            </a:r>
          </a:p>
          <a:p>
            <a:r>
              <a:rPr lang="en-US" dirty="0" smtClean="0"/>
              <a:t>Facebook: </a:t>
            </a:r>
            <a:r>
              <a:rPr lang="en-US" dirty="0" err="1" smtClean="0"/>
              <a:t>HipHop</a:t>
            </a:r>
            <a:r>
              <a:rPr lang="en-US" dirty="0" smtClean="0"/>
              <a:t> </a:t>
            </a:r>
            <a:r>
              <a:rPr lang="en-US" dirty="0" err="1" smtClean="0"/>
              <a:t>transpiler</a:t>
            </a:r>
            <a:r>
              <a:rPr lang="en-US" dirty="0" smtClean="0"/>
              <a:t> (PHP =&gt; C++); many </a:t>
            </a:r>
            <a:r>
              <a:rPr lang="en-US" dirty="0" err="1" smtClean="0"/>
              <a:t>opensource</a:t>
            </a:r>
            <a:r>
              <a:rPr lang="en-US" dirty="0" smtClean="0"/>
              <a:t> libs</a:t>
            </a:r>
          </a:p>
          <a:p>
            <a:r>
              <a:rPr lang="en-US" dirty="0" smtClean="0"/>
              <a:t>Google – products and tools. Yes; lots</a:t>
            </a:r>
          </a:p>
          <a:p>
            <a:r>
              <a:rPr lang="en-US" dirty="0" smtClean="0"/>
              <a:t>Microsoft – Windows; tools; Office…</a:t>
            </a:r>
          </a:p>
          <a:p>
            <a:pPr lvl="1"/>
            <a:r>
              <a:rPr lang="en-US" dirty="0" smtClean="0"/>
              <a:t>.NET not used in tools or Office…or drivers.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39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Microsoft; Clang; LLVM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Microsoft – Nov 2014: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4000" dirty="0" smtClean="0"/>
              <a:t>“</a:t>
            </a:r>
            <a:r>
              <a:rPr lang="en-US" sz="4000" dirty="0"/>
              <a:t>The C++ team  has made a goal to achieve  C++11 and C++14 conformance in the Visual C++ compiler for Visual Studio 2015's final release. But there's more: Visual Studio 2015 will actually support another,  modern conformant C++ compiler – Clang for projects targeting non-Microsoft platforms. In this video, Herb Sutter discusses how you'll be able to write a single cross-platform C++ source base and build it to target Windows, Windows Phone, Android, and soon iOS, all from within Visual Studio</a:t>
            </a:r>
            <a:r>
              <a:rPr lang="en-US" sz="4000" dirty="0" smtClean="0"/>
              <a:t>!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channel9.msdn.com/Events/Visual-Studio/Connect-event-2014/311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74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 of C++ Innovation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Dropbox: </a:t>
            </a:r>
            <a:r>
              <a:rPr lang="en-US" dirty="0" smtClean="0">
                <a:hlinkClick r:id="rId2"/>
              </a:rPr>
              <a:t>Cross-platform C++ layer</a:t>
            </a:r>
            <a:r>
              <a:rPr lang="en-US" dirty="0" smtClean="0"/>
              <a:t>. iOS, Android, …</a:t>
            </a:r>
          </a:p>
          <a:p>
            <a:r>
              <a:rPr lang="en-US" dirty="0" smtClean="0">
                <a:hlinkClick r:id="rId3"/>
              </a:rPr>
              <a:t>Catch</a:t>
            </a:r>
            <a:r>
              <a:rPr lang="en-US" dirty="0"/>
              <a:t>: “A </a:t>
            </a:r>
            <a:r>
              <a:rPr lang="en-US" b="1" dirty="0" smtClean="0"/>
              <a:t>modern</a:t>
            </a:r>
            <a:r>
              <a:rPr lang="en-US" dirty="0" smtClean="0"/>
              <a:t> </a:t>
            </a:r>
            <a:r>
              <a:rPr lang="en-US" dirty="0"/>
              <a:t>C++-native, header-only, framework for unit-tests, TDD and </a:t>
            </a:r>
            <a:r>
              <a:rPr lang="en-US" dirty="0" smtClean="0"/>
              <a:t>BDD”</a:t>
            </a:r>
          </a:p>
          <a:p>
            <a:r>
              <a:rPr lang="en-US" dirty="0" err="1" smtClean="0"/>
              <a:t>JetBrains</a:t>
            </a:r>
            <a:r>
              <a:rPr lang="en-US" dirty="0" smtClean="0"/>
              <a:t> (of </a:t>
            </a:r>
            <a:r>
              <a:rPr lang="en-US" dirty="0" err="1" smtClean="0"/>
              <a:t>ReSharper</a:t>
            </a:r>
            <a:r>
              <a:rPr lang="en-US" dirty="0" smtClean="0"/>
              <a:t> and </a:t>
            </a:r>
            <a:r>
              <a:rPr lang="en-US" dirty="0" err="1" smtClean="0"/>
              <a:t>IntelliJ</a:t>
            </a:r>
            <a:r>
              <a:rPr lang="en-US" dirty="0" smtClean="0"/>
              <a:t> IDEA): </a:t>
            </a:r>
            <a:r>
              <a:rPr lang="en-US" dirty="0" err="1" smtClean="0">
                <a:hlinkClick r:id="rId4"/>
              </a:rPr>
              <a:t>CLion</a:t>
            </a:r>
            <a:r>
              <a:rPr lang="en-US" dirty="0" smtClean="0">
                <a:hlinkClick r:id="rId4"/>
              </a:rPr>
              <a:t> IDE</a:t>
            </a:r>
            <a:r>
              <a:rPr lang="en-US" dirty="0" smtClean="0"/>
              <a:t> (and plug-in for VS).</a:t>
            </a:r>
          </a:p>
          <a:p>
            <a:r>
              <a:rPr lang="en-US" dirty="0" smtClean="0"/>
              <a:t>Google/Android: tools for C/C++</a:t>
            </a:r>
            <a:endParaRPr lang="en-US" dirty="0"/>
          </a:p>
          <a:p>
            <a:r>
              <a:rPr lang="en-US" dirty="0" smtClean="0"/>
              <a:t>Intel NDK – </a:t>
            </a:r>
            <a:r>
              <a:rPr lang="en-US" dirty="0" smtClean="0">
                <a:hlinkClick r:id="rId5"/>
              </a:rPr>
              <a:t>native </a:t>
            </a:r>
            <a:r>
              <a:rPr lang="en-US" dirty="0" err="1" smtClean="0">
                <a:hlinkClick r:id="rId5"/>
              </a:rPr>
              <a:t>dev</a:t>
            </a:r>
            <a:r>
              <a:rPr lang="en-US" dirty="0" smtClean="0">
                <a:hlinkClick r:id="rId5"/>
              </a:rPr>
              <a:t> for Android</a:t>
            </a:r>
            <a:endParaRPr lang="en-US" dirty="0" smtClean="0"/>
          </a:p>
          <a:p>
            <a:r>
              <a:rPr lang="en-US" dirty="0" smtClean="0"/>
              <a:t>Intel </a:t>
            </a:r>
            <a:r>
              <a:rPr lang="en-US" dirty="0" smtClean="0">
                <a:hlinkClick r:id="rId6"/>
              </a:rPr>
              <a:t>Threading Building Blocks</a:t>
            </a:r>
            <a:endParaRPr lang="en-US" dirty="0" smtClean="0"/>
          </a:p>
          <a:p>
            <a:r>
              <a:rPr lang="en-US" dirty="0" err="1" smtClean="0"/>
              <a:t>Cevelop</a:t>
            </a:r>
            <a:r>
              <a:rPr lang="en-US" dirty="0" smtClean="0"/>
              <a:t>: Eclipse-based </a:t>
            </a:r>
            <a:r>
              <a:rPr lang="en-US" dirty="0" smtClean="0">
                <a:hlinkClick r:id="rId7"/>
              </a:rPr>
              <a:t>C++ IDE</a:t>
            </a:r>
            <a:r>
              <a:rPr lang="en-US" dirty="0" smtClean="0"/>
              <a:t> with unit testing, refactoring</a:t>
            </a:r>
          </a:p>
        </p:txBody>
      </p:sp>
    </p:spTree>
    <p:extLst>
      <p:ext uri="{BB962C8B-B14F-4D97-AF65-F5344CB8AC3E}">
        <p14:creationId xmlns:p14="http://schemas.microsoft.com/office/powerpoint/2010/main" val="247830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Disclaimers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 like a lot of languages in addition to C++</a:t>
            </a:r>
          </a:p>
          <a:p>
            <a:pPr lvl="1"/>
            <a:r>
              <a:rPr lang="en-US" dirty="0" smtClean="0"/>
              <a:t>C# (mostly); Python; Java; PHP; Groovy; would like to learn Ruby and </a:t>
            </a:r>
            <a:r>
              <a:rPr lang="en-US" dirty="0" err="1" smtClean="0"/>
              <a:t>Clojure</a:t>
            </a:r>
            <a:r>
              <a:rPr lang="en-US" dirty="0" smtClean="0"/>
              <a:t>, and someday: LISP</a:t>
            </a:r>
          </a:p>
          <a:p>
            <a:r>
              <a:rPr lang="en-US" dirty="0" smtClean="0"/>
              <a:t>I use Microsoft C++ mostly.</a:t>
            </a:r>
          </a:p>
          <a:p>
            <a:r>
              <a:rPr lang="en-US" dirty="0" smtClean="0"/>
              <a:t>I’m not a C++ expert. I find even </a:t>
            </a:r>
            <a:r>
              <a:rPr lang="en-US" i="1" dirty="0" smtClean="0"/>
              <a:t>these</a:t>
            </a:r>
            <a:r>
              <a:rPr lang="en-US" dirty="0" smtClean="0"/>
              <a:t> challenging: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cppquiz.org/quiz/question/1</a:t>
            </a:r>
            <a:endParaRPr lang="en-US" dirty="0" smtClean="0"/>
          </a:p>
          <a:p>
            <a:r>
              <a:rPr lang="en-US" dirty="0" smtClean="0"/>
              <a:t>I practice EDD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412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C++: Alive and Well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Facebook:</a:t>
            </a:r>
            <a:br>
              <a:rPr lang="en-US" dirty="0" smtClean="0"/>
            </a:br>
            <a:endParaRPr lang="en-US" dirty="0" smtClean="0"/>
          </a:p>
          <a:p>
            <a:pPr marL="400050" lvl="1" indent="0">
              <a:buNone/>
            </a:pPr>
            <a:r>
              <a:rPr lang="en-US" dirty="0" err="1" smtClean="0">
                <a:hlinkClick r:id="rId2"/>
              </a:rPr>
              <a:t>Proxygen</a:t>
            </a:r>
            <a:r>
              <a:rPr lang="en-US" dirty="0" smtClean="0"/>
              <a:t> </a:t>
            </a:r>
            <a:r>
              <a:rPr lang="en-US" dirty="0"/>
              <a:t>makes heavy use of the latest C++ features and depends on </a:t>
            </a:r>
            <a:r>
              <a:rPr lang="en-US" b="1" dirty="0">
                <a:hlinkClick r:id="rId3"/>
              </a:rPr>
              <a:t>Thrift</a:t>
            </a:r>
            <a:r>
              <a:rPr lang="en-US" dirty="0"/>
              <a:t> and </a:t>
            </a:r>
            <a:r>
              <a:rPr lang="en-US" b="1" dirty="0">
                <a:hlinkClick r:id="rId4"/>
              </a:rPr>
              <a:t>Folly</a:t>
            </a:r>
            <a:r>
              <a:rPr lang="en-US" dirty="0"/>
              <a:t> for its underlying network and data abstractions. We make use of </a:t>
            </a:r>
            <a:r>
              <a:rPr lang="en-US" dirty="0">
                <a:solidFill>
                  <a:srgbClr val="FF0000"/>
                </a:solidFill>
              </a:rPr>
              <a:t>move semantics </a:t>
            </a:r>
            <a:r>
              <a:rPr lang="en-US" dirty="0"/>
              <a:t>to avoid extra copies for large objects like body buffers and header representations while avoiding typical pitfalls like memory leaks. Additionally, by using non-blocking IO and Linux's </a:t>
            </a:r>
            <a:r>
              <a:rPr lang="en-US" dirty="0" err="1"/>
              <a:t>epoll</a:t>
            </a:r>
            <a:r>
              <a:rPr lang="en-US" dirty="0"/>
              <a:t> under the hood, we are able to create a memory and CPU efficient server.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22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C++: Alive and Well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Qt</a:t>
            </a:r>
            <a:r>
              <a:rPr lang="en-US" dirty="0" smtClean="0"/>
              <a:t> Framework: Staying current…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“C++14 for </a:t>
            </a:r>
            <a:r>
              <a:rPr lang="en-US" dirty="0" err="1"/>
              <a:t>Qt</a:t>
            </a:r>
            <a:r>
              <a:rPr lang="en-US" dirty="0"/>
              <a:t> programmers</a:t>
            </a:r>
            <a:r>
              <a:rPr lang="en-US" dirty="0" smtClean="0"/>
              <a:t>”: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woboq.com/blog/cpp14-in-qt.html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14869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Yes you Can!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 with C++ on windows, </a:t>
            </a:r>
            <a:r>
              <a:rPr lang="en-US" dirty="0" err="1" smtClean="0"/>
              <a:t>linux</a:t>
            </a:r>
            <a:r>
              <a:rPr lang="en-US" dirty="0" smtClean="0"/>
              <a:t>, and OSX</a:t>
            </a:r>
          </a:p>
          <a:p>
            <a:r>
              <a:rPr lang="en-US" dirty="0" smtClean="0"/>
              <a:t>Develop iOS apps</a:t>
            </a:r>
          </a:p>
          <a:p>
            <a:r>
              <a:rPr lang="en-US" dirty="0" smtClean="0"/>
              <a:t>Develop Android apps</a:t>
            </a:r>
          </a:p>
          <a:p>
            <a:r>
              <a:rPr lang="en-US" dirty="0" smtClean="0"/>
              <a:t>Develop for cool little microcontrollers</a:t>
            </a:r>
          </a:p>
          <a:p>
            <a:pPr lvl="1"/>
            <a:r>
              <a:rPr lang="en-US" dirty="0" err="1" smtClean="0"/>
              <a:t>Aurduino</a:t>
            </a:r>
            <a:endParaRPr lang="en-US" dirty="0" smtClean="0"/>
          </a:p>
          <a:p>
            <a:pPr lvl="1"/>
            <a:r>
              <a:rPr lang="en-US" dirty="0" smtClean="0"/>
              <a:t>Raspberry Pi</a:t>
            </a:r>
          </a:p>
          <a:p>
            <a:pPr lvl="1"/>
            <a:r>
              <a:rPr lang="en-US" dirty="0" smtClean="0"/>
              <a:t>Beagle Bone</a:t>
            </a:r>
          </a:p>
        </p:txBody>
      </p:sp>
    </p:spTree>
    <p:extLst>
      <p:ext uri="{BB962C8B-B14F-4D97-AF65-F5344CB8AC3E}">
        <p14:creationId xmlns:p14="http://schemas.microsoft.com/office/powerpoint/2010/main" val="214119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844191" y="2363152"/>
            <a:ext cx="20574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preprocessor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859586" y="3659505"/>
            <a:ext cx="1905000" cy="6362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compiler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174972" y="5858768"/>
            <a:ext cx="1714500" cy="6629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linker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6" idx="6"/>
            <a:endCxn id="12" idx="1"/>
          </p:cNvCxnSpPr>
          <p:nvPr/>
        </p:nvCxnSpPr>
        <p:spPr>
          <a:xfrm>
            <a:off x="5889472" y="6190238"/>
            <a:ext cx="739928" cy="2428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629400" y="6248400"/>
            <a:ext cx="2303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DLL’s, EXE’s, static LIB’s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276594" y="5200420"/>
            <a:ext cx="1314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.OBJ’s, .LIB’s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275749" y="4495800"/>
            <a:ext cx="2171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-party .OBJ’s, .LIB’s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5" idx="4"/>
            <a:endCxn id="17" idx="0"/>
          </p:cNvCxnSpPr>
          <p:nvPr/>
        </p:nvCxnSpPr>
        <p:spPr>
          <a:xfrm>
            <a:off x="1812086" y="4295775"/>
            <a:ext cx="121611" cy="9046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8" idx="2"/>
            <a:endCxn id="17" idx="3"/>
          </p:cNvCxnSpPr>
          <p:nvPr/>
        </p:nvCxnSpPr>
        <p:spPr>
          <a:xfrm flipH="1">
            <a:off x="2590800" y="4865132"/>
            <a:ext cx="1770759" cy="5199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7" idx="2"/>
            <a:endCxn id="6" idx="1"/>
          </p:cNvCxnSpPr>
          <p:nvPr/>
        </p:nvCxnSpPr>
        <p:spPr>
          <a:xfrm>
            <a:off x="1933697" y="5569752"/>
            <a:ext cx="2492358" cy="3861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580273" y="2194916"/>
            <a:ext cx="2339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 files: .CPP, .H, …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34" idx="1"/>
            <a:endCxn id="4" idx="6"/>
          </p:cNvCxnSpPr>
          <p:nvPr/>
        </p:nvCxnSpPr>
        <p:spPr>
          <a:xfrm flipH="1">
            <a:off x="2901591" y="2379582"/>
            <a:ext cx="678682" cy="3264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4" idx="4"/>
            <a:endCxn id="5" idx="0"/>
          </p:cNvCxnSpPr>
          <p:nvPr/>
        </p:nvCxnSpPr>
        <p:spPr>
          <a:xfrm flipH="1">
            <a:off x="1812086" y="3048952"/>
            <a:ext cx="60805" cy="6105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itle 1"/>
          <p:cNvSpPr txBox="1">
            <a:spLocks/>
          </p:cNvSpPr>
          <p:nvPr/>
        </p:nvSpPr>
        <p:spPr>
          <a:xfrm>
            <a:off x="609600" y="25769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C++ 101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3599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is Multi-Paradigm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Procedural</a:t>
            </a:r>
          </a:p>
          <a:p>
            <a:r>
              <a:rPr lang="en-US" dirty="0" smtClean="0"/>
              <a:t>Object Oriented</a:t>
            </a:r>
          </a:p>
          <a:p>
            <a:r>
              <a:rPr lang="en-US" dirty="0" smtClean="0"/>
              <a:t>Functional</a:t>
            </a:r>
          </a:p>
          <a:p>
            <a:r>
              <a:rPr lang="en-US" dirty="0" smtClean="0"/>
              <a:t>Generic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last two are where the biggest C++ changes are taking place.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24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Paradigms: Procedural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statements</a:t>
            </a:r>
            <a:r>
              <a:rPr lang="en-US" dirty="0"/>
              <a:t>; </a:t>
            </a:r>
            <a:r>
              <a:rPr lang="en-US" dirty="0" smtClean="0"/>
              <a:t>expressions; functions</a:t>
            </a:r>
            <a:r>
              <a:rPr lang="en-US" dirty="0"/>
              <a:t>; subroutines</a:t>
            </a:r>
          </a:p>
          <a:p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627" y="2819400"/>
            <a:ext cx="3650746" cy="3567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990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Paradigms: Object Oriented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Classes; objects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209800"/>
            <a:ext cx="6096000" cy="4534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82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Paradigms: Generic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 Templates</a:t>
            </a:r>
          </a:p>
          <a:p>
            <a:pPr lvl="1"/>
            <a:r>
              <a:rPr lang="en-US" dirty="0" smtClean="0"/>
              <a:t>Templated functions</a:t>
            </a:r>
          </a:p>
          <a:p>
            <a:pPr lvl="1"/>
            <a:r>
              <a:rPr lang="en-US" dirty="0" smtClean="0"/>
              <a:t>Templated classes</a:t>
            </a:r>
          </a:p>
          <a:p>
            <a:pPr lvl="1"/>
            <a:endParaRPr lang="en-US" dirty="0"/>
          </a:p>
          <a:p>
            <a:r>
              <a:rPr lang="en-US" dirty="0" smtClean="0"/>
              <a:t>As C++ developers, we </a:t>
            </a:r>
            <a:r>
              <a:rPr lang="en-US" i="1" dirty="0" smtClean="0"/>
              <a:t>need</a:t>
            </a:r>
            <a:r>
              <a:rPr lang="en-US" dirty="0" smtClean="0"/>
              <a:t> to understand how to read and understand C++ code that uses templates.</a:t>
            </a:r>
          </a:p>
          <a:p>
            <a:r>
              <a:rPr lang="en-US" dirty="0" smtClean="0"/>
              <a:t>So much of C++11/14 Standard Library leverages Generic Programming / templates. </a:t>
            </a:r>
          </a:p>
          <a:p>
            <a:pPr lvl="1"/>
            <a:r>
              <a:rPr lang="en-US" i="1" dirty="0" smtClean="0"/>
              <a:t>Read the source, Luke: Open &lt;string&gt; for example…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13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should all be able to read this…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752600"/>
            <a:ext cx="8686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iostream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&lt;string&gt;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fr-FR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max_fun_with_cpp_11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fr-F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fr-FR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fr-F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?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return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r>
              <a:rPr lang="en-US" i="1" dirty="0" smtClean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i="1" dirty="0" err="1" smtClean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i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max_fun_with_cpp_11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(7, 29) &lt;&lt; </a:t>
            </a:r>
            <a:r>
              <a:rPr lang="en-US" i="1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i="1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i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max_fun_with_cpp_11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i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i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i="1" dirty="0" err="1" smtClean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"zebra"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 </a:t>
            </a:r>
            <a:r>
              <a:rPr lang="en-US" i="1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fred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&lt;&lt; </a:t>
            </a:r>
            <a:r>
              <a:rPr lang="en-US" i="1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83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C++ Standard Library / STL:</a:t>
            </a:r>
            <a:br>
              <a:rPr lang="en-US" dirty="0" smtClean="0"/>
            </a:br>
            <a:r>
              <a:rPr lang="en-US" i="1" dirty="0" smtClean="0"/>
              <a:t>Not Object Oriented!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Read what the creator of the STL has to say about this</a:t>
            </a:r>
            <a:r>
              <a:rPr lang="en-US" dirty="0"/>
              <a:t>: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>
                <a:hlinkClick r:id="rId2"/>
              </a:rPr>
              <a:t>https://en.wikipedia.org/wiki/Alexander_Stepanov#Criticism_of_OOP</a:t>
            </a:r>
            <a:endParaRPr lang="en-US" dirty="0"/>
          </a:p>
          <a:p>
            <a:r>
              <a:rPr lang="en-US" dirty="0" smtClean="0"/>
              <a:t>He’s got a new book, too:</a:t>
            </a:r>
          </a:p>
          <a:p>
            <a:pPr marL="400050" lvl="1" indent="0">
              <a:buNone/>
            </a:pP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www.informit.com/store/from-mathematics-to-generic-programming-9780321942043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19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EDD: </a:t>
            </a:r>
            <a:r>
              <a:rPr lang="en-US" b="1" dirty="0"/>
              <a:t>Error Driven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can learn a LOT from the compiler warnings and errors. Fun!</a:t>
            </a:r>
          </a:p>
          <a:p>
            <a:r>
              <a:rPr lang="en-US" dirty="0" smtClean="0"/>
              <a:t>Template errors and warnings are getting better. (Have been notoriously bad.)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33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Paradigms: Functional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Lambdas!</a:t>
            </a:r>
          </a:p>
          <a:p>
            <a:pPr lvl="1"/>
            <a:r>
              <a:rPr lang="en-US" dirty="0" smtClean="0"/>
              <a:t>In C++11, “Lambda Expressions” is correct terminology</a:t>
            </a:r>
          </a:p>
          <a:p>
            <a:pPr lvl="1"/>
            <a:r>
              <a:rPr lang="en-US" dirty="0" smtClean="0"/>
              <a:t>We know what C / C++ expressions are; makes it a little easier</a:t>
            </a:r>
          </a:p>
          <a:p>
            <a:r>
              <a:rPr lang="en-US" dirty="0" smtClean="0"/>
              <a:t>Pure Functions</a:t>
            </a:r>
          </a:p>
          <a:p>
            <a:pPr lvl="1"/>
            <a:r>
              <a:rPr lang="en-US" dirty="0" smtClean="0"/>
              <a:t>Thread safe</a:t>
            </a:r>
          </a:p>
          <a:p>
            <a:pPr marL="0" indent="0">
              <a:buNone/>
            </a:pPr>
            <a:r>
              <a:rPr lang="en-US" dirty="0" err="1" smtClean="0">
                <a:hlinkClick r:id="rId2"/>
              </a:rPr>
              <a:t>Gamasutra</a:t>
            </a:r>
            <a:r>
              <a:rPr lang="en-US" dirty="0" smtClean="0">
                <a:hlinkClick r:id="rId2"/>
              </a:rPr>
              <a:t> article</a:t>
            </a:r>
            <a:r>
              <a:rPr lang="en-US" dirty="0" smtClean="0"/>
              <a:t> – John </a:t>
            </a:r>
            <a:r>
              <a:rPr lang="en-US" dirty="0" err="1" smtClean="0"/>
              <a:t>Carmack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40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Paradigms: Bjarne’s recent take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smtClean="0"/>
              <a:t>(Copied from: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www.stroustrup.com/Myths-final.pdf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Consider an example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sz="25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500" b="1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25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rotate_and_draw</a:t>
            </a:r>
            <a:r>
              <a:rPr lang="en-US" sz="2500" b="1" dirty="0">
                <a:latin typeface="Consolas" panose="020B0609020204030204" pitchFamily="49" charset="0"/>
                <a:cs typeface="Consolas" panose="020B0609020204030204" pitchFamily="49" charset="0"/>
              </a:rPr>
              <a:t>(vector&lt;Shape*&gt;&amp; vs, </a:t>
            </a:r>
            <a:r>
              <a:rPr lang="en-US" sz="25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500" b="1" dirty="0">
                <a:latin typeface="Consolas" panose="020B0609020204030204" pitchFamily="49" charset="0"/>
                <a:cs typeface="Consolas" panose="020B0609020204030204" pitchFamily="49" charset="0"/>
              </a:rPr>
              <a:t> r) {</a:t>
            </a:r>
          </a:p>
          <a:p>
            <a:pPr marL="0" indent="0">
              <a:buNone/>
            </a:pPr>
            <a:r>
              <a:rPr lang="en-US" sz="2500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5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for_each</a:t>
            </a:r>
            <a:r>
              <a:rPr lang="en-US" sz="25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5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vs.begin</a:t>
            </a:r>
            <a:r>
              <a:rPr lang="en-US" sz="2500" b="1" dirty="0">
                <a:latin typeface="Consolas" panose="020B0609020204030204" pitchFamily="49" charset="0"/>
                <a:cs typeface="Consolas" panose="020B0609020204030204" pitchFamily="49" charset="0"/>
              </a:rPr>
              <a:t>(),</a:t>
            </a:r>
            <a:r>
              <a:rPr lang="en-US" sz="25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vs.end</a:t>
            </a:r>
            <a:r>
              <a:rPr lang="en-US" sz="2500" b="1" dirty="0">
                <a:latin typeface="Consolas" panose="020B0609020204030204" pitchFamily="49" charset="0"/>
                <a:cs typeface="Consolas" panose="020B0609020204030204" pitchFamily="49" charset="0"/>
              </a:rPr>
              <a:t>(), [](Shape* p) { p-&gt;rotate(r); }); // rotate all elements of vs</a:t>
            </a:r>
          </a:p>
          <a:p>
            <a:pPr marL="0" indent="0">
              <a:buNone/>
            </a:pPr>
            <a:r>
              <a:rPr lang="en-US" sz="2500" b="1" dirty="0">
                <a:latin typeface="Consolas" panose="020B0609020204030204" pitchFamily="49" charset="0"/>
                <a:cs typeface="Consolas" panose="020B0609020204030204" pitchFamily="49" charset="0"/>
              </a:rPr>
              <a:t>  for (Shape* p : vs) p-&gt;draw(); // draw all elements of vs</a:t>
            </a:r>
          </a:p>
          <a:p>
            <a:pPr marL="0" indent="0">
              <a:buNone/>
            </a:pPr>
            <a:r>
              <a:rPr lang="en-US" sz="25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Is this object-oriented? Of course it is; it relies critically on a class </a:t>
            </a:r>
            <a:r>
              <a:rPr lang="en-US" dirty="0" smtClean="0"/>
              <a:t>hierarchy </a:t>
            </a:r>
            <a:r>
              <a:rPr lang="en-US" dirty="0"/>
              <a:t>with virtual functions.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 is generic? Of course it is; it relies critically on a </a:t>
            </a:r>
            <a:r>
              <a:rPr lang="en-US" dirty="0" smtClean="0"/>
              <a:t>parameterized container </a:t>
            </a:r>
            <a:r>
              <a:rPr lang="en-US" dirty="0"/>
              <a:t>(vector) and the generic function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for_each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Is this functional? Sort of; it uses a lambda (the [] construct</a:t>
            </a:r>
            <a:r>
              <a:rPr lang="en-US" dirty="0" smtClean="0"/>
              <a:t>).</a:t>
            </a:r>
          </a:p>
          <a:p>
            <a:pPr marL="0" indent="0">
              <a:buNone/>
            </a:pPr>
            <a:endParaRPr lang="en-US" dirty="0" smtClean="0">
              <a:hlinkClick r:id="rId3"/>
            </a:endParaRPr>
          </a:p>
          <a:p>
            <a:pPr marL="0" indent="0">
              <a:buNone/>
            </a:pPr>
            <a:r>
              <a:rPr lang="en-US" b="1" dirty="0" smtClean="0"/>
              <a:t>So </a:t>
            </a:r>
            <a:r>
              <a:rPr lang="en-US" b="1" dirty="0"/>
              <a:t>what is it? It is modern C++: C++11</a:t>
            </a:r>
            <a:r>
              <a:rPr lang="en-US" b="1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>
              <a:hlinkClick r:id="rId3"/>
            </a:endParaRPr>
          </a:p>
          <a:p>
            <a:pPr marL="0" indent="0">
              <a:buNone/>
            </a:pP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isocpp.org/blog/2014/12/myths-1</a:t>
            </a:r>
            <a:r>
              <a:rPr lang="en-US" dirty="0" smtClean="0"/>
              <a:t>  // series of 3 recent articles.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533400" y="5410200"/>
            <a:ext cx="792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648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C++: What’s [still] missing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XML</a:t>
            </a:r>
          </a:p>
          <a:p>
            <a:r>
              <a:rPr lang="en-US" dirty="0" smtClean="0"/>
              <a:t>Packages / modules</a:t>
            </a:r>
          </a:p>
          <a:p>
            <a:pPr lvl="1"/>
            <a:r>
              <a:rPr lang="en-US" dirty="0" smtClean="0"/>
              <a:t>PHP composer; Python pip; Ruby gems; </a:t>
            </a:r>
            <a:r>
              <a:rPr lang="en-US" dirty="0" err="1" smtClean="0"/>
              <a:t>LuaRocks</a:t>
            </a:r>
            <a:endParaRPr lang="en-US" dirty="0"/>
          </a:p>
          <a:p>
            <a:pPr lvl="1"/>
            <a:r>
              <a:rPr lang="en-US" dirty="0" smtClean="0"/>
              <a:t>Java </a:t>
            </a:r>
            <a:r>
              <a:rPr lang="en-US" dirty="0" smtClean="0">
                <a:hlinkClick r:id="rId2"/>
              </a:rPr>
              <a:t>JPM4j</a:t>
            </a:r>
            <a:r>
              <a:rPr lang="en-US" dirty="0" smtClean="0"/>
              <a:t> anyone`?</a:t>
            </a:r>
          </a:p>
          <a:p>
            <a:pPr lvl="1"/>
            <a:r>
              <a:rPr lang="en-US" dirty="0" smtClean="0"/>
              <a:t>Microsoft has #import &lt;</a:t>
            </a:r>
            <a:r>
              <a:rPr lang="en-US" dirty="0" err="1" smtClean="0"/>
              <a:t>typelib</a:t>
            </a:r>
            <a:r>
              <a:rPr lang="en-US" dirty="0" smtClean="0"/>
              <a:t>&gt; for C++ COM</a:t>
            </a:r>
          </a:p>
          <a:p>
            <a:r>
              <a:rPr lang="en-US" dirty="0" smtClean="0"/>
              <a:t>Garbage collection (as C#, Java, Python, …)</a:t>
            </a:r>
          </a:p>
          <a:p>
            <a:pPr lvl="1"/>
            <a:r>
              <a:rPr lang="en-US" dirty="0" smtClean="0"/>
              <a:t>Discussion point: Make it optional?</a:t>
            </a:r>
          </a:p>
          <a:p>
            <a:r>
              <a:rPr lang="en-US" dirty="0" smtClean="0"/>
              <a:t>Strings in switch() statement as in C#</a:t>
            </a:r>
          </a:p>
          <a:p>
            <a:pPr lvl="1"/>
            <a:r>
              <a:rPr lang="en-US" i="1" dirty="0" smtClean="0">
                <a:hlinkClick r:id="rId3"/>
              </a:rPr>
              <a:t>Here</a:t>
            </a:r>
            <a:r>
              <a:rPr lang="en-US" i="1" dirty="0" smtClean="0"/>
              <a:t>’s a cute solution on </a:t>
            </a:r>
            <a:r>
              <a:rPr lang="en-US" i="1" dirty="0" err="1" smtClean="0"/>
              <a:t>CodeProject</a:t>
            </a:r>
            <a:endParaRPr lang="en-US" i="1" dirty="0" smtClean="0"/>
          </a:p>
          <a:p>
            <a:r>
              <a:rPr lang="en-US" dirty="0" smtClean="0"/>
              <a:t>Decimal data type</a:t>
            </a:r>
          </a:p>
        </p:txBody>
      </p:sp>
    </p:spTree>
    <p:extLst>
      <p:ext uri="{BB962C8B-B14F-4D97-AF65-F5344CB8AC3E}">
        <p14:creationId xmlns:p14="http://schemas.microsoft.com/office/powerpoint/2010/main" val="289764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</a:t>
            </a:r>
            <a:r>
              <a:rPr lang="en-US" smtClean="0"/>
              <a:t>[still] missing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Serialization:</a:t>
            </a:r>
          </a:p>
          <a:p>
            <a:pPr lvl="1"/>
            <a:r>
              <a:rPr lang="en-US" dirty="0" smtClean="0"/>
              <a:t>see </a:t>
            </a:r>
            <a:r>
              <a:rPr lang="en-US" dirty="0" smtClean="0">
                <a:hlinkClick r:id="rId2"/>
              </a:rPr>
              <a:t>google </a:t>
            </a:r>
            <a:r>
              <a:rPr lang="en-US" dirty="0" err="1" smtClean="0">
                <a:hlinkClick r:id="rId2"/>
              </a:rPr>
              <a:t>FlatBuffers</a:t>
            </a:r>
            <a:r>
              <a:rPr lang="en-US" dirty="0" smtClean="0">
                <a:hlinkClick r:id="rId2"/>
              </a:rPr>
              <a:t> </a:t>
            </a:r>
            <a:r>
              <a:rPr lang="en-US" dirty="0" smtClean="0"/>
              <a:t>– good, modern C++</a:t>
            </a:r>
          </a:p>
          <a:p>
            <a:r>
              <a:rPr lang="en-US" dirty="0" smtClean="0"/>
              <a:t>Run-time introspection (C#, Java, Python, …)</a:t>
            </a:r>
          </a:p>
          <a:p>
            <a:pPr lvl="1"/>
            <a:r>
              <a:rPr lang="en-US" dirty="0" smtClean="0"/>
              <a:t>C++11 annotations – not much here</a:t>
            </a:r>
          </a:p>
          <a:p>
            <a:r>
              <a:rPr lang="en-US" dirty="0" smtClean="0"/>
              <a:t>Interfaces: Need [ugly] abstract classes</a:t>
            </a:r>
          </a:p>
          <a:p>
            <a:r>
              <a:rPr lang="en-US" dirty="0" smtClean="0"/>
              <a:t>Command-line parsing</a:t>
            </a:r>
          </a:p>
          <a:p>
            <a:r>
              <a:rPr lang="en-US" dirty="0" smtClean="0"/>
              <a:t>Binary-compatible outputs</a:t>
            </a:r>
          </a:p>
          <a:p>
            <a:pPr lvl="1"/>
            <a:r>
              <a:rPr lang="en-US" dirty="0" smtClean="0"/>
              <a:t>No standard “name mangling” of C++ classes</a:t>
            </a:r>
          </a:p>
          <a:p>
            <a:pPr lvl="1"/>
            <a:r>
              <a:rPr lang="en-US" dirty="0" smtClean="0"/>
              <a:t>Fallback is to expose ‘C’ interfaces instead of rich C++ datatypes and objects.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</a:t>
            </a:r>
          </a:p>
          <a:p>
            <a:pPr lvl="1"/>
            <a:r>
              <a:rPr lang="en-US" dirty="0" smtClean="0">
                <a:sym typeface="Wingdings"/>
              </a:rPr>
              <a:t>‘</a:t>
            </a:r>
            <a:r>
              <a:rPr lang="en-US" dirty="0" smtClean="0">
                <a:sym typeface="Wingdings"/>
                <a:hlinkClick r:id="rId3"/>
              </a:rPr>
              <a:t>hourglass interfaces</a:t>
            </a:r>
            <a:r>
              <a:rPr lang="en-US" dirty="0" smtClean="0">
                <a:sym typeface="Wingdings"/>
              </a:rPr>
              <a:t>’: interesting </a:t>
            </a:r>
            <a:r>
              <a:rPr lang="en-US" dirty="0" err="1" smtClean="0">
                <a:sym typeface="Wingdings"/>
              </a:rPr>
              <a:t>cppcon</a:t>
            </a:r>
            <a:r>
              <a:rPr lang="en-US" dirty="0" smtClean="0">
                <a:sym typeface="Wingdings"/>
              </a:rPr>
              <a:t> presentation.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521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C++: What’s still missing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Networking: Will probably be stealing </a:t>
            </a:r>
            <a:r>
              <a:rPr lang="en-US" dirty="0" err="1" smtClean="0"/>
              <a:t>Boost.Asio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“</a:t>
            </a:r>
            <a:r>
              <a:rPr lang="en-US" dirty="0" err="1"/>
              <a:t>Boost.Asio</a:t>
            </a:r>
            <a:r>
              <a:rPr lang="en-US" dirty="0"/>
              <a:t> is a cross-platform C++ library for network and low-level I/O programming that provides developers with a consistent asynchronous model using a </a:t>
            </a:r>
            <a:r>
              <a:rPr lang="en-US" b="1" dirty="0"/>
              <a:t>modern C++ </a:t>
            </a:r>
            <a:r>
              <a:rPr lang="en-US" dirty="0"/>
              <a:t>approach</a:t>
            </a:r>
            <a:r>
              <a:rPr lang="en-US" dirty="0" smtClean="0"/>
              <a:t>.”</a:t>
            </a:r>
            <a:endParaRPr lang="en-US" dirty="0" smtClean="0">
              <a:hlinkClick r:id="rId2"/>
            </a:endParaRPr>
          </a:p>
          <a:p>
            <a:pPr marL="0" indent="0">
              <a:buNone/>
            </a:pPr>
            <a:endParaRPr lang="en-US" dirty="0" smtClean="0">
              <a:hlinkClick r:id="rId2"/>
            </a:endParaRP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www.boost.org/doc/libs/1_57_0/doc/html/boost_asio.html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70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C++ compiler am I using?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lvl="1" indent="0">
              <a:buNone/>
            </a:pPr>
            <a:r>
              <a:rPr lang="en-US" sz="2400" dirty="0" smtClean="0"/>
              <a:t>Windows driver kit (WDK):</a:t>
            </a:r>
            <a:endParaRPr lang="en-US" sz="2400" dirty="0"/>
          </a:p>
          <a:p>
            <a:pPr marL="457200" lvl="1" indent="0">
              <a:buNone/>
            </a:pPr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:\apps\WinDDK\7600.16385.1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bin\setenv.bat 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. WLH</a:t>
            </a:r>
          </a:p>
          <a:p>
            <a:pPr marL="457200" lvl="1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c:\apps\WinDDK\7600.16385.1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cl.exe</a:t>
            </a:r>
            <a:endParaRPr lang="en-US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Microsoft (R) 32-bit C/C++ Optimizing Compiler Version 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15.00.30729.207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for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80x86</a:t>
            </a:r>
          </a:p>
          <a:p>
            <a:pPr marL="457200" lvl="1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400" dirty="0" smtClean="0"/>
              <a:t>This is C++ ’03’</a:t>
            </a:r>
            <a:endParaRPr lang="en-US" sz="2400" dirty="0"/>
          </a:p>
          <a:p>
            <a:pPr lvl="1"/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868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Which C++ compiler?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600" dirty="0" smtClean="0">
                <a:cs typeface="Consolas" panose="020B0609020204030204" pitchFamily="49" charset="0"/>
              </a:rPr>
              <a:t>Set </a:t>
            </a:r>
            <a:r>
              <a:rPr lang="en-US" sz="2600" dirty="0">
                <a:cs typeface="Consolas" panose="020B0609020204030204" pitchFamily="49" charset="0"/>
              </a:rPr>
              <a:t>the environment; run </a:t>
            </a:r>
            <a:r>
              <a:rPr lang="en-US" sz="2600" dirty="0" smtClean="0">
                <a:cs typeface="Consolas" panose="020B0609020204030204" pitchFamily="49" charset="0"/>
              </a:rPr>
              <a:t>CL.EXE</a:t>
            </a:r>
          </a:p>
          <a:p>
            <a:r>
              <a:rPr lang="en-US" sz="2600" dirty="0" smtClean="0">
                <a:cs typeface="Consolas" panose="020B0609020204030204" pitchFamily="49" charset="0"/>
              </a:rPr>
              <a:t>Visual Studio help/about: fail</a:t>
            </a:r>
          </a:p>
          <a:p>
            <a:r>
              <a:rPr lang="en-US" sz="2600" dirty="0" smtClean="0">
                <a:cs typeface="Consolas" panose="020B0609020204030204" pitchFamily="49" charset="0"/>
              </a:rPr>
              <a:t>Look for “C++” </a:t>
            </a:r>
            <a:r>
              <a:rPr lang="en-US" sz="2600" dirty="0" smtClean="0">
                <a:cs typeface="Consolas" panose="020B0609020204030204" pitchFamily="49" charset="0"/>
                <a:hlinkClick r:id="rId2"/>
              </a:rPr>
              <a:t>here</a:t>
            </a:r>
            <a:r>
              <a:rPr lang="en-US" sz="2600" dirty="0" smtClean="0">
                <a:cs typeface="Consolas" panose="020B0609020204030204" pitchFamily="49" charset="0"/>
              </a:rPr>
              <a:t> for all MS C++ compiler versions</a:t>
            </a:r>
            <a:endParaRPr lang="en-US" sz="2600" dirty="0"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vs2013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env: Microsoft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(R) C/C++ Optimizing Compiler Version 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18.00.31010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for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x86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vs2012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env: Microsoft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(R) C/C++ Optimizing Compiler Version 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17.00.61030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for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x86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vs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2010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env: Microsoft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(R) 32-bit C/C++ Optimizing Compiler Version 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16.00.40219.01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for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80x86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vs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2008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env: Microsoft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(R) 32-bit C/C++ Optimizing Compiler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Version 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15.00.30729.01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80x86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vs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2014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env: Microsoft (R) C/C++ Optimizing Compiler Version 19.00.22129.1 for x86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3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Which C++ compiler?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cs typeface="Consolas" panose="020B0609020204030204" pitchFamily="49" charset="0"/>
              </a:rPr>
              <a:t>On </a:t>
            </a:r>
            <a:r>
              <a:rPr lang="en-US" sz="2800" smtClean="0">
                <a:cs typeface="Consolas" panose="020B0609020204030204" pitchFamily="49" charset="0"/>
              </a:rPr>
              <a:t>a fairly up-to-date </a:t>
            </a:r>
            <a:r>
              <a:rPr lang="en-US" sz="2800" dirty="0" err="1" smtClean="0">
                <a:cs typeface="Consolas" panose="020B0609020204030204" pitchFamily="49" charset="0"/>
              </a:rPr>
              <a:t>linux</a:t>
            </a:r>
            <a:r>
              <a:rPr lang="en-US" sz="2800" dirty="0" smtClean="0">
                <a:cs typeface="Consolas" panose="020B0609020204030204" pitchFamily="49" charset="0"/>
              </a:rPr>
              <a:t> box: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dwight@dwight-mint17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~ $ 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g++ --version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g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++ (Ubuntu 4.8.2-19ubuntu1) 4.8.2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Copyright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(C) 2013 Free Software Foundation, Inc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/>
            <a:r>
              <a:rPr lang="en-US" sz="2800" dirty="0"/>
              <a:t>GCC: “</a:t>
            </a:r>
            <a:r>
              <a:rPr lang="en-US" sz="2800" dirty="0">
                <a:hlinkClick r:id="rId2"/>
              </a:rPr>
              <a:t>GNU compiler collection</a:t>
            </a:r>
            <a:r>
              <a:rPr lang="en-US" sz="2800" dirty="0"/>
              <a:t>”</a:t>
            </a:r>
          </a:p>
          <a:p>
            <a:pPr marL="285750"/>
            <a:r>
              <a:rPr lang="en-US" sz="2800" dirty="0" smtClean="0"/>
              <a:t>g++ is the C++ compiler command</a:t>
            </a:r>
          </a:p>
          <a:p>
            <a:pPr marL="285750"/>
            <a:r>
              <a:rPr lang="en-US" sz="2800" dirty="0" err="1" smtClean="0"/>
              <a:t>gcc</a:t>
            </a:r>
            <a:r>
              <a:rPr lang="en-US" sz="2800" dirty="0" smtClean="0"/>
              <a:t> is the C compiler command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1603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MS C/C</a:t>
            </a:r>
            <a:r>
              <a:rPr lang="en-US" dirty="0" smtClean="0"/>
              <a:t>++ runtime 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c:\apps\vs2013\VC\redist\x64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tree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/f /a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+---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Microsoft.VC120.CRT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       </a:t>
            </a:r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msvcp120.dll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 // C++ runtime; 600+ Kb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       </a:t>
            </a:r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msvcr120.dll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 // C runtime; 2+ Mb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      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vccorlib120.dll    // C++/CLI (.NET)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+---Microsoft.VC120.CXXAMP // ‘accelerated massive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//    parallelism’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|       vcamp120.dll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+---Microsoft.VC120.MFC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       mfc120u.dll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       mfcm120u.dll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\---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Microsoft.VC120.OpenMP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vcomp120.dll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That last one: “…multi-platform </a:t>
            </a:r>
            <a:r>
              <a:rPr lang="en-US" dirty="0"/>
              <a:t>shared-memory parallel programming in C/C++ and </a:t>
            </a:r>
            <a:r>
              <a:rPr lang="en-US" dirty="0" smtClean="0"/>
              <a:t>Fortran”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57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Idioms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RAII</a:t>
            </a:r>
            <a:endParaRPr lang="en-US" dirty="0" smtClean="0"/>
          </a:p>
          <a:p>
            <a:pPr lvl="1"/>
            <a:r>
              <a:rPr lang="en-US" dirty="0" smtClean="0"/>
              <a:t>“Resource Acquisition Is Initialization”</a:t>
            </a:r>
          </a:p>
          <a:p>
            <a:pPr lvl="1"/>
            <a:r>
              <a:rPr lang="en-US" dirty="0" smtClean="0"/>
              <a:t>Acquire and release things in constructor and destructor</a:t>
            </a:r>
          </a:p>
          <a:p>
            <a:r>
              <a:rPr lang="en-US" dirty="0" smtClean="0">
                <a:hlinkClick r:id="rId3"/>
              </a:rPr>
              <a:t>SFINAE</a:t>
            </a:r>
            <a:endParaRPr lang="en-US" dirty="0" smtClean="0"/>
          </a:p>
          <a:p>
            <a:pPr lvl="1"/>
            <a:r>
              <a:rPr lang="en-US" dirty="0"/>
              <a:t>“Substitution </a:t>
            </a:r>
            <a:r>
              <a:rPr lang="en-US" dirty="0" smtClean="0"/>
              <a:t>Failure Is Not An Error”</a:t>
            </a:r>
          </a:p>
          <a:p>
            <a:pPr lvl="1"/>
            <a:r>
              <a:rPr lang="en-US" dirty="0" smtClean="0"/>
              <a:t>You won’t get compile-time errors when fiddling with templates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68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716" y="1171575"/>
            <a:ext cx="8593708" cy="451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321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Constructor </a:t>
            </a:r>
            <a:r>
              <a:rPr lang="en-US" dirty="0"/>
              <a:t>acquires resource</a:t>
            </a:r>
          </a:p>
          <a:p>
            <a:pPr lvl="1"/>
            <a:r>
              <a:rPr lang="en-US" dirty="0" smtClean="0"/>
              <a:t>e.g. </a:t>
            </a:r>
            <a:r>
              <a:rPr lang="en-US" dirty="0"/>
              <a:t>opens </a:t>
            </a:r>
            <a:r>
              <a:rPr lang="en-US" dirty="0" smtClean="0"/>
              <a:t>file; allocate memory</a:t>
            </a:r>
            <a:endParaRPr lang="en-US" dirty="0"/>
          </a:p>
          <a:p>
            <a:r>
              <a:rPr lang="en-US" dirty="0"/>
              <a:t>All other member functions know resource is acquired</a:t>
            </a:r>
          </a:p>
          <a:p>
            <a:pPr lvl="1"/>
            <a:r>
              <a:rPr lang="en-US" dirty="0"/>
              <a:t>Do not need to test and make sure</a:t>
            </a:r>
          </a:p>
          <a:p>
            <a:r>
              <a:rPr lang="en-US" dirty="0"/>
              <a:t>Destructor releases </a:t>
            </a:r>
            <a:r>
              <a:rPr lang="en-US" dirty="0" smtClean="0"/>
              <a:t>resources</a:t>
            </a:r>
            <a:endParaRPr lang="en-US" dirty="0"/>
          </a:p>
          <a:p>
            <a:pPr lvl="1"/>
            <a:r>
              <a:rPr lang="en-US" dirty="0"/>
              <a:t>Works even in the presence of exceptions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89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C++: Rule </a:t>
            </a:r>
            <a:r>
              <a:rPr lang="en-US" smtClean="0"/>
              <a:t>of Three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hlinkClick r:id="rId2"/>
              </a:rPr>
              <a:t>http://</a:t>
            </a:r>
            <a:r>
              <a:rPr lang="en-US" sz="2400" dirty="0" smtClean="0">
                <a:hlinkClick r:id="rId2"/>
              </a:rPr>
              <a:t>en.cppreference.com/w/cpp/language/rule_of_three</a:t>
            </a:r>
            <a:endParaRPr lang="en-US" sz="2400" dirty="0" smtClean="0"/>
          </a:p>
          <a:p>
            <a:pPr marL="0" indent="0">
              <a:buNone/>
            </a:pPr>
            <a:endParaRPr lang="en-US" dirty="0" smtClean="0"/>
          </a:p>
          <a:p>
            <a:pPr marL="400050" lvl="1" indent="0">
              <a:buNone/>
            </a:pPr>
            <a:r>
              <a:rPr lang="en-US" sz="3600" dirty="0" smtClean="0"/>
              <a:t>“If </a:t>
            </a:r>
            <a:r>
              <a:rPr lang="en-US" sz="3600" dirty="0"/>
              <a:t>a class requires a user-defined destructor, a user-defined copy constructor, or a user-defined copy assignment operator, it almost certainly requires all three.</a:t>
            </a:r>
          </a:p>
        </p:txBody>
      </p:sp>
    </p:spTree>
    <p:extLst>
      <p:ext uri="{BB962C8B-B14F-4D97-AF65-F5344CB8AC3E}">
        <p14:creationId xmlns:p14="http://schemas.microsoft.com/office/powerpoint/2010/main" val="203829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C++11: Rule of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600" dirty="0">
                <a:hlinkClick r:id="rId2"/>
              </a:rPr>
              <a:t>http://</a:t>
            </a:r>
            <a:r>
              <a:rPr lang="en-US" sz="2600" dirty="0" smtClean="0">
                <a:hlinkClick r:id="rId2"/>
              </a:rPr>
              <a:t>en.cppreference.com/w/cpp/language/rule_of_three</a:t>
            </a:r>
            <a:endParaRPr lang="en-US" sz="2600" dirty="0" smtClean="0"/>
          </a:p>
          <a:p>
            <a:pPr marL="0" indent="0">
              <a:buNone/>
            </a:pPr>
            <a:endParaRPr lang="en-US" dirty="0" smtClean="0"/>
          </a:p>
          <a:p>
            <a:pPr marL="400050" lvl="1" indent="0">
              <a:buNone/>
            </a:pPr>
            <a:r>
              <a:rPr lang="en-US" sz="3200" dirty="0"/>
              <a:t>“Because the presence of a user-defined destructor, copy-constructor, or copy-assignment operator prevents implicit definition of the move constructor and the move assignment operator, any class for which move semantics are desirable, has to declare all five special member </a:t>
            </a:r>
            <a:r>
              <a:rPr lang="en-US" sz="3200" dirty="0" smtClean="0"/>
              <a:t>functions.”</a:t>
            </a:r>
          </a:p>
          <a:p>
            <a:pPr marL="400050" lvl="1" indent="0">
              <a:buNone/>
            </a:pPr>
            <a:endParaRPr lang="en-US" sz="3200" dirty="0"/>
          </a:p>
          <a:p>
            <a:pPr marL="400050" lvl="1" indent="0">
              <a:buNone/>
            </a:pPr>
            <a:r>
              <a:rPr lang="en-US" sz="2600" i="1" dirty="0" smtClean="0"/>
              <a:t>(Ugh.)</a:t>
            </a:r>
            <a:endParaRPr lang="en-US" sz="2600" i="1" dirty="0"/>
          </a:p>
        </p:txBody>
      </p:sp>
    </p:spTree>
    <p:extLst>
      <p:ext uri="{BB962C8B-B14F-4D97-AF65-F5344CB8AC3E}">
        <p14:creationId xmlns:p14="http://schemas.microsoft.com/office/powerpoint/2010/main" val="299522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Big C++11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Wikipedia: </a:t>
            </a:r>
            <a:r>
              <a:rPr lang="en-US" dirty="0" smtClean="0"/>
              <a:t>take a look.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en.wikipedia.org/wiki/C%2B%2B11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04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"/>
            <a:ext cx="8229600" cy="6705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dirty="0">
                <a:hlinkClick r:id="rId2"/>
              </a:rPr>
              <a:t>1 Changes from the previous version of the standard</a:t>
            </a:r>
            <a:endParaRPr lang="en-US" sz="1100" dirty="0"/>
          </a:p>
          <a:p>
            <a:pPr marL="0" indent="0">
              <a:buNone/>
            </a:pPr>
            <a:r>
              <a:rPr lang="en-US" sz="1100" dirty="0">
                <a:hlinkClick r:id="rId3"/>
              </a:rPr>
              <a:t>2 Extensions to the C++ core language</a:t>
            </a:r>
            <a:endParaRPr lang="en-US" sz="1100" dirty="0"/>
          </a:p>
          <a:p>
            <a:pPr marL="457200" lvl="1" indent="0">
              <a:buNone/>
            </a:pPr>
            <a:r>
              <a:rPr lang="en-US" sz="1050" dirty="0">
                <a:hlinkClick r:id="rId4"/>
              </a:rPr>
              <a:t>2.1 Core language runtime performance enhancements</a:t>
            </a:r>
            <a:endParaRPr lang="en-US" sz="1050" dirty="0"/>
          </a:p>
          <a:p>
            <a:pPr marL="914400" lvl="2" indent="0">
              <a:buNone/>
            </a:pPr>
            <a:r>
              <a:rPr lang="en-US" sz="1000" dirty="0">
                <a:hlinkClick r:id="rId5"/>
              </a:rPr>
              <a:t>2.1.1 </a:t>
            </a:r>
            <a:r>
              <a:rPr lang="en-US" sz="1000" dirty="0" err="1">
                <a:hlinkClick r:id="rId5"/>
              </a:rPr>
              <a:t>Rvalue</a:t>
            </a:r>
            <a:r>
              <a:rPr lang="en-US" sz="1000" dirty="0">
                <a:hlinkClick r:id="rId5"/>
              </a:rPr>
              <a:t> references and move constructors</a:t>
            </a:r>
            <a:endParaRPr lang="en-US" sz="1000" dirty="0"/>
          </a:p>
          <a:p>
            <a:pPr marL="914400" lvl="2" indent="0">
              <a:buNone/>
            </a:pPr>
            <a:r>
              <a:rPr lang="en-US" sz="1000" dirty="0">
                <a:hlinkClick r:id="rId6"/>
              </a:rPr>
              <a:t>2.1.2 </a:t>
            </a:r>
            <a:r>
              <a:rPr lang="en-US" sz="1000" dirty="0" err="1">
                <a:hlinkClick r:id="rId6"/>
              </a:rPr>
              <a:t>constexpr</a:t>
            </a:r>
            <a:r>
              <a:rPr lang="en-US" sz="1000" dirty="0">
                <a:hlinkClick r:id="rId6"/>
              </a:rPr>
              <a:t> – Generalized constant expressions</a:t>
            </a:r>
            <a:endParaRPr lang="en-US" sz="1000" dirty="0"/>
          </a:p>
          <a:p>
            <a:pPr marL="914400" lvl="2" indent="0">
              <a:buNone/>
            </a:pPr>
            <a:r>
              <a:rPr lang="en-US" sz="1000" dirty="0">
                <a:hlinkClick r:id="rId7"/>
              </a:rPr>
              <a:t>2.1.3 Modification to the definition of plain old data</a:t>
            </a:r>
            <a:endParaRPr lang="en-US" sz="1000" dirty="0"/>
          </a:p>
          <a:p>
            <a:pPr marL="457200" lvl="1" indent="0">
              <a:buNone/>
            </a:pPr>
            <a:r>
              <a:rPr lang="en-US" sz="1050" dirty="0">
                <a:hlinkClick r:id="rId8"/>
              </a:rPr>
              <a:t>2.2 Core language build time performance enhancements</a:t>
            </a:r>
            <a:endParaRPr lang="en-US" sz="1050" dirty="0"/>
          </a:p>
          <a:p>
            <a:pPr marL="914400" lvl="2" indent="0">
              <a:buNone/>
            </a:pPr>
            <a:r>
              <a:rPr lang="en-US" sz="1000" dirty="0">
                <a:hlinkClick r:id="rId9"/>
              </a:rPr>
              <a:t>2.2.1 Extern template</a:t>
            </a:r>
            <a:endParaRPr lang="en-US" sz="1000" dirty="0"/>
          </a:p>
          <a:p>
            <a:pPr marL="457200" lvl="1" indent="0">
              <a:buNone/>
            </a:pPr>
            <a:r>
              <a:rPr lang="en-US" sz="1050" dirty="0">
                <a:hlinkClick r:id="rId10"/>
              </a:rPr>
              <a:t>2.3 Core language usability enhancements</a:t>
            </a:r>
            <a:endParaRPr lang="en-US" sz="1050" dirty="0"/>
          </a:p>
          <a:p>
            <a:pPr marL="914400" lvl="2" indent="0">
              <a:buNone/>
            </a:pPr>
            <a:r>
              <a:rPr lang="en-US" sz="1000" dirty="0">
                <a:hlinkClick r:id="rId11"/>
              </a:rPr>
              <a:t>2.3.1 Initializer lists</a:t>
            </a:r>
            <a:endParaRPr lang="en-US" sz="1000" dirty="0"/>
          </a:p>
          <a:p>
            <a:pPr marL="914400" lvl="2" indent="0">
              <a:buNone/>
            </a:pPr>
            <a:r>
              <a:rPr lang="en-US" sz="1000" dirty="0">
                <a:hlinkClick r:id="rId12"/>
              </a:rPr>
              <a:t>2.3.2 Uniform initialization</a:t>
            </a:r>
            <a:endParaRPr lang="en-US" sz="1000" dirty="0"/>
          </a:p>
          <a:p>
            <a:pPr marL="914400" lvl="2" indent="0">
              <a:buNone/>
            </a:pPr>
            <a:r>
              <a:rPr lang="en-US" sz="1000" dirty="0">
                <a:hlinkClick r:id="rId13"/>
              </a:rPr>
              <a:t>2.3.3 Type inference</a:t>
            </a:r>
            <a:endParaRPr lang="en-US" sz="1000" dirty="0"/>
          </a:p>
          <a:p>
            <a:pPr marL="914400" lvl="2" indent="0">
              <a:buNone/>
            </a:pPr>
            <a:r>
              <a:rPr lang="en-US" sz="1000" dirty="0">
                <a:hlinkClick r:id="rId14"/>
              </a:rPr>
              <a:t>2.3.4 Range-based for loop</a:t>
            </a:r>
            <a:endParaRPr lang="en-US" sz="1000" dirty="0"/>
          </a:p>
          <a:p>
            <a:pPr marL="914400" lvl="2" indent="0">
              <a:buNone/>
            </a:pPr>
            <a:r>
              <a:rPr lang="en-US" sz="1000" dirty="0">
                <a:hlinkClick r:id="rId15"/>
              </a:rPr>
              <a:t>2.3.5 Lambda functions and expressions</a:t>
            </a:r>
            <a:endParaRPr lang="en-US" sz="1000" dirty="0"/>
          </a:p>
          <a:p>
            <a:pPr marL="914400" lvl="2" indent="0">
              <a:buNone/>
            </a:pPr>
            <a:r>
              <a:rPr lang="en-US" sz="1000" dirty="0">
                <a:hlinkClick r:id="rId16"/>
              </a:rPr>
              <a:t>2.3.6 Alternative function syntax</a:t>
            </a:r>
            <a:endParaRPr lang="en-US" sz="1000" dirty="0"/>
          </a:p>
          <a:p>
            <a:pPr marL="914400" lvl="2" indent="0">
              <a:buNone/>
            </a:pPr>
            <a:r>
              <a:rPr lang="en-US" sz="1000" dirty="0">
                <a:hlinkClick r:id="rId17"/>
              </a:rPr>
              <a:t>2.3.7 Object construction improvement</a:t>
            </a:r>
            <a:endParaRPr lang="en-US" sz="1000" dirty="0"/>
          </a:p>
          <a:p>
            <a:pPr marL="914400" lvl="2" indent="0">
              <a:buNone/>
            </a:pPr>
            <a:r>
              <a:rPr lang="en-US" sz="1000" dirty="0">
                <a:hlinkClick r:id="rId18"/>
              </a:rPr>
              <a:t>2.3.8 Explicit overrides and final</a:t>
            </a:r>
            <a:endParaRPr lang="en-US" sz="1000" dirty="0"/>
          </a:p>
          <a:p>
            <a:pPr marL="914400" lvl="2" indent="0">
              <a:buNone/>
            </a:pPr>
            <a:r>
              <a:rPr lang="en-US" sz="1000" dirty="0">
                <a:hlinkClick r:id="rId19"/>
              </a:rPr>
              <a:t>2.3.9 Null pointer constant</a:t>
            </a:r>
            <a:endParaRPr lang="en-US" sz="1000" dirty="0"/>
          </a:p>
          <a:p>
            <a:pPr marL="914400" lvl="2" indent="0">
              <a:buNone/>
            </a:pPr>
            <a:r>
              <a:rPr lang="en-US" sz="1000" dirty="0">
                <a:hlinkClick r:id="rId20"/>
              </a:rPr>
              <a:t>2.3.10 Strongly typed enumerations</a:t>
            </a:r>
            <a:endParaRPr lang="en-US" sz="1000" dirty="0"/>
          </a:p>
          <a:p>
            <a:pPr marL="914400" lvl="2" indent="0">
              <a:buNone/>
            </a:pPr>
            <a:r>
              <a:rPr lang="en-US" sz="1000" dirty="0">
                <a:hlinkClick r:id="rId21"/>
              </a:rPr>
              <a:t>2.3.11 Right angle bracket</a:t>
            </a:r>
            <a:endParaRPr lang="en-US" sz="1000" dirty="0"/>
          </a:p>
          <a:p>
            <a:pPr marL="914400" lvl="2" indent="0">
              <a:buNone/>
            </a:pPr>
            <a:r>
              <a:rPr lang="en-US" sz="1000" dirty="0">
                <a:hlinkClick r:id="rId22"/>
              </a:rPr>
              <a:t>2.3.12 Explicit conversion operators</a:t>
            </a:r>
            <a:endParaRPr lang="en-US" sz="1000" dirty="0"/>
          </a:p>
          <a:p>
            <a:pPr marL="914400" lvl="2" indent="0">
              <a:buNone/>
            </a:pPr>
            <a:r>
              <a:rPr lang="en-US" sz="1000" dirty="0">
                <a:hlinkClick r:id="rId23"/>
              </a:rPr>
              <a:t>2.3.13 Template aliases</a:t>
            </a:r>
            <a:endParaRPr lang="en-US" sz="1000" dirty="0"/>
          </a:p>
          <a:p>
            <a:pPr marL="914400" lvl="2" indent="0">
              <a:buNone/>
            </a:pPr>
            <a:r>
              <a:rPr lang="en-US" sz="1000" dirty="0">
                <a:hlinkClick r:id="rId24"/>
              </a:rPr>
              <a:t>2.3.14 Unrestricted unions</a:t>
            </a:r>
            <a:endParaRPr lang="en-US" sz="1000" dirty="0"/>
          </a:p>
          <a:p>
            <a:pPr marL="457200" lvl="1" indent="0">
              <a:buNone/>
            </a:pPr>
            <a:r>
              <a:rPr lang="en-US" sz="1050" dirty="0">
                <a:hlinkClick r:id="rId25"/>
              </a:rPr>
              <a:t>2.4 Core language functionality improvements</a:t>
            </a:r>
            <a:endParaRPr lang="en-US" sz="1050" dirty="0"/>
          </a:p>
          <a:p>
            <a:pPr marL="914400" lvl="2" indent="0">
              <a:buNone/>
            </a:pPr>
            <a:r>
              <a:rPr lang="en-US" sz="1000" dirty="0">
                <a:hlinkClick r:id="rId26"/>
              </a:rPr>
              <a:t>2.4.1 </a:t>
            </a:r>
            <a:r>
              <a:rPr lang="en-US" sz="1000" dirty="0" err="1">
                <a:hlinkClick r:id="rId26"/>
              </a:rPr>
              <a:t>Variadic</a:t>
            </a:r>
            <a:r>
              <a:rPr lang="en-US" sz="1000" dirty="0">
                <a:hlinkClick r:id="rId26"/>
              </a:rPr>
              <a:t> templates</a:t>
            </a:r>
            <a:endParaRPr lang="en-US" sz="1000" dirty="0"/>
          </a:p>
          <a:p>
            <a:pPr marL="914400" lvl="2" indent="0">
              <a:buNone/>
            </a:pPr>
            <a:r>
              <a:rPr lang="en-US" sz="1000" dirty="0">
                <a:hlinkClick r:id="rId27"/>
              </a:rPr>
              <a:t>2.4.2 New string literals</a:t>
            </a:r>
            <a:endParaRPr lang="en-US" sz="1000" dirty="0"/>
          </a:p>
          <a:p>
            <a:pPr marL="914400" lvl="2" indent="0">
              <a:buNone/>
            </a:pPr>
            <a:r>
              <a:rPr lang="en-US" sz="1000" dirty="0">
                <a:hlinkClick r:id="rId28"/>
              </a:rPr>
              <a:t>2.4.3 User-defined literals</a:t>
            </a:r>
            <a:endParaRPr lang="en-US" sz="1000" dirty="0"/>
          </a:p>
          <a:p>
            <a:pPr marL="914400" lvl="2" indent="0">
              <a:buNone/>
            </a:pPr>
            <a:r>
              <a:rPr lang="en-US" sz="1000" dirty="0">
                <a:hlinkClick r:id="rId29"/>
              </a:rPr>
              <a:t>2.4.4 Multithreading memory model</a:t>
            </a:r>
            <a:endParaRPr lang="en-US" sz="1000" dirty="0"/>
          </a:p>
          <a:p>
            <a:pPr marL="914400" lvl="2" indent="0">
              <a:buNone/>
            </a:pPr>
            <a:r>
              <a:rPr lang="en-US" sz="1000" dirty="0">
                <a:hlinkClick r:id="rId30"/>
              </a:rPr>
              <a:t>2.4.5 Thread-local storage</a:t>
            </a:r>
            <a:endParaRPr lang="en-US" sz="1000" dirty="0"/>
          </a:p>
          <a:p>
            <a:pPr marL="914400" lvl="2" indent="0">
              <a:buNone/>
            </a:pPr>
            <a:r>
              <a:rPr lang="en-US" sz="1000" dirty="0">
                <a:hlinkClick r:id="rId31"/>
              </a:rPr>
              <a:t>2.4.6 Explicitly defaulted and deleted special member functions</a:t>
            </a:r>
            <a:endParaRPr lang="en-US" sz="1000" dirty="0"/>
          </a:p>
          <a:p>
            <a:pPr marL="914400" lvl="2" indent="0">
              <a:buNone/>
            </a:pPr>
            <a:r>
              <a:rPr lang="en-US" sz="1000" dirty="0">
                <a:hlinkClick r:id="rId32"/>
              </a:rPr>
              <a:t>2.4.7 Type long </a:t>
            </a:r>
            <a:r>
              <a:rPr lang="en-US" sz="1000" dirty="0" err="1">
                <a:hlinkClick r:id="rId32"/>
              </a:rPr>
              <a:t>long</a:t>
            </a:r>
            <a:r>
              <a:rPr lang="en-US" sz="1000" dirty="0">
                <a:hlinkClick r:id="rId32"/>
              </a:rPr>
              <a:t> </a:t>
            </a:r>
            <a:r>
              <a:rPr lang="en-US" sz="1000" dirty="0" err="1">
                <a:hlinkClick r:id="rId32"/>
              </a:rPr>
              <a:t>int</a:t>
            </a:r>
            <a:endParaRPr lang="en-US" sz="1000" dirty="0"/>
          </a:p>
          <a:p>
            <a:pPr marL="914400" lvl="2" indent="0">
              <a:buNone/>
            </a:pPr>
            <a:r>
              <a:rPr lang="en-US" sz="1000" dirty="0">
                <a:hlinkClick r:id="rId33"/>
              </a:rPr>
              <a:t>2.4.8 Static assertions</a:t>
            </a:r>
            <a:endParaRPr lang="en-US" sz="1000" dirty="0"/>
          </a:p>
          <a:p>
            <a:pPr marL="914400" lvl="2" indent="0">
              <a:buNone/>
            </a:pPr>
            <a:r>
              <a:rPr lang="en-US" sz="1000" dirty="0">
                <a:hlinkClick r:id="rId34"/>
              </a:rPr>
              <a:t>2.4.9 Allow </a:t>
            </a:r>
            <a:r>
              <a:rPr lang="en-US" sz="1000" dirty="0" err="1">
                <a:hlinkClick r:id="rId34"/>
              </a:rPr>
              <a:t>sizeof</a:t>
            </a:r>
            <a:r>
              <a:rPr lang="en-US" sz="1000" dirty="0">
                <a:hlinkClick r:id="rId34"/>
              </a:rPr>
              <a:t> to work on members of classes without an explicit object</a:t>
            </a:r>
            <a:endParaRPr lang="en-US" sz="1000" dirty="0"/>
          </a:p>
          <a:p>
            <a:pPr marL="914400" lvl="2" indent="0">
              <a:buNone/>
            </a:pPr>
            <a:r>
              <a:rPr lang="en-US" sz="1000" dirty="0">
                <a:hlinkClick r:id="rId35"/>
              </a:rPr>
              <a:t>2.4.10 Control and query object alignment</a:t>
            </a:r>
            <a:endParaRPr lang="en-US" sz="1000" dirty="0"/>
          </a:p>
          <a:p>
            <a:pPr marL="914400" lvl="2" indent="0">
              <a:buNone/>
            </a:pPr>
            <a:r>
              <a:rPr lang="en-US" sz="1000" dirty="0">
                <a:hlinkClick r:id="rId36"/>
              </a:rPr>
              <a:t>2.4.11 Allow garbage collected implementations</a:t>
            </a:r>
            <a:endParaRPr lang="en-US" sz="1000" dirty="0"/>
          </a:p>
          <a:p>
            <a:pPr marL="914400" lvl="2" indent="0">
              <a:buNone/>
            </a:pPr>
            <a:r>
              <a:rPr lang="en-US" sz="1000" dirty="0">
                <a:hlinkClick r:id="rId37"/>
              </a:rPr>
              <a:t>2.4.12 </a:t>
            </a:r>
            <a:r>
              <a:rPr lang="en-US" sz="1000" dirty="0" smtClean="0">
                <a:hlinkClick r:id="rId37"/>
              </a:rPr>
              <a:t>Attributes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15323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"/>
            <a:ext cx="8229600" cy="6705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hlinkClick r:id="rId2"/>
              </a:rPr>
              <a:t>3 C++ standard library changes</a:t>
            </a:r>
            <a:endParaRPr lang="en-US" sz="2400" dirty="0"/>
          </a:p>
          <a:p>
            <a:pPr marL="457200" lvl="1" indent="0">
              <a:buNone/>
            </a:pPr>
            <a:r>
              <a:rPr lang="en-US" sz="2000" dirty="0">
                <a:hlinkClick r:id="rId3"/>
              </a:rPr>
              <a:t>3.1 Upgrades to standard library components</a:t>
            </a:r>
            <a:endParaRPr lang="en-US" sz="2000" dirty="0"/>
          </a:p>
          <a:p>
            <a:pPr marL="457200" lvl="1" indent="0">
              <a:buNone/>
            </a:pPr>
            <a:r>
              <a:rPr lang="en-US" sz="2000" dirty="0">
                <a:hlinkClick r:id="rId4"/>
              </a:rPr>
              <a:t>3.2 Threading facilities</a:t>
            </a:r>
            <a:endParaRPr lang="en-US" sz="2000" dirty="0"/>
          </a:p>
          <a:p>
            <a:pPr marL="457200" lvl="1" indent="0">
              <a:buNone/>
            </a:pPr>
            <a:r>
              <a:rPr lang="en-US" sz="2000" dirty="0">
                <a:hlinkClick r:id="rId5"/>
              </a:rPr>
              <a:t>3.3 Tuple types</a:t>
            </a:r>
            <a:endParaRPr lang="en-US" sz="2000" dirty="0"/>
          </a:p>
          <a:p>
            <a:pPr marL="457200" lvl="1" indent="0">
              <a:buNone/>
            </a:pPr>
            <a:r>
              <a:rPr lang="en-US" sz="2000" dirty="0">
                <a:hlinkClick r:id="rId6"/>
              </a:rPr>
              <a:t>3.4 Hash tables</a:t>
            </a:r>
            <a:endParaRPr lang="en-US" sz="2000" dirty="0"/>
          </a:p>
          <a:p>
            <a:pPr marL="457200" lvl="1" indent="0">
              <a:buNone/>
            </a:pPr>
            <a:r>
              <a:rPr lang="en-US" sz="2000" dirty="0">
                <a:hlinkClick r:id="rId7"/>
              </a:rPr>
              <a:t>3.5 Regular expressions</a:t>
            </a:r>
            <a:endParaRPr lang="en-US" sz="2000" dirty="0"/>
          </a:p>
          <a:p>
            <a:pPr marL="457200" lvl="1" indent="0">
              <a:buNone/>
            </a:pPr>
            <a:r>
              <a:rPr lang="en-US" sz="2000" dirty="0">
                <a:hlinkClick r:id="rId8"/>
              </a:rPr>
              <a:t>3.6 General-purpose smart pointers</a:t>
            </a:r>
            <a:endParaRPr lang="en-US" sz="2000" dirty="0"/>
          </a:p>
          <a:p>
            <a:pPr marL="457200" lvl="1" indent="0">
              <a:buNone/>
            </a:pPr>
            <a:r>
              <a:rPr lang="en-US" sz="2000" dirty="0">
                <a:hlinkClick r:id="rId9"/>
              </a:rPr>
              <a:t>3.7 Extensible random number facility</a:t>
            </a:r>
            <a:endParaRPr lang="en-US" sz="2000" dirty="0"/>
          </a:p>
          <a:p>
            <a:pPr marL="457200" lvl="1" indent="0">
              <a:buNone/>
            </a:pPr>
            <a:r>
              <a:rPr lang="en-US" sz="2000" dirty="0">
                <a:hlinkClick r:id="rId10"/>
              </a:rPr>
              <a:t>3.8 Wrapper reference</a:t>
            </a:r>
            <a:endParaRPr lang="en-US" sz="2000" dirty="0"/>
          </a:p>
          <a:p>
            <a:pPr marL="457200" lvl="1" indent="0">
              <a:buNone/>
            </a:pPr>
            <a:r>
              <a:rPr lang="en-US" sz="2000" dirty="0">
                <a:hlinkClick r:id="rId11"/>
              </a:rPr>
              <a:t>3.9 Polymorphic wrappers for function objects</a:t>
            </a:r>
            <a:endParaRPr lang="en-US" sz="2000" dirty="0"/>
          </a:p>
          <a:p>
            <a:pPr marL="457200" lvl="1" indent="0">
              <a:buNone/>
            </a:pPr>
            <a:r>
              <a:rPr lang="en-US" sz="2000" dirty="0">
                <a:hlinkClick r:id="rId12"/>
              </a:rPr>
              <a:t>3.10 Type traits for metaprogramming</a:t>
            </a:r>
            <a:endParaRPr lang="en-US" sz="2000" dirty="0"/>
          </a:p>
          <a:p>
            <a:pPr marL="457200" lvl="1" indent="0">
              <a:buNone/>
            </a:pPr>
            <a:r>
              <a:rPr lang="en-US" sz="2000" dirty="0">
                <a:hlinkClick r:id="rId13"/>
              </a:rPr>
              <a:t>3.11 Uniform method for computing the return type of function objects</a:t>
            </a:r>
            <a:endParaRPr lang="en-US" sz="2000" dirty="0"/>
          </a:p>
          <a:p>
            <a:pPr marL="0" indent="0">
              <a:buNone/>
            </a:pPr>
            <a:r>
              <a:rPr lang="en-US" sz="2400" dirty="0">
                <a:hlinkClick r:id="rId14"/>
              </a:rPr>
              <a:t>4 Improved C compatibility</a:t>
            </a:r>
            <a:endParaRPr lang="en-US" sz="2400" dirty="0"/>
          </a:p>
          <a:p>
            <a:pPr marL="0" indent="0">
              <a:buNone/>
            </a:pPr>
            <a:r>
              <a:rPr lang="en-US" sz="2400" dirty="0">
                <a:hlinkClick r:id="rId15"/>
              </a:rPr>
              <a:t>5 Features originally planned but removed or not included</a:t>
            </a:r>
            <a:endParaRPr lang="en-US" sz="2400" dirty="0"/>
          </a:p>
          <a:p>
            <a:pPr marL="0" indent="0">
              <a:buNone/>
            </a:pPr>
            <a:r>
              <a:rPr lang="en-US" sz="2400" dirty="0">
                <a:hlinkClick r:id="rId16"/>
              </a:rPr>
              <a:t>6 Features removed or deprecated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2684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of My Favorite Things…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11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Literals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039" y="1417638"/>
            <a:ext cx="7815921" cy="524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86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Literals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1) Narrow </a:t>
            </a:r>
            <a:r>
              <a:rPr lang="en-US" sz="2300" dirty="0" err="1">
                <a:latin typeface="Consolas" panose="020B0609020204030204" pitchFamily="49" charset="0"/>
                <a:cs typeface="Consolas" panose="020B0609020204030204" pitchFamily="49" charset="0"/>
              </a:rPr>
              <a:t>multibyte</a:t>
            </a: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 string literal. The type of an </a:t>
            </a:r>
            <a:r>
              <a:rPr lang="en-US" sz="2300" dirty="0" err="1">
                <a:latin typeface="Consolas" panose="020B0609020204030204" pitchFamily="49" charset="0"/>
                <a:cs typeface="Consolas" panose="020B0609020204030204" pitchFamily="49" charset="0"/>
              </a:rPr>
              <a:t>unprefixed</a:t>
            </a: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 string literal is </a:t>
            </a:r>
            <a:r>
              <a:rPr lang="en-US" sz="23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 char[]</a:t>
            </a:r>
          </a:p>
          <a:p>
            <a:pPr marL="0" indent="0">
              <a:buNone/>
            </a:pP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2) Wide string literal. The type of a L"..." string literal is </a:t>
            </a:r>
            <a:r>
              <a:rPr lang="en-US" sz="23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2300" dirty="0" err="1">
                <a:latin typeface="Consolas" panose="020B0609020204030204" pitchFamily="49" charset="0"/>
                <a:cs typeface="Consolas" panose="020B0609020204030204" pitchFamily="49" charset="0"/>
              </a:rPr>
              <a:t>wchar_t</a:t>
            </a: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</a:p>
          <a:p>
            <a:pPr marL="0" indent="0">
              <a:buNone/>
            </a:pP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3) UTF-8 encoded string literal. The type of a u8"..." string literal is </a:t>
            </a:r>
            <a:r>
              <a:rPr lang="en-US" sz="23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 char[]</a:t>
            </a:r>
          </a:p>
          <a:p>
            <a:pPr marL="0" indent="0">
              <a:buNone/>
            </a:pP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4) UTF-16 encoded string literal. The type of a u"..." string literal is </a:t>
            </a:r>
            <a:r>
              <a:rPr lang="en-US" sz="23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 char16_t[]</a:t>
            </a:r>
          </a:p>
          <a:p>
            <a:pPr marL="0" indent="0">
              <a:buNone/>
            </a:pP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5) UTF-32 encoded string literal. The type of a U"..." string literal is </a:t>
            </a:r>
            <a:r>
              <a:rPr lang="en-US" sz="23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 char32_t[]</a:t>
            </a:r>
          </a:p>
          <a:p>
            <a:pPr marL="0" indent="0">
              <a:buNone/>
            </a:pP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6) Raw string literal. Used to avoid escaping of any character, anything between the delimiters becomes part of the string, if </a:t>
            </a:r>
            <a:r>
              <a:rPr lang="en-US" sz="2300" i="1" dirty="0">
                <a:latin typeface="Consolas" panose="020B0609020204030204" pitchFamily="49" charset="0"/>
                <a:cs typeface="Consolas" panose="020B0609020204030204" pitchFamily="49" charset="0"/>
              </a:rPr>
              <a:t>prefix</a:t>
            </a: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 is present has the same meaning as described above</a:t>
            </a:r>
            <a:r>
              <a:rPr lang="en-US" sz="2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i="1" dirty="0" smtClean="0"/>
              <a:t>Note: C and C++ do not have string types; the libs have '</a:t>
            </a:r>
            <a:r>
              <a:rPr lang="en-US" i="1" dirty="0" err="1" smtClean="0"/>
              <a:t>em</a:t>
            </a:r>
            <a:r>
              <a:rPr lang="en-US" i="1" dirty="0" smtClean="0"/>
              <a:t>!</a:t>
            </a:r>
          </a:p>
          <a:p>
            <a:pPr marL="0" indent="0">
              <a:buNone/>
            </a:pPr>
            <a:r>
              <a:rPr lang="en-US" i="1" dirty="0" smtClean="0"/>
              <a:t>Note: these Unicode literals are not in MSVC++ (‘raw’ is)</a:t>
            </a:r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25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Literals: Raw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YAY! Needed this from day 1: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#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include &lt;string&gt;</a:t>
            </a:r>
          </a:p>
          <a:p>
            <a:pPr marL="0" indent="0">
              <a:buNone/>
            </a:pPr>
            <a:r>
              <a:rPr lang="en-US" sz="2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#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include &lt;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iostream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main() {</a:t>
            </a:r>
          </a:p>
          <a:p>
            <a:pPr marL="0" indent="0">
              <a:buNone/>
            </a:pPr>
            <a:r>
              <a:rPr lang="en-US" sz="2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::string s = </a:t>
            </a:r>
            <a:r>
              <a:rPr lang="en-US" sz="21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sz="21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"#(</a:t>
            </a:r>
            <a:r>
              <a:rPr lang="en-US" sz="2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\&gt;%^\t\n&amp;*(&lt;</a:t>
            </a:r>
            <a:r>
              <a:rPr lang="en-US" sz="21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)#"</a:t>
            </a:r>
            <a:r>
              <a:rPr lang="en-US" sz="2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&lt;&lt; s &lt;&lt; 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s 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1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R"gobbledygook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(a raw string literal with "</a:t>
            </a:r>
            <a:r>
              <a:rPr lang="en-US" sz="2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gobbledygook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US" sz="2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as the delimiter</a:t>
            </a:r>
            <a:r>
              <a:rPr lang="en-US" sz="21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)gobbledygook</a:t>
            </a:r>
            <a:r>
              <a:rPr lang="en-US" sz="21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&lt;&lt; s &lt;&lt; 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0;</a:t>
            </a:r>
          </a:p>
          <a:p>
            <a:pPr marL="0" indent="0">
              <a:buNone/>
            </a:pPr>
            <a:r>
              <a:rPr lang="en-US" sz="2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\&gt;%^\t\n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&amp;*(&lt;</a:t>
            </a:r>
          </a:p>
          <a:p>
            <a:pPr marL="0" indent="0">
              <a:buNone/>
            </a:pPr>
            <a:r>
              <a:rPr lang="en-US" sz="2800" dirty="0"/>
              <a:t>a raw string literal with "gobbledygook" as the delimiter</a:t>
            </a:r>
            <a:endParaRPr lang="en-US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7387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978" y="228600"/>
            <a:ext cx="8732043" cy="597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462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nullptr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NULL is dead. It’s ambiguous.</a:t>
            </a:r>
          </a:p>
          <a:p>
            <a:r>
              <a:rPr lang="en-US" dirty="0" smtClean="0"/>
              <a:t>Prefer to zero, also.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nullptr</a:t>
            </a:r>
            <a:r>
              <a:rPr lang="en-US" dirty="0" smtClean="0"/>
              <a:t> wherever you used to use NULL.</a:t>
            </a:r>
          </a:p>
          <a:p>
            <a:r>
              <a:rPr lang="en-US" dirty="0" err="1" smtClean="0"/>
              <a:t>nullptr</a:t>
            </a:r>
            <a:r>
              <a:rPr lang="en-US" dirty="0" smtClean="0"/>
              <a:t> is </a:t>
            </a:r>
            <a:r>
              <a:rPr lang="en-US" i="1" dirty="0" smtClean="0"/>
              <a:t>part of the C++ language – not the standard library.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if (NULL == </a:t>
            </a:r>
            <a:r>
              <a:rPr lang="en-US" dirty="0" err="1" smtClean="0"/>
              <a:t>dumbPointer</a:t>
            </a:r>
            <a:r>
              <a:rPr lang="en-US" dirty="0" smtClean="0"/>
              <a:t>)…  // bad</a:t>
            </a:r>
          </a:p>
          <a:p>
            <a:pPr marL="0" indent="0">
              <a:buNone/>
            </a:pPr>
            <a:r>
              <a:rPr lang="en-US" dirty="0" smtClean="0"/>
              <a:t>if (</a:t>
            </a:r>
            <a:r>
              <a:rPr lang="en-US" dirty="0" err="1" smtClean="0"/>
              <a:t>nullptr</a:t>
            </a:r>
            <a:r>
              <a:rPr lang="en-US" dirty="0" smtClean="0"/>
              <a:t> != </a:t>
            </a:r>
            <a:r>
              <a:rPr lang="en-US" dirty="0" err="1" smtClean="0"/>
              <a:t>dumbPointer</a:t>
            </a:r>
            <a:r>
              <a:rPr lang="en-US" dirty="0" smtClean="0"/>
              <a:t>) … // ok</a:t>
            </a:r>
          </a:p>
          <a:p>
            <a:pPr marL="0" indent="0">
              <a:buNone/>
            </a:pPr>
            <a:r>
              <a:rPr lang="en-US" smtClean="0"/>
              <a:t>delete </a:t>
            </a:r>
            <a:r>
              <a:rPr lang="en-US" dirty="0" err="1" smtClean="0"/>
              <a:t>nullptr</a:t>
            </a:r>
            <a:r>
              <a:rPr lang="en-US" dirty="0" smtClean="0"/>
              <a:t>;	// always works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833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Uniform 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Old: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New: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659" y="1828800"/>
            <a:ext cx="4572000" cy="22979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5257800"/>
            <a:ext cx="9067800" cy="49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88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Uniform 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Avoids </a:t>
            </a:r>
            <a:r>
              <a:rPr lang="en-US" dirty="0"/>
              <a:t>‘narrowing</a:t>
            </a:r>
            <a:r>
              <a:rPr lang="en-US" dirty="0" smtClean="0"/>
              <a:t>’: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c1 = 1.234e12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 </a:t>
            </a:r>
            <a:r>
              <a:rPr lang="en-US" sz="2000" dirty="0" smtClean="0">
                <a:solidFill>
                  <a:srgbClr val="0D3F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000" dirty="0">
                <a:solidFill>
                  <a:srgbClr val="0D3F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warning: C4244: 'initializing' </a:t>
            </a:r>
            <a:r>
              <a:rPr lang="en-US" sz="2000" dirty="0" smtClean="0">
                <a:solidFill>
                  <a:srgbClr val="0D3F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conversion </a:t>
            </a:r>
            <a:r>
              <a:rPr lang="en-US" sz="2000" dirty="0">
                <a:solidFill>
                  <a:srgbClr val="0D3F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 'double' to 'char', possible loss of data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char c2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 54321;  </a:t>
            </a:r>
            <a:r>
              <a:rPr lang="en-US" sz="2000" dirty="0">
                <a:solidFill>
                  <a:srgbClr val="0D3F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warning C4305 : '=' : truncation from '</a:t>
            </a:r>
            <a:r>
              <a:rPr lang="en-US" sz="2000" dirty="0" err="1">
                <a:solidFill>
                  <a:srgbClr val="0D3F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D3F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 to </a:t>
            </a:r>
            <a:r>
              <a:rPr lang="en-US" sz="2000" dirty="0" smtClean="0">
                <a:solidFill>
                  <a:srgbClr val="0D3F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'char‘</a:t>
            </a:r>
          </a:p>
          <a:p>
            <a:pPr marL="0" indent="0">
              <a:buNone/>
            </a:pP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char c1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{1.234e12}; </a:t>
            </a:r>
            <a:r>
              <a:rPr lang="en-US" sz="2000" dirty="0" smtClean="0">
                <a:solidFill>
                  <a:srgbClr val="0D3F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000" dirty="0">
                <a:solidFill>
                  <a:srgbClr val="0D3F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C2397: conversion from 'double' to 'char' requires a narrowing conversion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char c2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{54321};  </a:t>
            </a:r>
            <a:r>
              <a:rPr lang="en-US" sz="2000" dirty="0">
                <a:solidFill>
                  <a:srgbClr val="0D3F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error C2397: conversion from '</a:t>
            </a:r>
            <a:r>
              <a:rPr lang="en-US" sz="2000" dirty="0" err="1">
                <a:solidFill>
                  <a:srgbClr val="0D3F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D3F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 to 'char' requires a narrowing conversion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26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Smart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</a:t>
            </a:r>
            <a:r>
              <a:rPr lang="en-US" dirty="0"/>
              <a:t>++ does not have garbage collection: It is deterministic in its acquisition and release of memory and other resources</a:t>
            </a:r>
            <a:r>
              <a:rPr lang="en-US" dirty="0" smtClean="0"/>
              <a:t>.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auto_ptr</a:t>
            </a:r>
            <a:r>
              <a:rPr lang="en-US" dirty="0" smtClean="0"/>
              <a:t> is </a:t>
            </a:r>
            <a:r>
              <a:rPr lang="en-US" b="1" dirty="0" smtClean="0"/>
              <a:t>deprecated; do not use it</a:t>
            </a:r>
          </a:p>
          <a:p>
            <a:pPr lvl="1"/>
            <a:r>
              <a:rPr lang="en-US" dirty="0" smtClean="0"/>
              <a:t>Failed to play well with </a:t>
            </a:r>
            <a:r>
              <a:rPr lang="en-US" dirty="0" err="1" smtClean="0"/>
              <a:t>std</a:t>
            </a:r>
            <a:r>
              <a:rPr lang="en-US" dirty="0" smtClean="0"/>
              <a:t> lib collections – </a:t>
            </a:r>
            <a:r>
              <a:rPr lang="en-US" dirty="0" err="1" smtClean="0"/>
              <a:t>std</a:t>
            </a:r>
            <a:r>
              <a:rPr lang="en-US" dirty="0" smtClean="0"/>
              <a:t>::list, </a:t>
            </a:r>
            <a:r>
              <a:rPr lang="en-US" dirty="0" err="1" smtClean="0"/>
              <a:t>std</a:t>
            </a:r>
            <a:r>
              <a:rPr lang="en-US" dirty="0" smtClean="0"/>
              <a:t>::vector</a:t>
            </a:r>
          </a:p>
          <a:p>
            <a:pPr lvl="1"/>
            <a:r>
              <a:rPr lang="en-US" dirty="0" smtClean="0"/>
              <a:t>Still in use; don’t panic.</a:t>
            </a:r>
          </a:p>
          <a:p>
            <a:pPr lvl="1"/>
            <a:r>
              <a:rPr lang="en-US" dirty="0" smtClean="0"/>
              <a:t>Just don’t write any new stuff with </a:t>
            </a: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auto_ptr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2834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C++ Smart Pointers</a:t>
            </a:r>
            <a:br>
              <a:rPr lang="en-US" dirty="0" smtClean="0"/>
            </a:b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unique_ptr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cs typeface="Consolas" panose="020B0609020204030204" pitchFamily="49" charset="0"/>
              </a:rPr>
              <a:t>New to C++11</a:t>
            </a:r>
          </a:p>
          <a:p>
            <a:r>
              <a:rPr lang="en-US" dirty="0" smtClean="0">
                <a:cs typeface="Consolas" panose="020B0609020204030204" pitchFamily="49" charset="0"/>
              </a:rPr>
              <a:t>Use instead of deprecated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auto_ptr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cs typeface="Consolas" panose="020B0609020204030204" pitchFamily="49" charset="0"/>
              </a:rPr>
              <a:t>Use it wherever you are tempted to use an old fashioned dumb pointer (!!!)</a:t>
            </a:r>
          </a:p>
          <a:p>
            <a:r>
              <a:rPr lang="en-US" dirty="0" smtClean="0">
                <a:cs typeface="Consolas" panose="020B0609020204030204" pitchFamily="49" charset="0"/>
              </a:rPr>
              <a:t>Plays well with </a:t>
            </a:r>
            <a:r>
              <a:rPr lang="en-US" dirty="0" err="1" smtClean="0">
                <a:cs typeface="Consolas" panose="020B0609020204030204" pitchFamily="49" charset="0"/>
              </a:rPr>
              <a:t>std</a:t>
            </a:r>
            <a:r>
              <a:rPr lang="en-US" dirty="0" smtClean="0">
                <a:cs typeface="Consolas" panose="020B0609020204030204" pitchFamily="49" charset="0"/>
              </a:rPr>
              <a:t> collections</a:t>
            </a:r>
          </a:p>
          <a:p>
            <a:pPr marL="0" indent="0">
              <a:buNone/>
            </a:pPr>
            <a:r>
              <a:rPr lang="en-US" sz="3000" dirty="0" smtClean="0">
                <a:cs typeface="Consolas" panose="020B0609020204030204" pitchFamily="49" charset="0"/>
              </a:rPr>
              <a:t>old:</a:t>
            </a:r>
          </a:p>
          <a:p>
            <a:pPr marL="0" indent="0">
              <a:buNone/>
            </a:pP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CPrinter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pPrinter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CPrinter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{};</a:t>
            </a:r>
          </a:p>
          <a:p>
            <a:pPr marL="0" indent="0">
              <a:buNone/>
            </a:pPr>
            <a:r>
              <a:rPr lang="en-US" sz="3000" dirty="0" smtClean="0">
                <a:cs typeface="Consolas" panose="020B0609020204030204" pitchFamily="49" charset="0"/>
              </a:rPr>
              <a:t>new:</a:t>
            </a:r>
          </a:p>
          <a:p>
            <a:pPr marL="0" indent="0">
              <a:buNone/>
            </a:pP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unique_ptr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CPrinter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printer (new 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CPrinter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{});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1101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smart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unique_ptr</a:t>
            </a:r>
            <a:r>
              <a:rPr lang="en-US" dirty="0" smtClean="0"/>
              <a:t> </a:t>
            </a:r>
            <a:r>
              <a:rPr lang="en-US" dirty="0"/>
              <a:t>if only one object needs access to the underlying pointer</a:t>
            </a:r>
          </a:p>
          <a:p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shared_ptr</a:t>
            </a:r>
            <a:r>
              <a:rPr lang="en-US" dirty="0" smtClean="0"/>
              <a:t> </a:t>
            </a:r>
            <a:r>
              <a:rPr lang="en-US" dirty="0"/>
              <a:t>if several want to use the same underlying pointer</a:t>
            </a:r>
          </a:p>
          <a:p>
            <a:pPr lvl="1"/>
            <a:r>
              <a:rPr lang="en-US" dirty="0"/>
              <a:t>Cleaned up when the last copy goes out of scope</a:t>
            </a:r>
          </a:p>
          <a:p>
            <a:r>
              <a:rPr lang="en-US" dirty="0"/>
              <a:t>In &lt;memory&gt; header file</a:t>
            </a:r>
          </a:p>
          <a:p>
            <a:r>
              <a:rPr lang="en-US" dirty="0" smtClean="0"/>
              <a:t>“</a:t>
            </a:r>
            <a:r>
              <a:rPr lang="en-US" i="1" dirty="0" smtClean="0"/>
              <a:t>If </a:t>
            </a:r>
            <a:r>
              <a:rPr lang="en-US" i="1" dirty="0"/>
              <a:t>you’re using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i="1" dirty="0" smtClean="0"/>
              <a:t>or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delete</a:t>
            </a:r>
            <a:r>
              <a:rPr lang="en-US" i="1" dirty="0"/>
              <a:t>, you’re doing it </a:t>
            </a:r>
            <a:r>
              <a:rPr lang="en-US" i="1" dirty="0" smtClean="0"/>
              <a:t>wrong.</a:t>
            </a:r>
            <a:r>
              <a:rPr lang="en-US" dirty="0" smtClean="0"/>
              <a:t>” –Kate Gregory (Microsoft)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98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Smart Pointers</a:t>
            </a:r>
            <a:br>
              <a:rPr lang="en-US" dirty="0" smtClean="0"/>
            </a:b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shared_ptr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Consolas" panose="020B0609020204030204" pitchFamily="49" charset="0"/>
              </a:rPr>
              <a:t>New to C++11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/>
              <a:t>Similar to </a:t>
            </a:r>
            <a:r>
              <a:rPr lang="en-US" dirty="0" err="1" smtClean="0"/>
              <a:t>unique_ptr</a:t>
            </a:r>
            <a:r>
              <a:rPr lang="en-US" dirty="0" smtClean="0"/>
              <a:t> – but </a:t>
            </a:r>
            <a:r>
              <a:rPr lang="en-US" b="1" dirty="0" smtClean="0"/>
              <a:t>reference counted</a:t>
            </a:r>
          </a:p>
          <a:p>
            <a:r>
              <a:rPr lang="en-US" dirty="0" smtClean="0"/>
              <a:t>Plays well with </a:t>
            </a:r>
            <a:r>
              <a:rPr lang="en-US" dirty="0" err="1" smtClean="0"/>
              <a:t>std</a:t>
            </a:r>
            <a:r>
              <a:rPr lang="en-US" dirty="0" smtClean="0"/>
              <a:t> collections</a:t>
            </a:r>
          </a:p>
          <a:p>
            <a:pPr lvl="1"/>
            <a:r>
              <a:rPr lang="en-US" dirty="0" smtClean="0"/>
              <a:t>Store objects</a:t>
            </a:r>
          </a:p>
          <a:p>
            <a:pPr lvl="1"/>
            <a:r>
              <a:rPr lang="en-US" dirty="0" smtClean="0"/>
              <a:t>Store pointers to objects</a:t>
            </a:r>
          </a:p>
          <a:p>
            <a:pPr lvl="1"/>
            <a:r>
              <a:rPr lang="en-US" dirty="0" smtClean="0"/>
              <a:t>Has some overhead</a:t>
            </a:r>
            <a:endParaRPr lang="en-US" dirty="0"/>
          </a:p>
          <a:p>
            <a:r>
              <a:rPr lang="en-US" dirty="0" smtClean="0"/>
              <a:t>As with </a:t>
            </a:r>
            <a:r>
              <a:rPr lang="en-US" dirty="0" err="1" smtClean="0"/>
              <a:t>unique_ptr</a:t>
            </a:r>
            <a:r>
              <a:rPr lang="en-US" dirty="0" smtClean="0"/>
              <a:t>, you’ll still have a ‘new’ – but no ‘delete’: They’re SMART!</a:t>
            </a:r>
          </a:p>
        </p:txBody>
      </p:sp>
    </p:spTree>
    <p:extLst>
      <p:ext uri="{BB962C8B-B14F-4D97-AF65-F5344CB8AC3E}">
        <p14:creationId xmlns:p14="http://schemas.microsoft.com/office/powerpoint/2010/main" val="2158131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to_string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“</a:t>
            </a:r>
            <a:r>
              <a:rPr lang="en-US" dirty="0"/>
              <a:t>Converts a numeric value to </a:t>
            </a:r>
            <a:r>
              <a:rPr lang="en-US" dirty="0" err="1">
                <a:hlinkClick r:id="rId2" tooltip="cpp/string/basic string"/>
              </a:rPr>
              <a:t>std</a:t>
            </a:r>
            <a:r>
              <a:rPr lang="en-US" dirty="0">
                <a:hlinkClick r:id="rId2" tooltip="cpp/string/basic string"/>
              </a:rPr>
              <a:t>::string</a:t>
            </a:r>
            <a:r>
              <a:rPr lang="en-US" dirty="0" smtClean="0"/>
              <a:t>.”</a:t>
            </a:r>
          </a:p>
          <a:p>
            <a:pPr marL="400050" lvl="1" indent="0">
              <a:buNone/>
            </a:pPr>
            <a:r>
              <a:rPr lang="en-US" sz="2200" dirty="0" smtClean="0">
                <a:hlinkClick r:id="rId3"/>
              </a:rPr>
              <a:t>http</a:t>
            </a:r>
            <a:r>
              <a:rPr lang="en-US" sz="2200" dirty="0">
                <a:hlinkClick r:id="rId3"/>
              </a:rPr>
              <a:t>://</a:t>
            </a:r>
            <a:r>
              <a:rPr lang="en-US" sz="2200" dirty="0" smtClean="0">
                <a:hlinkClick r:id="rId3"/>
              </a:rPr>
              <a:t>en.cppreference.com/w/cpp/string/basic_string/to_string</a:t>
            </a:r>
            <a:endParaRPr lang="en-US" sz="2200" dirty="0" smtClean="0"/>
          </a:p>
          <a:p>
            <a:pPr marL="285750"/>
            <a:r>
              <a:rPr lang="en-US" dirty="0" smtClean="0"/>
              <a:t>Avoid </a:t>
            </a:r>
            <a:r>
              <a:rPr lang="en-US" dirty="0" err="1" smtClean="0"/>
              <a:t>atof</a:t>
            </a:r>
            <a:r>
              <a:rPr lang="en-US" dirty="0" smtClean="0"/>
              <a:t>(), </a:t>
            </a:r>
            <a:r>
              <a:rPr lang="en-US" dirty="0" err="1" smtClean="0"/>
              <a:t>atoi</a:t>
            </a:r>
            <a:r>
              <a:rPr lang="en-US" dirty="0" smtClean="0"/>
              <a:t>(), Unicode macros, …</a:t>
            </a:r>
          </a:p>
          <a:p>
            <a:pPr marL="285750"/>
            <a:r>
              <a:rPr lang="en-US" dirty="0" smtClean="0"/>
              <a:t>Use </a:t>
            </a:r>
            <a:r>
              <a:rPr lang="en-US" dirty="0" err="1" smtClean="0"/>
              <a:t>to_wstring</a:t>
            </a:r>
            <a:r>
              <a:rPr lang="en-US" dirty="0" smtClean="0"/>
              <a:t>() for wide strings</a:t>
            </a:r>
            <a:endParaRPr lang="en-US" dirty="0"/>
          </a:p>
          <a:p>
            <a:pPr marL="400050" lvl="1" indent="0">
              <a:buNone/>
            </a:pPr>
            <a:endParaRPr lang="en-US" sz="1800" dirty="0" smtClean="0"/>
          </a:p>
          <a:p>
            <a:pPr marL="800100" lvl="2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include &lt;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iostream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800100" lvl="2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#include &lt;string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800100" lvl="2" indent="0">
              <a:buNone/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2" indent="0">
              <a:buNone/>
            </a:pP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2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double f = 23.43;</a:t>
            </a:r>
          </a:p>
          <a:p>
            <a:pPr marL="800100" lvl="2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::string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f_str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to_string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(f);</a:t>
            </a:r>
          </a:p>
          <a:p>
            <a:pPr marL="800100" lvl="2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f_str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2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800100" lvl="2" indent="0">
              <a:buNone/>
            </a:pPr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2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output: </a:t>
            </a:r>
            <a:r>
              <a:rPr lang="en-US" sz="1400" dirty="0" smtClean="0"/>
              <a:t>23.430000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2" indent="0">
              <a:buNone/>
            </a:pP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14638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to_string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Works with all sorts of numeric types</a:t>
            </a:r>
          </a:p>
          <a:p>
            <a:pPr lvl="1"/>
            <a:r>
              <a:rPr lang="en-US" b="1" dirty="0" smtClean="0"/>
              <a:t>Caveat</a:t>
            </a:r>
            <a:r>
              <a:rPr lang="en-US" dirty="0" smtClean="0"/>
              <a:t> from Google </a:t>
            </a:r>
            <a:r>
              <a:rPr lang="en-US" dirty="0" err="1" smtClean="0"/>
              <a:t>FlatBuffers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namespace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flatbuffers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//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Convert an integer or floating point value to a string.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//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In contrast to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stringstream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"char" values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are converted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// to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a string of digits.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template&lt;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typename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T&gt;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::string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NumToString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(T 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to_string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() prints different numbers of </a:t>
            </a: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digits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// for 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floats depending </a:t>
            </a: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on platform 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and isn't </a:t>
            </a: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available</a:t>
            </a:r>
          </a:p>
          <a:p>
            <a:pPr marL="0" indent="0">
              <a:buNone/>
            </a:pP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// on 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Android, so we use 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stringstream</a:t>
            </a:r>
            <a:endParaRPr lang="en-U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stringstream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&lt;&lt; t;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ss.str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417736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Auto: Type Inference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 / C++ “auto” keyword was rarely used</a:t>
            </a:r>
          </a:p>
          <a:p>
            <a:pPr lvl="1"/>
            <a:r>
              <a:rPr lang="en-US" dirty="0" smtClean="0"/>
              <a:t>Different behavior in different compiler implementations</a:t>
            </a:r>
          </a:p>
          <a:p>
            <a:r>
              <a:rPr lang="en-US" dirty="0" smtClean="0"/>
              <a:t>This is just like the “</a:t>
            </a:r>
            <a:r>
              <a:rPr lang="en-US" dirty="0" err="1" smtClean="0"/>
              <a:t>var</a:t>
            </a:r>
            <a:r>
              <a:rPr lang="en-US" dirty="0" smtClean="0"/>
              <a:t>” keyword in C#</a:t>
            </a:r>
          </a:p>
          <a:p>
            <a:r>
              <a:rPr lang="en-US" dirty="0" smtClean="0"/>
              <a:t>Compiler determines type at compile-time</a:t>
            </a:r>
          </a:p>
          <a:p>
            <a:pPr lvl="1"/>
            <a:r>
              <a:rPr lang="en-US" dirty="0" smtClean="0"/>
              <a:t>Your IDE can be your friend: </a:t>
            </a:r>
            <a:r>
              <a:rPr lang="en-US" i="1" dirty="0" smtClean="0"/>
              <a:t>Hover </a:t>
            </a:r>
            <a:r>
              <a:rPr lang="en-US" i="1" smtClean="0"/>
              <a:t>with your mouse, Luke…</a:t>
            </a:r>
            <a:endParaRPr lang="en-US" i="1" dirty="0" smtClean="0"/>
          </a:p>
          <a:p>
            <a:r>
              <a:rPr lang="en-US" dirty="0" smtClean="0"/>
              <a:t>Yes; there are a lot of pros/cons for usage in different context.</a:t>
            </a:r>
          </a:p>
        </p:txBody>
      </p:sp>
    </p:spTree>
    <p:extLst>
      <p:ext uri="{BB962C8B-B14F-4D97-AF65-F5344CB8AC3E}">
        <p14:creationId xmlns:p14="http://schemas.microsoft.com/office/powerpoint/2010/main" val="194792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95450" y="5299024"/>
            <a:ext cx="601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news.ycombinator.com/item?id=8788454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714500" y="5945355"/>
            <a:ext cx="601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isocpp.org/blog/2014/12/myths-1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8937171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452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Auto: Type Inference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auto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num_printers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23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output (twice):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ribbon name: YMCKT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ribbon name: KT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ribbon name: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UV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35" y="2624040"/>
            <a:ext cx="8646414" cy="1643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62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C++ Guide: 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google-styleguide.googlecode.com/svn/trunk/cppguide.html</a:t>
            </a:r>
            <a:endParaRPr lang="en-US" sz="2000" dirty="0" smtClean="0"/>
          </a:p>
          <a:p>
            <a:pPr marL="400050" lvl="1" indent="0">
              <a:buNone/>
            </a:pPr>
            <a:endParaRPr lang="en-US" sz="1400" dirty="0" smtClean="0"/>
          </a:p>
          <a:p>
            <a:pPr marL="400050" lvl="1" indent="0">
              <a:buNone/>
            </a:pPr>
            <a:r>
              <a:rPr lang="en-US" sz="1800" dirty="0" smtClean="0">
                <a:cs typeface="Consolas" panose="020B0609020204030204" pitchFamily="49" charset="0"/>
              </a:rPr>
              <a:t>“Programmers </a:t>
            </a:r>
            <a:r>
              <a:rPr lang="en-US" sz="1800" dirty="0">
                <a:cs typeface="Consolas" panose="020B0609020204030204" pitchFamily="49" charset="0"/>
              </a:rPr>
              <a:t>have to understand the difference between auto and </a:t>
            </a:r>
            <a:r>
              <a:rPr lang="en-US" sz="1800" dirty="0" err="1">
                <a:cs typeface="Consolas" panose="020B0609020204030204" pitchFamily="49" charset="0"/>
              </a:rPr>
              <a:t>const</a:t>
            </a:r>
            <a:r>
              <a:rPr lang="en-US" sz="1800" dirty="0">
                <a:cs typeface="Consolas" panose="020B0609020204030204" pitchFamily="49" charset="0"/>
              </a:rPr>
              <a:t> auto&amp; or they'll get copies when they didn't mean to</a:t>
            </a:r>
            <a:r>
              <a:rPr lang="en-US" sz="1800" dirty="0" smtClean="0">
                <a:cs typeface="Consolas" panose="020B0609020204030204" pitchFamily="49" charset="0"/>
              </a:rPr>
              <a:t>.</a:t>
            </a:r>
            <a:endParaRPr lang="en-US" sz="1800" dirty="0">
              <a:cs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800" dirty="0">
                <a:cs typeface="Consolas" panose="020B0609020204030204" pitchFamily="49" charset="0"/>
              </a:rPr>
              <a:t>The interaction between auto and C++11 brace-initialization can be confusing. The declarations:</a:t>
            </a:r>
          </a:p>
          <a:p>
            <a:pPr marL="400050" lvl="1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auto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x(3);  //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Note: parentheses.</a:t>
            </a:r>
          </a:p>
          <a:p>
            <a:pPr marL="400050" lvl="1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auto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y{3};  //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Note: curly braces.</a:t>
            </a:r>
          </a:p>
          <a:p>
            <a:pPr marL="400050" lvl="1" indent="0">
              <a:buNone/>
            </a:pP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2000" dirty="0" smtClean="0">
                <a:cs typeface="Consolas" panose="020B0609020204030204" pitchFamily="49" charset="0"/>
              </a:rPr>
              <a:t>mean </a:t>
            </a:r>
            <a:r>
              <a:rPr lang="en-US" sz="2000" dirty="0">
                <a:cs typeface="Consolas" panose="020B0609020204030204" pitchFamily="49" charset="0"/>
              </a:rPr>
              <a:t>different things — x is an </a:t>
            </a:r>
            <a:r>
              <a:rPr lang="en-US" sz="2000" dirty="0" err="1">
                <a:cs typeface="Consolas" panose="020B0609020204030204" pitchFamily="49" charset="0"/>
              </a:rPr>
              <a:t>int</a:t>
            </a:r>
            <a:r>
              <a:rPr lang="en-US" sz="2000" dirty="0">
                <a:cs typeface="Consolas" panose="020B0609020204030204" pitchFamily="49" charset="0"/>
              </a:rPr>
              <a:t>, while y is a </a:t>
            </a:r>
            <a:r>
              <a:rPr lang="en-US" sz="2000" dirty="0" err="1">
                <a:cs typeface="Consolas" panose="020B0609020204030204" pitchFamily="49" charset="0"/>
              </a:rPr>
              <a:t>std</a:t>
            </a:r>
            <a:r>
              <a:rPr lang="en-US" sz="2000" dirty="0">
                <a:cs typeface="Consolas" panose="020B0609020204030204" pitchFamily="49" charset="0"/>
              </a:rPr>
              <a:t>::</a:t>
            </a:r>
            <a:r>
              <a:rPr lang="en-US" sz="2000" dirty="0" err="1">
                <a:cs typeface="Consolas" panose="020B0609020204030204" pitchFamily="49" charset="0"/>
              </a:rPr>
              <a:t>initializer_list</a:t>
            </a:r>
            <a:r>
              <a:rPr lang="en-US" sz="2000" dirty="0">
                <a:cs typeface="Consolas" panose="020B0609020204030204" pitchFamily="49" charset="0"/>
              </a:rPr>
              <a:t>&lt;</a:t>
            </a:r>
            <a:r>
              <a:rPr lang="en-US" sz="2000" dirty="0" err="1">
                <a:cs typeface="Consolas" panose="020B0609020204030204" pitchFamily="49" charset="0"/>
              </a:rPr>
              <a:t>int</a:t>
            </a:r>
            <a:r>
              <a:rPr lang="en-US" sz="2000" dirty="0">
                <a:cs typeface="Consolas" panose="020B0609020204030204" pitchFamily="49" charset="0"/>
              </a:rPr>
              <a:t>&gt;. The same applies to other normally-invisible proxy types.</a:t>
            </a:r>
          </a:p>
        </p:txBody>
      </p:sp>
    </p:spTree>
    <p:extLst>
      <p:ext uri="{BB962C8B-B14F-4D97-AF65-F5344CB8AC3E}">
        <p14:creationId xmlns:p14="http://schemas.microsoft.com/office/powerpoint/2010/main" val="357865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C++ guide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cl /FA j.cpp  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show me your machine code</a:t>
            </a:r>
            <a:endParaRPr lang="en-US" sz="14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Directory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of D:\temp\j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11/07/2014  08:23 AM               564 </a:t>
            </a:r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j.asm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11/07/2014  08:17 AM                94 j.cpp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11/07/2014  08:23 AM            83,456 j.exe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11/07/2014  08:23 AM               475 j.obj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624" y="1600200"/>
            <a:ext cx="5339576" cy="162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187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C++ guide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" y="1371600"/>
            <a:ext cx="7696200" cy="5164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124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Lambdas:</a:t>
            </a:r>
            <a:br>
              <a:rPr lang="en-US" dirty="0" smtClean="0"/>
            </a:br>
            <a:r>
              <a:rPr lang="en-US" dirty="0" smtClean="0"/>
              <a:t>Lambda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hlinkClick r:id="rId2"/>
              </a:rPr>
              <a:t>http://</a:t>
            </a:r>
            <a:r>
              <a:rPr lang="en-US" smtClean="0">
                <a:hlinkClick r:id="rId2"/>
              </a:rPr>
              <a:t>isocpp.org/wiki/faq/cpp11-language#lambda</a:t>
            </a:r>
          </a:p>
          <a:p>
            <a:pPr marL="0" indent="0">
              <a:buNone/>
            </a:pPr>
            <a:endParaRPr lang="en-US">
              <a:hlinkClick r:id="rId2"/>
            </a:endParaRP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://codexpert.ro/blog/2014/10/25/c11-lets-write-a-hello-lambda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93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Part of C++11 </a:t>
            </a:r>
            <a:r>
              <a:rPr lang="en-US" i="1" dirty="0" smtClean="0"/>
              <a:t>language</a:t>
            </a:r>
            <a:r>
              <a:rPr lang="en-US" dirty="0" smtClean="0"/>
              <a:t> – not the C++ Standard Library</a:t>
            </a:r>
          </a:p>
          <a:p>
            <a:r>
              <a:rPr lang="en-US" dirty="0" smtClean="0"/>
              <a:t>Alternative to function objects (‘</a:t>
            </a:r>
            <a:r>
              <a:rPr lang="en-US" dirty="0" err="1" smtClean="0"/>
              <a:t>functors</a:t>
            </a:r>
            <a:r>
              <a:rPr lang="en-US" dirty="0" smtClean="0"/>
              <a:t>’), and plain functions</a:t>
            </a:r>
          </a:p>
          <a:p>
            <a:r>
              <a:rPr lang="en-US" dirty="0" smtClean="0"/>
              <a:t>Per the ISO standard document: “</a:t>
            </a:r>
            <a:r>
              <a:rPr lang="en-US" dirty="0"/>
              <a:t>Lambda expressions provide a concise way to create simple function </a:t>
            </a:r>
            <a:r>
              <a:rPr lang="en-US" dirty="0" smtClean="0"/>
              <a:t>objects.”</a:t>
            </a:r>
          </a:p>
          <a:p>
            <a:r>
              <a:rPr lang="en-US" dirty="0" smtClean="0"/>
              <a:t>Unnamed</a:t>
            </a:r>
          </a:p>
          <a:p>
            <a:pPr lvl="1"/>
            <a:r>
              <a:rPr lang="en-US" dirty="0" smtClean="0"/>
              <a:t>But you can give them names: They are expressions, and you can just assign them to a variable name.</a:t>
            </a:r>
          </a:p>
          <a:p>
            <a:r>
              <a:rPr lang="en-US" dirty="0" smtClean="0"/>
              <a:t>Very useful inside templated functions and 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89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changed?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C++11 standard </a:t>
            </a:r>
            <a:r>
              <a:rPr lang="en-US" i="1" dirty="0"/>
              <a:t>finally</a:t>
            </a:r>
            <a:r>
              <a:rPr lang="en-US" dirty="0"/>
              <a:t> published</a:t>
            </a:r>
          </a:p>
          <a:p>
            <a:pPr lvl="1"/>
            <a:r>
              <a:rPr lang="en-US" dirty="0"/>
              <a:t>Took too long.</a:t>
            </a:r>
          </a:p>
          <a:p>
            <a:pPr lvl="1"/>
            <a:r>
              <a:rPr lang="en-US" dirty="0"/>
              <a:t>For a </a:t>
            </a:r>
            <a:r>
              <a:rPr lang="en-US" i="1" dirty="0"/>
              <a:t>long time, </a:t>
            </a:r>
            <a:r>
              <a:rPr lang="en-US" dirty="0"/>
              <a:t>temporarily named “C++0x”</a:t>
            </a:r>
          </a:p>
          <a:p>
            <a:pPr lvl="1"/>
            <a:r>
              <a:rPr lang="en-US" dirty="0"/>
              <a:t>Finally published - but now we’re in </a:t>
            </a:r>
            <a:r>
              <a:rPr lang="en-US" sz="3500" b="1" dirty="0"/>
              <a:t>2015</a:t>
            </a:r>
            <a:r>
              <a:rPr lang="en-US" dirty="0"/>
              <a:t>…and </a:t>
            </a:r>
            <a:r>
              <a:rPr lang="en-US" b="1" dirty="0"/>
              <a:t>C++14</a:t>
            </a:r>
            <a:r>
              <a:rPr lang="en-US" dirty="0"/>
              <a:t> is about to be finalized</a:t>
            </a:r>
          </a:p>
          <a:p>
            <a:r>
              <a:rPr lang="en-US" dirty="0" smtClean="0"/>
              <a:t>Mobile devices want fewer CPU cycles; battery consumption: a big deal</a:t>
            </a:r>
          </a:p>
          <a:p>
            <a:r>
              <a:rPr lang="en-US" dirty="0" smtClean="0"/>
              <a:t>Microsoft: C++ [was] 2</a:t>
            </a:r>
            <a:r>
              <a:rPr lang="en-US" baseline="30000" dirty="0" smtClean="0"/>
              <a:t>nd</a:t>
            </a:r>
            <a:r>
              <a:rPr lang="en-US" dirty="0" smtClean="0"/>
              <a:t>-class citizen in the .NET era of early 2000’s; that changed with ‘RT’</a:t>
            </a:r>
          </a:p>
          <a:p>
            <a:r>
              <a:rPr lang="en-US" dirty="0" smtClean="0"/>
              <a:t>Big internet players </a:t>
            </a:r>
            <a:r>
              <a:rPr lang="en-US" i="1" dirty="0" smtClean="0"/>
              <a:t>really, really </a:t>
            </a:r>
            <a:r>
              <a:rPr lang="en-US" dirty="0" smtClean="0"/>
              <a:t>need performance and massive scale</a:t>
            </a:r>
          </a:p>
        </p:txBody>
      </p:sp>
    </p:spTree>
    <p:extLst>
      <p:ext uri="{BB962C8B-B14F-4D97-AF65-F5344CB8AC3E}">
        <p14:creationId xmlns:p14="http://schemas.microsoft.com/office/powerpoint/2010/main" val="237595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 with C++ 11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“Conclusion: C</a:t>
            </a:r>
            <a:r>
              <a:rPr lang="en-US" sz="3600" dirty="0"/>
              <a:t>++ has changed dramatically over the last decade. It’s no more C with Classes. If you not looked at C++ recently, it will be the right time to have another look</a:t>
            </a:r>
            <a:r>
              <a:rPr lang="en-US" sz="3600" dirty="0" smtClean="0"/>
              <a:t>.”</a:t>
            </a:r>
          </a:p>
          <a:p>
            <a:pPr marL="0" indent="0">
              <a:buNone/>
            </a:pPr>
            <a:endParaRPr lang="en-US" dirty="0" smtClean="0">
              <a:hlinkClick r:id="rId2"/>
            </a:endParaRP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://blog.madhukaraphatak.com/functional-programming-in-c</a:t>
            </a:r>
            <a:r>
              <a:rPr lang="en-US" dirty="0" smtClean="0">
                <a:hlinkClick r:id="rId2"/>
              </a:rPr>
              <a:t>++/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16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good/bad news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 was big already - and got a lot bigger with C++11</a:t>
            </a:r>
          </a:p>
          <a:p>
            <a:r>
              <a:rPr lang="en-US" dirty="0" smtClean="0"/>
              <a:t>C++14: much smaller set of changes compared to C++11</a:t>
            </a:r>
          </a:p>
          <a:p>
            <a:r>
              <a:rPr lang="en-US" dirty="0" smtClean="0"/>
              <a:t>Regardless, pace of change is increasing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96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666</TotalTime>
  <Words>3022</Words>
  <Application>Microsoft Office PowerPoint</Application>
  <PresentationFormat>On-screen Show (4:3)</PresentationFormat>
  <Paragraphs>541</Paragraphs>
  <Slides>65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66" baseType="lpstr">
      <vt:lpstr>Office Theme</vt:lpstr>
      <vt:lpstr>Fun with C++11</vt:lpstr>
      <vt:lpstr>Disclaimers </vt:lpstr>
      <vt:lpstr>EDD: Error Driven Development</vt:lpstr>
      <vt:lpstr>PowerPoint Presentation</vt:lpstr>
      <vt:lpstr>PowerPoint Presentation</vt:lpstr>
      <vt:lpstr>PowerPoint Presentation</vt:lpstr>
      <vt:lpstr>What’s changed?</vt:lpstr>
      <vt:lpstr>Fun with C++ 11</vt:lpstr>
      <vt:lpstr>good/bad news</vt:lpstr>
      <vt:lpstr>C++ History</vt:lpstr>
      <vt:lpstr>C++ History: What happened to Technical Report 2 (TR2)? </vt:lpstr>
      <vt:lpstr>C++ People: Bjarne Stroustrup</vt:lpstr>
      <vt:lpstr>C++ People: Scott Meyers</vt:lpstr>
      <vt:lpstr>C++ People</vt:lpstr>
      <vt:lpstr>C++ Standard</vt:lpstr>
      <vt:lpstr>Why C++?</vt:lpstr>
      <vt:lpstr>Sources of C++ Innovation</vt:lpstr>
      <vt:lpstr>Microsoft; Clang; LLVM</vt:lpstr>
      <vt:lpstr>Sources of C++ Innovation</vt:lpstr>
      <vt:lpstr>C++: Alive and Well</vt:lpstr>
      <vt:lpstr>C++: Alive and Well</vt:lpstr>
      <vt:lpstr>Yes you Can!</vt:lpstr>
      <vt:lpstr>PowerPoint Presentation</vt:lpstr>
      <vt:lpstr>C++ is Multi-Paradigm</vt:lpstr>
      <vt:lpstr>Paradigms: Procedural</vt:lpstr>
      <vt:lpstr>Paradigms: Object Oriented</vt:lpstr>
      <vt:lpstr>Paradigms: Generic</vt:lpstr>
      <vt:lpstr>We should all be able to read this…</vt:lpstr>
      <vt:lpstr>C++ Standard Library / STL: Not Object Oriented!</vt:lpstr>
      <vt:lpstr>Paradigms: Functional</vt:lpstr>
      <vt:lpstr>Paradigms: Bjarne’s recent take</vt:lpstr>
      <vt:lpstr>C++: What’s [still] missing</vt:lpstr>
      <vt:lpstr>What’s [still] missing</vt:lpstr>
      <vt:lpstr>C++: What’s still missing</vt:lpstr>
      <vt:lpstr>Which C++ compiler am I using?</vt:lpstr>
      <vt:lpstr>Which C++ compiler?</vt:lpstr>
      <vt:lpstr>Which C++ compiler?</vt:lpstr>
      <vt:lpstr>MS C/C++ runtime dependencies</vt:lpstr>
      <vt:lpstr>C++ Idioms</vt:lpstr>
      <vt:lpstr>RAII</vt:lpstr>
      <vt:lpstr>C++: Rule of Three</vt:lpstr>
      <vt:lpstr>C++11: Rule of 5</vt:lpstr>
      <vt:lpstr>The Big C++11 List</vt:lpstr>
      <vt:lpstr>PowerPoint Presentation</vt:lpstr>
      <vt:lpstr>PowerPoint Presentation</vt:lpstr>
      <vt:lpstr>Some of My Favorite Things…</vt:lpstr>
      <vt:lpstr>String Literals</vt:lpstr>
      <vt:lpstr>String Literals</vt:lpstr>
      <vt:lpstr>String Literals: Raw</vt:lpstr>
      <vt:lpstr>nullptr</vt:lpstr>
      <vt:lpstr>Uniform Initialization</vt:lpstr>
      <vt:lpstr>Uniform Initialization</vt:lpstr>
      <vt:lpstr>Smart Pointers</vt:lpstr>
      <vt:lpstr>C++ Smart Pointers std::unique_ptr</vt:lpstr>
      <vt:lpstr>C++ smart pointers</vt:lpstr>
      <vt:lpstr>Smart Pointers std::shared_ptr</vt:lpstr>
      <vt:lpstr>std::to_string</vt:lpstr>
      <vt:lpstr>std::to_string</vt:lpstr>
      <vt:lpstr>Auto: Type Inference</vt:lpstr>
      <vt:lpstr>Auto: Type Inference</vt:lpstr>
      <vt:lpstr>Google C++ Guide: Initialization</vt:lpstr>
      <vt:lpstr>Google C++ guide</vt:lpstr>
      <vt:lpstr>Google C++ guide</vt:lpstr>
      <vt:lpstr>Lambdas: Lambda Expressions</vt:lpstr>
      <vt:lpstr>Lambda Expressions</vt:lpstr>
    </vt:vector>
  </TitlesOfParts>
  <Company>datacard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 with C++11</dc:title>
  <dc:creator>Dwight Fellman</dc:creator>
  <cp:lastModifiedBy>Dwight Fellman</cp:lastModifiedBy>
  <cp:revision>470</cp:revision>
  <dcterms:created xsi:type="dcterms:W3CDTF">2014-10-31T13:02:03Z</dcterms:created>
  <dcterms:modified xsi:type="dcterms:W3CDTF">2014-12-30T18:36:34Z</dcterms:modified>
</cp:coreProperties>
</file>