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97" r:id="rId3"/>
    <p:sldId id="298" r:id="rId4"/>
    <p:sldId id="295" r:id="rId5"/>
    <p:sldId id="260" r:id="rId6"/>
    <p:sldId id="276" r:id="rId7"/>
    <p:sldId id="302" r:id="rId8"/>
    <p:sldId id="299" r:id="rId9"/>
    <p:sldId id="289" r:id="rId10"/>
    <p:sldId id="282" r:id="rId11"/>
    <p:sldId id="281" r:id="rId12"/>
    <p:sldId id="296" r:id="rId13"/>
    <p:sldId id="283" r:id="rId14"/>
    <p:sldId id="275" r:id="rId15"/>
    <p:sldId id="300" r:id="rId16"/>
    <p:sldId id="258" r:id="rId17"/>
    <p:sldId id="272" r:id="rId18"/>
    <p:sldId id="273" r:id="rId19"/>
    <p:sldId id="277" r:id="rId20"/>
    <p:sldId id="264" r:id="rId21"/>
    <p:sldId id="278" r:id="rId22"/>
    <p:sldId id="257" r:id="rId23"/>
    <p:sldId id="286" r:id="rId24"/>
    <p:sldId id="301" r:id="rId25"/>
    <p:sldId id="259" r:id="rId26"/>
    <p:sldId id="284" r:id="rId27"/>
    <p:sldId id="270" r:id="rId28"/>
    <p:sldId id="271" r:id="rId29"/>
    <p:sldId id="262" r:id="rId30"/>
    <p:sldId id="263" r:id="rId31"/>
    <p:sldId id="274" r:id="rId32"/>
    <p:sldId id="261" r:id="rId33"/>
    <p:sldId id="290" r:id="rId34"/>
    <p:sldId id="291" r:id="rId35"/>
    <p:sldId id="280" r:id="rId36"/>
    <p:sldId id="306" r:id="rId37"/>
    <p:sldId id="303" r:id="rId38"/>
    <p:sldId id="304" r:id="rId39"/>
    <p:sldId id="292" r:id="rId40"/>
    <p:sldId id="293" r:id="rId41"/>
    <p:sldId id="279" r:id="rId42"/>
    <p:sldId id="287" r:id="rId43"/>
    <p:sldId id="285" r:id="rId44"/>
    <p:sldId id="288" r:id="rId45"/>
    <p:sldId id="265" r:id="rId46"/>
    <p:sldId id="266" r:id="rId47"/>
    <p:sldId id="294" r:id="rId48"/>
    <p:sldId id="268" r:id="rId49"/>
    <p:sldId id="269" r:id="rId50"/>
    <p:sldId id="305"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3F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591" autoAdjust="0"/>
  </p:normalViewPr>
  <p:slideViewPr>
    <p:cSldViewPr>
      <p:cViewPr varScale="1">
        <p:scale>
          <a:sx n="74" d="100"/>
          <a:sy n="74" d="100"/>
        </p:scale>
        <p:origin x="1446" y="54"/>
      </p:cViewPr>
      <p:guideLst>
        <p:guide orient="horz" pos="2160"/>
        <p:guide pos="2880"/>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7105C7-1F4A-453C-9624-D584ED7D25C7}" type="datetimeFigureOut">
              <a:rPr lang="en-US" smtClean="0"/>
              <a:t>12/9/2014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DCCEA-3118-45AA-8A38-9FA84D8FC178}" type="slidenum">
              <a:rPr lang="en-US" smtClean="0"/>
              <a:t>‹#›</a:t>
            </a:fld>
            <a:endParaRPr lang="en-US"/>
          </a:p>
        </p:txBody>
      </p:sp>
    </p:spTree>
    <p:extLst>
      <p:ext uri="{BB962C8B-B14F-4D97-AF65-F5344CB8AC3E}">
        <p14:creationId xmlns:p14="http://schemas.microsoft.com/office/powerpoint/2010/main" val="155696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12/9/2014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12/9/2014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12/9/2014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12/9/2014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www.iso.org/iso/catalogue_detail.htm?csnumber=50372" TargetMode="External"/><Relationship Id="rId1" Type="http://schemas.openxmlformats.org/officeDocument/2006/relationships/slideLayout" Target="../slideLayouts/slideLayout2.xml"/><Relationship Id="rId4" Type="http://schemas.openxmlformats.org/officeDocument/2006/relationships/hyperlink" Target="http://webstore.ansi.org/RecordDetail.aspx?sku=INCITS/ISO/IEC+14882-2012"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clang.llvm.org/cxx_status.html" TargetMode="External"/><Relationship Id="rId2" Type="http://schemas.openxmlformats.org/officeDocument/2006/relationships/hyperlink" Target="http://en.wikipedia.org/wiki/LLV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channel9.msdn.com/Events/Visual-Studio/Connect-event-2014/31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philsquared/Catch" TargetMode="External"/><Relationship Id="rId7" Type="http://schemas.openxmlformats.org/officeDocument/2006/relationships/hyperlink" Target="http://cevelop.com/" TargetMode="External"/><Relationship Id="rId2" Type="http://schemas.openxmlformats.org/officeDocument/2006/relationships/hyperlink" Target="http://www.infoq.com/news/2014/05/dropbox-cpp-crossplatform-mobile" TargetMode="External"/><Relationship Id="rId1" Type="http://schemas.openxmlformats.org/officeDocument/2006/relationships/slideLayout" Target="../slideLayouts/slideLayout2.xml"/><Relationship Id="rId6" Type="http://schemas.openxmlformats.org/officeDocument/2006/relationships/hyperlink" Target="https://www.threadingbuildingblocks.org/" TargetMode="External"/><Relationship Id="rId5" Type="http://schemas.openxmlformats.org/officeDocument/2006/relationships/hyperlink" Target="http://www.codeproject.com/Articles/839209/Tips-and-Tricks-to-Optimize-Android-Apps-on-x" TargetMode="External"/><Relationship Id="rId4" Type="http://schemas.openxmlformats.org/officeDocument/2006/relationships/hyperlink" Target="http://www.jetbrains.com/clion/"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code.facebook.com/projects/1410559149202582/fbthrift/" TargetMode="External"/><Relationship Id="rId2" Type="http://schemas.openxmlformats.org/officeDocument/2006/relationships/hyperlink" Target="https://code.facebook.com/posts/1503205539947302" TargetMode="External"/><Relationship Id="rId1" Type="http://schemas.openxmlformats.org/officeDocument/2006/relationships/slideLayout" Target="../slideLayouts/slideLayout2.xml"/><Relationship Id="rId4" Type="http://schemas.openxmlformats.org/officeDocument/2006/relationships/hyperlink" Target="https://code.facebook.com/projects/527543867323997/folly/"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woboq.com/blog/cpp14-in-qt.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gamasutra.com/view/news/169296/Indepth_Functional_programming_in_C.ph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codeproject.com/Tips/842266/Switch-custom-object" TargetMode="External"/><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google.github.io/flatbuffers/md__cpp_usage.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boost.org/doc/libs/1_57_0/doc/html/boost_asio.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blog.madhukaraphatak.com/functional-programming-in-c++/"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google-styleguide.googlecode.com/svn/trunk/cppguide.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codexpert.ro/blog/2014/10/25/c11-lets-write-a-hello-lambd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C++#cite_note-isocpp2011-4" TargetMode="External"/><Relationship Id="rId3" Type="http://schemas.openxmlformats.org/officeDocument/2006/relationships/hyperlink" Target="https://en.wikipedia.org/wiki/C++#cite_note-isocpp1998-12" TargetMode="External"/><Relationship Id="rId7" Type="http://schemas.openxmlformats.org/officeDocument/2006/relationships/hyperlink" Target="https://en.wikipedia.org/wiki/C++_Technical_Report_1" TargetMode="External"/><Relationship Id="rId12" Type="http://schemas.openxmlformats.org/officeDocument/2006/relationships/hyperlink" Target="https://en.wikipedia.org/wiki/C++17" TargetMode="External"/><Relationship Id="rId2" Type="http://schemas.openxmlformats.org/officeDocument/2006/relationships/hyperlink" Target="https://en.wikipedia.org/wiki/C++" TargetMode="External"/><Relationship Id="rId1" Type="http://schemas.openxmlformats.org/officeDocument/2006/relationships/slideLayout" Target="../slideLayouts/slideLayout2.xml"/><Relationship Id="rId6" Type="http://schemas.openxmlformats.org/officeDocument/2006/relationships/hyperlink" Target="https://en.wikipedia.org/wiki/C++#cite_note-isotr2007-14" TargetMode="External"/><Relationship Id="rId11" Type="http://schemas.openxmlformats.org/officeDocument/2006/relationships/hyperlink" Target="https://en.wikipedia.org/wiki/C++14" TargetMode="External"/><Relationship Id="rId5" Type="http://schemas.openxmlformats.org/officeDocument/2006/relationships/hyperlink" Target="https://en.wikipedia.org/wiki/C++03" TargetMode="External"/><Relationship Id="rId10" Type="http://schemas.openxmlformats.org/officeDocument/2006/relationships/hyperlink" Target="https://en.wikipedia.org/wiki/C++#cite_note-15" TargetMode="External"/><Relationship Id="rId4" Type="http://schemas.openxmlformats.org/officeDocument/2006/relationships/hyperlink" Target="https://en.wikipedia.org/wiki/C++#cite_note-isocpp2003-13" TargetMode="External"/><Relationship Id="rId9" Type="http://schemas.openxmlformats.org/officeDocument/2006/relationships/hyperlink" Target="https://en.wikipedia.org/wiki/C++11"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cottmeyers.blogspot.com/2014/09/cppcon-hair-poll.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de.facebook.com/posts/729709347050548/under-the-hood-building-and-open-sourcing-flint/" TargetMode="External"/><Relationship Id="rId2" Type="http://schemas.openxmlformats.org/officeDocument/2006/relationships/hyperlink" Target="http://en.wikipedia.org/wiki/Loki_(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p:txBody>
          <a:bodyPr/>
          <a:lstStyle/>
          <a:p>
            <a:endParaRPr lang="en-US" i="1" dirty="0"/>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hlinkClick r:id="rId2"/>
              </a:rPr>
              <a:t>ISO/IEC 14881:2011</a:t>
            </a:r>
            <a:endParaRPr lang="en-US" dirty="0"/>
          </a:p>
          <a:p>
            <a:pPr marL="400050" lvl="1" indent="0">
              <a:buNone/>
            </a:pPr>
            <a:r>
              <a:rPr lang="en-US" sz="1800" dirty="0" smtClean="0"/>
              <a:t>ISO/IEC </a:t>
            </a:r>
            <a:r>
              <a:rPr lang="en-US" sz="1800" dirty="0"/>
              <a:t>14882:2011 specifies requirements for implementations of the C++ programming language. The first such requirement is that they implement the language, and so ISO/IEC 14882:2011 also defines C++. Other requirements and relaxations of the first requirement appear at various places within ISO/IEC 14882:2011</a:t>
            </a:r>
            <a:r>
              <a:rPr lang="en-US" sz="1800" dirty="0" smtClean="0"/>
              <a:t>.</a:t>
            </a:r>
            <a:endParaRPr lang="en-US" sz="1800" dirty="0"/>
          </a:p>
          <a:p>
            <a:pPr marL="400050" lvl="1" indent="0">
              <a:buNone/>
            </a:pPr>
            <a:r>
              <a:rPr lang="en-US" sz="1800" dirty="0"/>
              <a:t>C++ is a general purpose programming language based on the C programming language as specified in ISO/IEC 9899:1999. In addition to the facilities provided by C, C++ provides additional data types, classes, templates, exceptions, namespaces, operator overloading, function name overloading, references, free store management operators, and additional library facilities.</a:t>
            </a:r>
            <a:endParaRPr lang="en-US" sz="1800" dirty="0" smtClean="0"/>
          </a:p>
          <a:p>
            <a:r>
              <a:rPr lang="en-US" dirty="0" smtClean="0"/>
              <a:t>1300+ pages</a:t>
            </a:r>
          </a:p>
          <a:p>
            <a:r>
              <a:rPr lang="en-US" dirty="0" smtClean="0">
                <a:hlinkClick r:id="rId3"/>
              </a:rPr>
              <a:t>isocpp.org</a:t>
            </a:r>
            <a:r>
              <a:rPr lang="en-US" dirty="0" smtClean="0"/>
              <a:t>: links to </a:t>
            </a:r>
            <a:r>
              <a:rPr lang="en-US" dirty="0" smtClean="0">
                <a:solidFill>
                  <a:srgbClr val="FF0000"/>
                </a:solidFill>
              </a:rPr>
              <a:t>free</a:t>
            </a:r>
            <a:r>
              <a:rPr lang="en-US" dirty="0" smtClean="0"/>
              <a:t> PDF drafts. Fun!</a:t>
            </a:r>
          </a:p>
          <a:p>
            <a:r>
              <a:rPr lang="en-US" dirty="0" smtClean="0"/>
              <a:t>Purchase it </a:t>
            </a:r>
            <a:r>
              <a:rPr lang="en-US" dirty="0" smtClean="0">
                <a:hlinkClick r:id="rId4"/>
              </a:rPr>
              <a:t>here</a:t>
            </a:r>
            <a:r>
              <a:rPr lang="en-US" dirty="0" smtClean="0"/>
              <a:t> in the U.S. ($30 or $60?).</a:t>
            </a:r>
            <a:endParaRPr lang="en-US" dirty="0"/>
          </a:p>
        </p:txBody>
      </p:sp>
    </p:spTree>
    <p:extLst>
      <p:ext uri="{BB962C8B-B14F-4D97-AF65-F5344CB8AC3E}">
        <p14:creationId xmlns:p14="http://schemas.microsoft.com/office/powerpoint/2010/main" val="3355810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Innovation</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LLVM</a:t>
            </a:r>
            <a:r>
              <a:rPr lang="en-US" dirty="0" smtClean="0"/>
              <a:t>: all your languages belong to us…and </a:t>
            </a:r>
            <a:r>
              <a:rPr lang="en-US" dirty="0" smtClean="0">
                <a:hlinkClick r:id="rId3"/>
              </a:rPr>
              <a:t>Clang</a:t>
            </a:r>
            <a:r>
              <a:rPr lang="en-US" dirty="0" smtClean="0"/>
              <a:t>…</a:t>
            </a:r>
          </a:p>
          <a:p>
            <a:r>
              <a:rPr lang="en-US" dirty="0" smtClean="0"/>
              <a:t>Boost library: Many things make their way into C++ </a:t>
            </a:r>
            <a:r>
              <a:rPr lang="en-US" dirty="0" err="1" smtClean="0"/>
              <a:t>std</a:t>
            </a:r>
            <a:r>
              <a:rPr lang="en-US" dirty="0" smtClean="0"/>
              <a:t> lib</a:t>
            </a:r>
          </a:p>
          <a:p>
            <a:r>
              <a:rPr lang="en-US" dirty="0" smtClean="0"/>
              <a:t>Facebook: </a:t>
            </a:r>
            <a:r>
              <a:rPr lang="en-US" dirty="0" err="1" smtClean="0"/>
              <a:t>HipHop</a:t>
            </a:r>
            <a:r>
              <a:rPr lang="en-US" dirty="0" smtClean="0"/>
              <a:t> </a:t>
            </a:r>
            <a:r>
              <a:rPr lang="en-US" dirty="0" err="1" smtClean="0"/>
              <a:t>transpiler</a:t>
            </a:r>
            <a:r>
              <a:rPr lang="en-US" dirty="0" smtClean="0"/>
              <a:t>; many </a:t>
            </a:r>
            <a:r>
              <a:rPr lang="en-US" dirty="0" err="1" smtClean="0"/>
              <a:t>opensource</a:t>
            </a:r>
            <a:r>
              <a:rPr lang="en-US" dirty="0" smtClean="0"/>
              <a:t> libs</a:t>
            </a:r>
          </a:p>
          <a:p>
            <a:r>
              <a:rPr lang="en-US" dirty="0" smtClean="0"/>
              <a:t>Google – products and tools</a:t>
            </a:r>
          </a:p>
          <a:p>
            <a:r>
              <a:rPr lang="en-US" dirty="0" smtClean="0"/>
              <a:t>Microsoft – tools; Office</a:t>
            </a:r>
          </a:p>
          <a:p>
            <a:pPr lvl="1"/>
            <a:r>
              <a:rPr lang="en-US" dirty="0" smtClean="0"/>
              <a:t>.NET not used in tools or Office..</a:t>
            </a:r>
            <a:endParaRPr lang="en-US" dirty="0"/>
          </a:p>
        </p:txBody>
      </p:sp>
    </p:spTree>
    <p:extLst>
      <p:ext uri="{BB962C8B-B14F-4D97-AF65-F5344CB8AC3E}">
        <p14:creationId xmlns:p14="http://schemas.microsoft.com/office/powerpoint/2010/main" val="16743931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Clang; LLVM</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Microsoft – Nov 2014:</a:t>
            </a:r>
          </a:p>
          <a:p>
            <a:pPr marL="0" indent="0">
              <a:buNone/>
            </a:pPr>
            <a:endParaRPr lang="en-US" dirty="0" smtClean="0"/>
          </a:p>
          <a:p>
            <a:pPr marL="0" indent="0">
              <a:buNone/>
            </a:pPr>
            <a:r>
              <a:rPr lang="en-US" sz="4000" dirty="0" smtClean="0"/>
              <a:t>“</a:t>
            </a:r>
            <a:r>
              <a:rPr lang="en-US" sz="4000" dirty="0"/>
              <a:t>The C++ team  has made a goal to achieve  C++11 and C++14 conformance in the Visual C++ compiler for Visual Studio 2015's final release. But there's more: Visual Studio 2015 will actually support another,  modern conformant C++ compiler – Clang for projects targeting non-Microsoft platforms. In this video, Herb Sutter discusses how you'll be able to write a single cross-platform C++ source base and build it to target Windows, Windows Phone, Android, and soon iOS, all from within Visual Studio</a:t>
            </a:r>
            <a:r>
              <a:rPr lang="en-US" sz="4000" dirty="0" smtClean="0"/>
              <a:t>!</a:t>
            </a:r>
          </a:p>
          <a:p>
            <a:endParaRPr lang="en-US" dirty="0"/>
          </a:p>
          <a:p>
            <a:pPr marL="0" indent="0">
              <a:buNone/>
            </a:pPr>
            <a:r>
              <a:rPr lang="en-US" dirty="0">
                <a:hlinkClick r:id="rId2"/>
              </a:rPr>
              <a:t>http://</a:t>
            </a:r>
            <a:r>
              <a:rPr lang="en-US" dirty="0" smtClean="0">
                <a:hlinkClick r:id="rId2"/>
              </a:rPr>
              <a:t>channel9.msdn.com/Events/Visual-Studio/Connect-event-2014/311</a:t>
            </a:r>
            <a:endParaRPr lang="en-US" dirty="0"/>
          </a:p>
        </p:txBody>
      </p:sp>
    </p:spTree>
    <p:extLst>
      <p:ext uri="{BB962C8B-B14F-4D97-AF65-F5344CB8AC3E}">
        <p14:creationId xmlns:p14="http://schemas.microsoft.com/office/powerpoint/2010/main" val="23507416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Innovation</a:t>
            </a:r>
            <a:endParaRPr lang="en-US" dirty="0"/>
          </a:p>
        </p:txBody>
      </p:sp>
      <p:sp>
        <p:nvSpPr>
          <p:cNvPr id="3" name="Content Placeholder 2"/>
          <p:cNvSpPr>
            <a:spLocks noGrp="1"/>
          </p:cNvSpPr>
          <p:nvPr>
            <p:ph idx="1"/>
          </p:nvPr>
        </p:nvSpPr>
        <p:spPr>
          <a:xfrm>
            <a:off x="457200" y="1371600"/>
            <a:ext cx="8229600" cy="5105400"/>
          </a:xfrm>
        </p:spPr>
        <p:txBody>
          <a:bodyPr>
            <a:normAutofit fontScale="92500" lnSpcReduction="20000"/>
          </a:bodyPr>
          <a:lstStyle/>
          <a:p>
            <a:r>
              <a:rPr lang="en-US" dirty="0" smtClean="0"/>
              <a:t>Dropbox: </a:t>
            </a:r>
            <a:r>
              <a:rPr lang="en-US" dirty="0" smtClean="0">
                <a:hlinkClick r:id="rId2"/>
              </a:rPr>
              <a:t>Cross-platform C++ layer</a:t>
            </a:r>
            <a:r>
              <a:rPr lang="en-US" dirty="0" smtClean="0"/>
              <a:t>. iOS, Android, …</a:t>
            </a:r>
          </a:p>
          <a:p>
            <a:r>
              <a:rPr lang="en-US" dirty="0" smtClean="0">
                <a:hlinkClick r:id="rId3"/>
              </a:rPr>
              <a:t>Catch</a:t>
            </a:r>
            <a:r>
              <a:rPr lang="en-US" dirty="0"/>
              <a:t>: “A modern, C++-native, header-only, framework for unit-tests, TDD and </a:t>
            </a:r>
            <a:r>
              <a:rPr lang="en-US" dirty="0" smtClean="0"/>
              <a:t>BDD”</a:t>
            </a:r>
          </a:p>
          <a:p>
            <a:r>
              <a:rPr lang="en-US" dirty="0" err="1" smtClean="0"/>
              <a:t>JetBrains</a:t>
            </a:r>
            <a:r>
              <a:rPr lang="en-US" dirty="0" smtClean="0"/>
              <a:t> (of </a:t>
            </a:r>
            <a:r>
              <a:rPr lang="en-US" dirty="0" err="1" smtClean="0"/>
              <a:t>ReSharper</a:t>
            </a:r>
            <a:r>
              <a:rPr lang="en-US" dirty="0" smtClean="0"/>
              <a:t> and </a:t>
            </a:r>
            <a:r>
              <a:rPr lang="en-US" dirty="0" err="1" smtClean="0"/>
              <a:t>IntelliJ</a:t>
            </a:r>
            <a:r>
              <a:rPr lang="en-US" dirty="0" smtClean="0"/>
              <a:t> IDEA): </a:t>
            </a:r>
            <a:r>
              <a:rPr lang="en-US" dirty="0" err="1" smtClean="0">
                <a:hlinkClick r:id="rId4"/>
              </a:rPr>
              <a:t>CLion</a:t>
            </a:r>
            <a:r>
              <a:rPr lang="en-US" dirty="0" smtClean="0">
                <a:hlinkClick r:id="rId4"/>
              </a:rPr>
              <a:t> IDE</a:t>
            </a:r>
            <a:r>
              <a:rPr lang="en-US" dirty="0" smtClean="0"/>
              <a:t> (and plug-in for VS).</a:t>
            </a:r>
          </a:p>
          <a:p>
            <a:r>
              <a:rPr lang="en-US" dirty="0" smtClean="0"/>
              <a:t>Google/Android: tools for C/C++</a:t>
            </a:r>
            <a:endParaRPr lang="en-US" dirty="0"/>
          </a:p>
          <a:p>
            <a:r>
              <a:rPr lang="en-US" dirty="0" smtClean="0"/>
              <a:t>Intel NDK – </a:t>
            </a:r>
            <a:r>
              <a:rPr lang="en-US" dirty="0" smtClean="0">
                <a:hlinkClick r:id="rId5"/>
              </a:rPr>
              <a:t>native </a:t>
            </a:r>
            <a:r>
              <a:rPr lang="en-US" dirty="0" err="1" smtClean="0">
                <a:hlinkClick r:id="rId5"/>
              </a:rPr>
              <a:t>dev</a:t>
            </a:r>
            <a:r>
              <a:rPr lang="en-US" dirty="0" smtClean="0">
                <a:hlinkClick r:id="rId5"/>
              </a:rPr>
              <a:t> for Android</a:t>
            </a:r>
            <a:endParaRPr lang="en-US" dirty="0" smtClean="0"/>
          </a:p>
          <a:p>
            <a:r>
              <a:rPr lang="en-US" dirty="0" smtClean="0"/>
              <a:t>Intel </a:t>
            </a:r>
            <a:r>
              <a:rPr lang="en-US" dirty="0" err="1" smtClean="0">
                <a:hlinkClick r:id="rId6"/>
              </a:rPr>
              <a:t>Threding</a:t>
            </a:r>
            <a:r>
              <a:rPr lang="en-US" dirty="0" smtClean="0">
                <a:hlinkClick r:id="rId6"/>
              </a:rPr>
              <a:t> Building Blocks</a:t>
            </a:r>
            <a:endParaRPr lang="en-US" dirty="0" smtClean="0"/>
          </a:p>
          <a:p>
            <a:r>
              <a:rPr lang="en-US" dirty="0" err="1" smtClean="0"/>
              <a:t>Cevelop</a:t>
            </a:r>
            <a:r>
              <a:rPr lang="en-US" dirty="0" smtClean="0"/>
              <a:t>: Eclipse-based </a:t>
            </a:r>
            <a:r>
              <a:rPr lang="en-US" dirty="0" smtClean="0">
                <a:hlinkClick r:id="rId7"/>
              </a:rPr>
              <a:t>C++ IDE</a:t>
            </a:r>
            <a:r>
              <a:rPr lang="en-US" dirty="0" smtClean="0"/>
              <a:t> with unit testing, refactoring</a:t>
            </a:r>
          </a:p>
        </p:txBody>
      </p:sp>
    </p:spTree>
    <p:extLst>
      <p:ext uri="{BB962C8B-B14F-4D97-AF65-F5344CB8AC3E}">
        <p14:creationId xmlns:p14="http://schemas.microsoft.com/office/powerpoint/2010/main" val="24783029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a:xfrm>
            <a:off x="457200" y="1600200"/>
            <a:ext cx="8229600" cy="4800600"/>
          </a:xfrm>
        </p:spPr>
        <p:txBody>
          <a:bodyPr/>
          <a:lstStyle/>
          <a:p>
            <a:r>
              <a:rPr lang="en-US" dirty="0" smtClean="0"/>
              <a:t>Facebook:</a:t>
            </a:r>
          </a:p>
          <a:p>
            <a:pPr lvl="1"/>
            <a:r>
              <a:rPr lang="en-US" dirty="0" err="1">
                <a:hlinkClick r:id="rId2"/>
              </a:rPr>
              <a:t>Proxygen</a:t>
            </a:r>
            <a:r>
              <a:rPr lang="en-US" dirty="0"/>
              <a:t> makes heavy use of the latest C++ features and depends on </a:t>
            </a:r>
            <a:r>
              <a:rPr lang="en-US" b="1" dirty="0">
                <a:hlinkClick r:id="rId3"/>
              </a:rPr>
              <a:t>Thrift</a:t>
            </a:r>
            <a:r>
              <a:rPr lang="en-US" dirty="0"/>
              <a:t> and </a:t>
            </a:r>
            <a:r>
              <a:rPr lang="en-US" b="1" dirty="0">
                <a:hlinkClick r:id="rId4"/>
              </a:rPr>
              <a:t>Folly</a:t>
            </a:r>
            <a:r>
              <a:rPr lang="en-US" dirty="0"/>
              <a:t> for its underlying network and data abstractions. We make use of move semantics 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 memory and CPU efficient server.</a:t>
            </a:r>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normAutofit/>
          </a:bodyPr>
          <a:lstStyle/>
          <a:p>
            <a:r>
              <a:rPr lang="en-US" dirty="0" err="1" smtClean="0"/>
              <a:t>Qt</a:t>
            </a:r>
            <a:r>
              <a:rPr lang="en-US" dirty="0" smtClean="0"/>
              <a:t> Framework: Staying current…</a:t>
            </a:r>
          </a:p>
          <a:p>
            <a:pPr marL="0" indent="0">
              <a:buNone/>
            </a:pPr>
            <a:endParaRPr lang="en-US" dirty="0" smtClean="0"/>
          </a:p>
          <a:p>
            <a:pPr marL="0" indent="0">
              <a:buNone/>
            </a:pPr>
            <a:r>
              <a:rPr lang="en-US" dirty="0"/>
              <a:t>“C++14 for </a:t>
            </a:r>
            <a:r>
              <a:rPr lang="en-US" dirty="0" err="1"/>
              <a:t>Qt</a:t>
            </a:r>
            <a:r>
              <a:rPr lang="en-US" dirty="0"/>
              <a:t> programmers</a:t>
            </a:r>
            <a:r>
              <a:rPr lang="en-US" dirty="0" smtClean="0"/>
              <a:t>”:</a:t>
            </a:r>
            <a:endParaRPr lang="en-US" dirty="0"/>
          </a:p>
          <a:p>
            <a:pPr marL="0" indent="0">
              <a:buNone/>
            </a:pPr>
            <a:r>
              <a:rPr lang="en-US" dirty="0">
                <a:hlinkClick r:id="rId2"/>
              </a:rPr>
              <a:t>http://</a:t>
            </a:r>
            <a:r>
              <a:rPr lang="en-US" dirty="0" smtClean="0">
                <a:hlinkClick r:id="rId2"/>
              </a:rPr>
              <a:t>woboq.com/blog/cpp14-in-qt.html</a:t>
            </a:r>
            <a:endParaRPr lang="en-US" dirty="0" smtClean="0"/>
          </a:p>
          <a:p>
            <a:pPr marL="0" indent="0">
              <a:buNone/>
            </a:pPr>
            <a:endParaRPr lang="en-US" dirty="0" smtClean="0"/>
          </a:p>
        </p:txBody>
      </p:sp>
    </p:spTree>
    <p:extLst>
      <p:ext uri="{BB962C8B-B14F-4D97-AF65-F5344CB8AC3E}">
        <p14:creationId xmlns:p14="http://schemas.microsoft.com/office/powerpoint/2010/main" val="19148695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Multi-Paradigm</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Oriented</a:t>
            </a:r>
          </a:p>
          <a:p>
            <a:r>
              <a:rPr lang="en-US" dirty="0" smtClean="0"/>
              <a:t>Generic</a:t>
            </a:r>
          </a:p>
          <a:p>
            <a:r>
              <a:rPr lang="en-US" dirty="0" smtClean="0"/>
              <a:t>Functional</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a:t>
            </a:r>
            <a:r>
              <a:rPr lang="en-US" dirty="0"/>
              <a:t>Assignment statements; functions;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Generic</a:t>
            </a:r>
            <a:endParaRPr lang="en-US" dirty="0"/>
          </a:p>
        </p:txBody>
      </p:sp>
      <p:sp>
        <p:nvSpPr>
          <p:cNvPr id="4" name="Content Placeholder 3"/>
          <p:cNvSpPr>
            <a:spLocks noGrp="1"/>
          </p:cNvSpPr>
          <p:nvPr>
            <p:ph idx="1"/>
          </p:nvPr>
        </p:nvSpPr>
        <p:spPr/>
        <p:txBody>
          <a:bodyPr>
            <a:normAutofit/>
          </a:bodyPr>
          <a:lstStyle/>
          <a:p>
            <a:r>
              <a:rPr lang="en-US" dirty="0" smtClean="0"/>
              <a:t> Templates</a:t>
            </a:r>
          </a:p>
          <a:p>
            <a:pPr marL="0" indent="0">
              <a:buNone/>
            </a:pPr>
            <a:r>
              <a:rPr lang="en-US" dirty="0" err="1" smtClean="0"/>
              <a:t>dlftodo</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16" y="1171575"/>
            <a:ext cx="8593708"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3219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creator 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Functional</a:t>
            </a:r>
            <a:endParaRPr lang="en-US" dirty="0"/>
          </a:p>
        </p:txBody>
      </p:sp>
      <p:sp>
        <p:nvSpPr>
          <p:cNvPr id="4" name="Content Placeholder 3"/>
          <p:cNvSpPr>
            <a:spLocks noGrp="1"/>
          </p:cNvSpPr>
          <p:nvPr>
            <p:ph idx="1"/>
          </p:nvPr>
        </p:nvSpPr>
        <p:spPr/>
        <p:txBody>
          <a:bodyPr>
            <a:normAutofit/>
          </a:bodyPr>
          <a:lstStyle/>
          <a:p>
            <a:r>
              <a:rPr lang="en-US" dirty="0" smtClean="0"/>
              <a:t> Lambdas</a:t>
            </a:r>
          </a:p>
          <a:p>
            <a:r>
              <a:rPr lang="en-US" dirty="0" smtClean="0"/>
              <a:t>map/reduce: use ??? and ??? instead</a:t>
            </a:r>
          </a:p>
          <a:p>
            <a:pPr marL="0" indent="0">
              <a:buNone/>
            </a:pPr>
            <a:r>
              <a:rPr lang="en-US" dirty="0" err="1" smtClean="0"/>
              <a:t>todo</a:t>
            </a:r>
            <a:endParaRPr lang="en-US" dirty="0" smtClean="0"/>
          </a:p>
          <a:p>
            <a:pPr marL="0" indent="0">
              <a:buNone/>
            </a:pPr>
            <a:r>
              <a:rPr lang="en-US" dirty="0" err="1" smtClean="0">
                <a:hlinkClick r:id="rId2"/>
              </a:rPr>
              <a:t>Gamasutra</a:t>
            </a:r>
            <a:r>
              <a:rPr lang="en-US" dirty="0" smtClean="0">
                <a:hlinkClick r:id="rId2"/>
              </a:rPr>
              <a:t> article</a:t>
            </a:r>
            <a:r>
              <a:rPr lang="en-US" dirty="0" smtClean="0"/>
              <a:t> – John </a:t>
            </a:r>
            <a:r>
              <a:rPr lang="en-US" dirty="0" err="1" smtClean="0"/>
              <a:t>Carmack</a:t>
            </a:r>
            <a:endParaRPr lang="en-US"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[still] missing</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XML</a:t>
            </a:r>
          </a:p>
          <a:p>
            <a:r>
              <a:rPr lang="en-US" dirty="0" smtClean="0"/>
              <a:t>Packages / modules</a:t>
            </a:r>
          </a:p>
          <a:p>
            <a:pPr lvl="1"/>
            <a:r>
              <a:rPr lang="en-US" dirty="0" smtClean="0"/>
              <a:t>PHP composer; Python pip; Ruby gems; </a:t>
            </a:r>
            <a:r>
              <a:rPr lang="en-US" dirty="0" err="1" smtClean="0"/>
              <a:t>LuaRocks</a:t>
            </a:r>
            <a:endParaRPr lang="en-US" dirty="0"/>
          </a:p>
          <a:p>
            <a:pPr lvl="1"/>
            <a:r>
              <a:rPr lang="en-US" dirty="0" smtClean="0"/>
              <a:t>Java </a:t>
            </a:r>
            <a:r>
              <a:rPr lang="en-US" dirty="0" smtClean="0">
                <a:hlinkClick r:id="rId2"/>
              </a:rPr>
              <a:t>JPM4j</a:t>
            </a:r>
            <a:r>
              <a:rPr lang="en-US" dirty="0" smtClean="0"/>
              <a:t> anyone`?</a:t>
            </a:r>
          </a:p>
          <a:p>
            <a:pPr lvl="1"/>
            <a:r>
              <a:rPr lang="en-US" dirty="0" smtClean="0"/>
              <a:t>Microsoft has #import &lt;</a:t>
            </a:r>
            <a:r>
              <a:rPr lang="en-US" dirty="0" err="1" smtClean="0"/>
              <a:t>typelib</a:t>
            </a:r>
            <a:r>
              <a:rPr lang="en-US" dirty="0" smtClean="0"/>
              <a:t>&gt; for C++ COM</a:t>
            </a:r>
          </a:p>
          <a:p>
            <a:r>
              <a:rPr lang="en-US" dirty="0" smtClean="0"/>
              <a:t>Garbage collection (as C#, Java, Python, …)</a:t>
            </a:r>
          </a:p>
          <a:p>
            <a:r>
              <a:rPr lang="en-US" dirty="0" smtClean="0"/>
              <a:t>Strings in switch() statement as in C#</a:t>
            </a:r>
          </a:p>
          <a:p>
            <a:pPr lvl="1"/>
            <a:r>
              <a:rPr lang="en-US" i="1" dirty="0" smtClean="0">
                <a:hlinkClick r:id="rId3"/>
              </a:rPr>
              <a:t>Here</a:t>
            </a:r>
            <a:r>
              <a:rPr lang="en-US" i="1" dirty="0" smtClean="0"/>
              <a:t>’s a cute solution on </a:t>
            </a:r>
            <a:r>
              <a:rPr lang="en-US" i="1" dirty="0" err="1" smtClean="0"/>
              <a:t>CodeProject</a:t>
            </a:r>
            <a:endParaRPr lang="en-US" i="1" dirty="0" smtClean="0"/>
          </a:p>
          <a:p>
            <a:r>
              <a:rPr lang="en-US" dirty="0" smtClean="0"/>
              <a:t>Decimal data type</a:t>
            </a:r>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t>
            </a:r>
            <a:r>
              <a:rPr lang="en-US" smtClean="0"/>
              <a:t>[still] missing</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Serialization:</a:t>
            </a:r>
          </a:p>
          <a:p>
            <a:pPr lvl="1"/>
            <a:r>
              <a:rPr lang="en-US" dirty="0" smtClean="0"/>
              <a:t>see </a:t>
            </a:r>
            <a:r>
              <a:rPr lang="en-US" dirty="0" smtClean="0">
                <a:hlinkClick r:id="rId2"/>
              </a:rPr>
              <a:t>google </a:t>
            </a:r>
            <a:r>
              <a:rPr lang="en-US" dirty="0" err="1" smtClean="0">
                <a:hlinkClick r:id="rId2"/>
              </a:rPr>
              <a:t>FlatBuffers</a:t>
            </a:r>
            <a:r>
              <a:rPr lang="en-US" dirty="0" smtClean="0">
                <a:hlinkClick r:id="rId2"/>
              </a:rPr>
              <a:t> </a:t>
            </a:r>
            <a:r>
              <a:rPr lang="en-US" dirty="0" smtClean="0"/>
              <a:t>– good, modern C++</a:t>
            </a:r>
          </a:p>
          <a:p>
            <a:r>
              <a:rPr lang="en-US" dirty="0" smtClean="0"/>
              <a:t>Run-time introspection (C#, Java, Python, …)</a:t>
            </a:r>
          </a:p>
          <a:p>
            <a:r>
              <a:rPr lang="en-US" dirty="0" smtClean="0"/>
              <a:t>Interfaces: Need [ugly] abstract classes</a:t>
            </a:r>
          </a:p>
          <a:p>
            <a:r>
              <a:rPr lang="en-US" dirty="0" smtClean="0"/>
              <a:t>Command-line parsing</a:t>
            </a:r>
          </a:p>
          <a:p>
            <a:r>
              <a:rPr lang="en-US" dirty="0" smtClean="0"/>
              <a:t>Binary-compatible outputs</a:t>
            </a:r>
          </a:p>
          <a:p>
            <a:pPr lvl="1"/>
            <a:r>
              <a:rPr lang="en-US" dirty="0" smtClean="0"/>
              <a:t>No standard “name mangling” of C++ classes</a:t>
            </a:r>
          </a:p>
          <a:p>
            <a:pPr lvl="1"/>
            <a:r>
              <a:rPr lang="en-US" dirty="0" smtClean="0"/>
              <a:t>Fallback is to expose ‘C’ interfaces instead of rich C++ </a:t>
            </a:r>
            <a:r>
              <a:rPr lang="en-US" dirty="0" err="1" smtClean="0"/>
              <a:t>datatypes</a:t>
            </a:r>
            <a:r>
              <a:rPr lang="en-US" dirty="0" smtClean="0"/>
              <a:t> and objects. </a:t>
            </a:r>
            <a:r>
              <a:rPr lang="en-US" dirty="0" smtClean="0">
                <a:solidFill>
                  <a:srgbClr val="FF0000"/>
                </a:solidFill>
                <a:sym typeface="Wingdings"/>
              </a:rPr>
              <a:t></a:t>
            </a:r>
            <a:endParaRPr lang="en-US" dirty="0">
              <a:solidFill>
                <a:srgbClr val="FF0000"/>
              </a:solidFill>
            </a:endParaRPr>
          </a:p>
        </p:txBody>
      </p:sp>
    </p:spTree>
    <p:extLst>
      <p:ext uri="{BB962C8B-B14F-4D97-AF65-F5344CB8AC3E}">
        <p14:creationId xmlns:p14="http://schemas.microsoft.com/office/powerpoint/2010/main" val="7615211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Networking: Will probably be stealing </a:t>
            </a:r>
            <a:r>
              <a:rPr lang="en-US" dirty="0" err="1" smtClean="0"/>
              <a:t>Boost.Asio</a:t>
            </a:r>
            <a:endParaRPr lang="en-US" dirty="0" smtClean="0"/>
          </a:p>
          <a:p>
            <a:pPr marL="0" indent="0">
              <a:buNone/>
            </a:pPr>
            <a:endParaRPr lang="en-US" dirty="0" smtClean="0"/>
          </a:p>
          <a:p>
            <a:pPr marL="0" indent="0">
              <a:buNone/>
            </a:pPr>
            <a:r>
              <a:rPr lang="en-US" dirty="0" smtClean="0"/>
              <a:t>“</a:t>
            </a:r>
            <a:r>
              <a:rPr lang="en-US" dirty="0" err="1"/>
              <a:t>Boost.Asio</a:t>
            </a:r>
            <a:r>
              <a:rPr lang="en-US" dirty="0"/>
              <a:t> is a cross-platform C++ library for network and low-level I/O programming that provides developers with a consistent asynchronous model using a </a:t>
            </a:r>
            <a:r>
              <a:rPr lang="en-US" b="1" dirty="0"/>
              <a:t>modern C++ </a:t>
            </a:r>
            <a:r>
              <a:rPr lang="en-US" dirty="0"/>
              <a:t>approach</a:t>
            </a:r>
            <a:r>
              <a:rPr lang="en-US" dirty="0" smtClean="0"/>
              <a:t>.”</a:t>
            </a:r>
            <a:endParaRPr lang="en-US" dirty="0" smtClean="0">
              <a:hlinkClick r:id="rId2"/>
            </a:endParaRPr>
          </a:p>
          <a:p>
            <a:pPr marL="0" indent="0">
              <a:buNone/>
            </a:pPr>
            <a:endParaRPr lang="en-US" dirty="0" smtClean="0">
              <a:hlinkClick r:id="rId2"/>
            </a:endParaRPr>
          </a:p>
          <a:p>
            <a:pPr marL="0" indent="0">
              <a:buNone/>
            </a:pPr>
            <a:r>
              <a:rPr lang="en-US" dirty="0" smtClean="0">
                <a:hlinkClick r:id="rId2"/>
              </a:rPr>
              <a:t>http</a:t>
            </a:r>
            <a:r>
              <a:rPr lang="en-US" dirty="0">
                <a:hlinkClick r:id="rId2"/>
              </a:rPr>
              <a:t>://</a:t>
            </a:r>
            <a:r>
              <a:rPr lang="en-US" dirty="0" smtClean="0">
                <a:hlinkClick r:id="rId2"/>
              </a:rPr>
              <a:t>www.boost.org/doc/libs/1_57_0/doc/html/boost_asio.html</a:t>
            </a:r>
            <a:endParaRPr lang="en-US" dirty="0"/>
          </a:p>
        </p:txBody>
      </p:sp>
    </p:spTree>
    <p:extLst>
      <p:ext uri="{BB962C8B-B14F-4D97-AF65-F5344CB8AC3E}">
        <p14:creationId xmlns:p14="http://schemas.microsoft.com/office/powerpoint/2010/main" val="35247029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RAII</a:t>
            </a:r>
            <a:endParaRPr lang="en-US" dirty="0"/>
          </a:p>
        </p:txBody>
      </p:sp>
      <p:sp>
        <p:nvSpPr>
          <p:cNvPr id="3" name="Content Placeholder 2"/>
          <p:cNvSpPr>
            <a:spLocks noGrp="1"/>
          </p:cNvSpPr>
          <p:nvPr>
            <p:ph idx="1"/>
          </p:nvPr>
        </p:nvSpPr>
        <p:spPr/>
        <p:txBody>
          <a:bodyPr/>
          <a:lstStyle/>
          <a:p>
            <a:r>
              <a:rPr lang="en-US" dirty="0"/>
              <a:t>Constructor acquires resource</a:t>
            </a:r>
          </a:p>
          <a:p>
            <a:pPr lvl="1"/>
            <a:r>
              <a:rPr lang="en-US" dirty="0" smtClean="0"/>
              <a:t>e.g. </a:t>
            </a:r>
            <a:r>
              <a:rPr lang="en-US" dirty="0"/>
              <a:t>opens </a:t>
            </a:r>
            <a:r>
              <a:rPr lang="en-US" dirty="0" smtClean="0"/>
              <a:t>file; allocate memory</a:t>
            </a:r>
            <a:endParaRPr lang="en-US" dirty="0"/>
          </a:p>
          <a:p>
            <a:r>
              <a:rPr lang="en-US" dirty="0"/>
              <a:t>All other member functions know resource is acquired</a:t>
            </a:r>
          </a:p>
          <a:p>
            <a:pPr lvl="1"/>
            <a:r>
              <a:rPr lang="en-US" dirty="0"/>
              <a:t>Do not need to test and make sure</a:t>
            </a:r>
          </a:p>
          <a:p>
            <a:r>
              <a:rPr lang="en-US" dirty="0"/>
              <a:t>Destructor releases resource</a:t>
            </a:r>
          </a:p>
          <a:p>
            <a:pPr lvl="1"/>
            <a:r>
              <a:rPr lang="en-US" dirty="0"/>
              <a:t>Works even in the presence of exceptions</a:t>
            </a:r>
          </a:p>
          <a:p>
            <a:endParaRPr lang="en-US" dirty="0"/>
          </a:p>
        </p:txBody>
      </p:sp>
    </p:spTree>
    <p:extLst>
      <p:ext uri="{BB962C8B-B14F-4D97-AF65-F5344CB8AC3E}">
        <p14:creationId xmlns:p14="http://schemas.microsoft.com/office/powerpoint/2010/main" val="21498955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Rule of 3</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600" dirty="0" smtClean="0"/>
              <a:t>“If </a:t>
            </a:r>
            <a:r>
              <a:rPr lang="en-US" sz="3600"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Rule of 5</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200" dirty="0"/>
              <a:t>“Because the presence of a user-defined destructor, copy-constructor, or copy-assignment operator prevents implicit definition of the move constructor and the move assignment operator, any class for which move semantics are desirable, has to declare all five special member </a:t>
            </a:r>
            <a:r>
              <a:rPr lang="en-US" sz="3200" dirty="0" smtClean="0"/>
              <a:t>functions.</a:t>
            </a:r>
            <a:endParaRPr lang="en-US" sz="3200"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 am I using?</a:t>
            </a:r>
            <a:endParaRPr lang="en-US" dirty="0"/>
          </a:p>
        </p:txBody>
      </p:sp>
      <p:sp>
        <p:nvSpPr>
          <p:cNvPr id="3" name="Content Placeholder 2"/>
          <p:cNvSpPr>
            <a:spLocks noGrp="1"/>
          </p:cNvSpPr>
          <p:nvPr>
            <p:ph idx="1"/>
          </p:nvPr>
        </p:nvSpPr>
        <p:spPr/>
        <p:txBody>
          <a:bodyPr>
            <a:normAutofit/>
          </a:bodyPr>
          <a:lstStyle/>
          <a:p>
            <a:pPr marL="457200" lvl="1" indent="0">
              <a:buNone/>
            </a:pPr>
            <a:endParaRPr lang="en-US" sz="1800" dirty="0" smtClean="0">
              <a:latin typeface="Consolas" panose="020B0609020204030204" pitchFamily="49" charset="0"/>
              <a:cs typeface="Consolas" panose="020B0609020204030204" pitchFamily="49" charset="0"/>
            </a:endParaRPr>
          </a:p>
          <a:p>
            <a:pPr marL="457200" lvl="1" indent="0">
              <a:buNone/>
            </a:pPr>
            <a:r>
              <a:rPr lang="en-US" sz="1800" dirty="0" smtClean="0">
                <a:latin typeface="Consolas" panose="020B0609020204030204" pitchFamily="49" charset="0"/>
                <a:cs typeface="Consolas" panose="020B0609020204030204" pitchFamily="49" charset="0"/>
              </a:rPr>
              <a:t>c</a:t>
            </a:r>
            <a:r>
              <a:rPr lang="en-US" sz="1800" dirty="0">
                <a:latin typeface="Consolas" panose="020B0609020204030204" pitchFamily="49" charset="0"/>
                <a:cs typeface="Consolas" panose="020B0609020204030204" pitchFamily="49" charset="0"/>
              </a:rPr>
              <a:t>:\apps\WinDDK\7600.16385.1</a:t>
            </a:r>
            <a:r>
              <a:rPr lang="en-US" sz="1800" dirty="0" smtClean="0">
                <a:latin typeface="Consolas" panose="020B0609020204030204" pitchFamily="49" charset="0"/>
                <a:cs typeface="Consolas" panose="020B0609020204030204" pitchFamily="49" charset="0"/>
              </a:rPr>
              <a:t>&gt; bin\setenv.bat </a:t>
            </a:r>
            <a:r>
              <a:rPr lang="en-US" sz="1800" dirty="0">
                <a:latin typeface="Consolas" panose="020B0609020204030204" pitchFamily="49" charset="0"/>
                <a:cs typeface="Consolas" panose="020B0609020204030204" pitchFamily="49" charset="0"/>
              </a:rPr>
              <a:t>. WLH</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c:\apps\WinDDK\7600.16385.1</a:t>
            </a:r>
            <a:r>
              <a:rPr lang="en-US" sz="1800" smtClean="0">
                <a:latin typeface="Consolas" panose="020B0609020204030204" pitchFamily="49" charset="0"/>
                <a:cs typeface="Consolas" panose="020B0609020204030204" pitchFamily="49" charset="0"/>
              </a:rPr>
              <a:t>&gt; cl.exe</a:t>
            </a:r>
            <a:endParaRPr lang="en-US" sz="1800" dirty="0">
              <a:latin typeface="Consolas" panose="020B0609020204030204" pitchFamily="49" charset="0"/>
              <a:cs typeface="Consolas" panose="020B0609020204030204" pitchFamily="49" charset="0"/>
            </a:endParaRP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Microsoft (R) 32-bit C/C++ Optimizing Compiler Version </a:t>
            </a:r>
            <a:r>
              <a:rPr lang="en-US" sz="1800" b="1" dirty="0">
                <a:latin typeface="Consolas" panose="020B0609020204030204" pitchFamily="49" charset="0"/>
                <a:cs typeface="Consolas" panose="020B0609020204030204" pitchFamily="49" charset="0"/>
              </a:rPr>
              <a:t>15.00.30729.207</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Copyright (C) Microsoft Corporation.  All rights reserved.</a:t>
            </a:r>
          </a:p>
          <a:p>
            <a:pPr marL="457200" lvl="1" indent="0">
              <a:buNone/>
            </a:pPr>
            <a:r>
              <a:rPr lang="en-US" sz="1800" dirty="0">
                <a:latin typeface="Consolas" panose="020B0609020204030204" pitchFamily="49" charset="0"/>
                <a:cs typeface="Consolas" panose="020B0609020204030204" pitchFamily="49" charset="0"/>
              </a:rPr>
              <a:t>usage: cl [ option... ] filename... [ /link </a:t>
            </a:r>
            <a:r>
              <a:rPr lang="en-US" sz="1800" dirty="0" err="1">
                <a:latin typeface="Consolas" panose="020B0609020204030204" pitchFamily="49" charset="0"/>
                <a:cs typeface="Consolas" panose="020B0609020204030204" pitchFamily="49" charset="0"/>
              </a:rPr>
              <a:t>linkoption</a:t>
            </a:r>
            <a:r>
              <a:rPr lang="en-US" sz="1800" dirty="0">
                <a:latin typeface="Consolas" panose="020B0609020204030204" pitchFamily="49" charset="0"/>
                <a:cs typeface="Consolas" panose="020B0609020204030204" pitchFamily="49" charset="0"/>
              </a:rPr>
              <a:t>... ]</a:t>
            </a:r>
          </a:p>
          <a:p>
            <a:pPr lvl="1"/>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78" y="228600"/>
            <a:ext cx="8732043"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46269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smtClean="0">
                <a:cs typeface="Consolas" panose="020B0609020204030204" pitchFamily="49" charset="0"/>
              </a:rPr>
              <a:t>On an up-to-date </a:t>
            </a:r>
            <a:r>
              <a:rPr lang="en-US" sz="2800" dirty="0" err="1" smtClean="0">
                <a:cs typeface="Consolas" panose="020B0609020204030204" pitchFamily="49" charset="0"/>
              </a:rPr>
              <a:t>linux</a:t>
            </a:r>
            <a:r>
              <a:rPr lang="en-US" sz="2800" dirty="0" smtClean="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smtClean="0"/>
              <a:t>“G” is for GNU</a:t>
            </a:r>
            <a:endParaRPr lang="en-US" sz="2800" dirty="0"/>
          </a:p>
          <a:p>
            <a:pPr marL="285750"/>
            <a:r>
              <a:rPr lang="en-US" sz="2800" dirty="0" smtClean="0"/>
              <a:t>“GNU” is for “GNU is Not Unix”</a:t>
            </a:r>
          </a:p>
          <a:p>
            <a:pPr marL="285750"/>
            <a:r>
              <a:rPr lang="en-US" sz="2800" dirty="0" smtClean="0"/>
              <a:t>g++ is the C++ compiler command</a:t>
            </a:r>
          </a:p>
          <a:p>
            <a:pPr marL="285750"/>
            <a:r>
              <a:rPr lang="en-US" sz="2800" dirty="0" err="1" smtClean="0"/>
              <a:t>gcc</a:t>
            </a:r>
            <a:r>
              <a:rPr lang="en-US" sz="2800" dirty="0" smtClean="0"/>
              <a:t> is the C compiler command</a:t>
            </a:r>
          </a:p>
          <a:p>
            <a:pPr marL="285750"/>
            <a:r>
              <a:rPr lang="en-US" sz="2800" dirty="0" smtClean="0"/>
              <a:t>GCC: “</a:t>
            </a:r>
            <a:r>
              <a:rPr lang="en-US" sz="2800" dirty="0" smtClean="0">
                <a:hlinkClick r:id="rId2"/>
              </a:rPr>
              <a:t>GNU compiler collection</a:t>
            </a:r>
            <a:r>
              <a:rPr lang="en-US" sz="2800" dirty="0" smtClean="0"/>
              <a:t>”</a:t>
            </a:r>
            <a:endParaRPr lang="en-US" sz="2800" dirty="0"/>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C++/CLI</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Microsoft.VC120.CXXAMP</a:t>
            </a:r>
          </a:p>
          <a:p>
            <a:pPr marL="0" indent="0">
              <a:buNone/>
            </a:pPr>
            <a:r>
              <a:rPr lang="en-US" dirty="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a:t>
            </a: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Microsoft.VC120.MFCLOC</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mfc</a:t>
            </a:r>
            <a:r>
              <a:rPr lang="en-US" dirty="0" smtClean="0">
                <a:latin typeface="Consolas" panose="020B0609020204030204" pitchFamily="49" charset="0"/>
                <a:cs typeface="Consolas" panose="020B0609020204030204" pitchFamily="49" charset="0"/>
              </a:rPr>
              <a:t> localized stuff</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vcomp120.dll</a:t>
            </a:r>
          </a:p>
          <a:p>
            <a:pPr marL="0" indent="0">
              <a:buNone/>
            </a:pP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pic>
        <p:nvPicPr>
          <p:cNvPr id="5" name="Picture 4"/>
          <p:cNvPicPr>
            <a:picLocks noChangeAspect="1"/>
          </p:cNvPicPr>
          <p:nvPr/>
        </p:nvPicPr>
        <p:blipFill>
          <a:blip r:embed="rId2"/>
          <a:stretch>
            <a:fillRect/>
          </a:stretch>
        </p:blipFill>
        <p:spPr>
          <a:xfrm>
            <a:off x="664039" y="1417638"/>
            <a:ext cx="7815921" cy="5243592"/>
          </a:xfrm>
          <a:prstGeom prst="rect">
            <a:avLst/>
          </a:prstGeom>
        </p:spPr>
      </p:pic>
    </p:spTree>
    <p:extLst>
      <p:ext uri="{BB962C8B-B14F-4D97-AF65-F5344CB8AC3E}">
        <p14:creationId xmlns:p14="http://schemas.microsoft.com/office/powerpoint/2010/main" val="11678600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buNone/>
            </a:pPr>
            <a:endParaRPr lang="en-US" dirty="0" smtClean="0"/>
          </a:p>
          <a:p>
            <a:pPr marL="0" indent="0">
              <a:buNone/>
            </a:pPr>
            <a:r>
              <a:rPr lang="en-US" sz="2300" dirty="0">
                <a:latin typeface="Consolas" panose="020B0609020204030204" pitchFamily="49" charset="0"/>
                <a:cs typeface="Consolas" panose="020B0609020204030204" pitchFamily="49" charset="0"/>
              </a:rPr>
              <a:t>1) Narrow </a:t>
            </a:r>
            <a:r>
              <a:rPr lang="en-US" sz="2300" dirty="0" err="1">
                <a:latin typeface="Consolas" panose="020B0609020204030204" pitchFamily="49" charset="0"/>
                <a:cs typeface="Consolas" panose="020B0609020204030204" pitchFamily="49" charset="0"/>
              </a:rPr>
              <a:t>multibyte</a:t>
            </a:r>
            <a:r>
              <a:rPr lang="en-US" sz="2300" dirty="0">
                <a:latin typeface="Consolas" panose="020B0609020204030204" pitchFamily="49" charset="0"/>
                <a:cs typeface="Consolas" panose="020B0609020204030204" pitchFamily="49" charset="0"/>
              </a:rPr>
              <a:t> string literal. The type of an </a:t>
            </a:r>
            <a:r>
              <a:rPr lang="en-US" sz="2300" dirty="0" err="1">
                <a:latin typeface="Consolas" panose="020B0609020204030204" pitchFamily="49" charset="0"/>
                <a:cs typeface="Consolas" panose="020B0609020204030204" pitchFamily="49" charset="0"/>
              </a:rPr>
              <a:t>unprefixed</a:t>
            </a:r>
            <a:r>
              <a:rPr lang="en-US" sz="2300" dirty="0">
                <a:latin typeface="Consolas" panose="020B0609020204030204" pitchFamily="49" charset="0"/>
                <a:cs typeface="Consolas" panose="020B0609020204030204" pitchFamily="49" charset="0"/>
              </a:rPr>
              <a:t>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2) Wide string literal. The type of a L"..."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wchar_t</a:t>
            </a:r>
            <a:r>
              <a:rPr lang="en-US" sz="2300" dirty="0">
                <a:latin typeface="Consolas" panose="020B0609020204030204" pitchFamily="49" charset="0"/>
                <a:cs typeface="Consolas" panose="020B0609020204030204" pitchFamily="49" charset="0"/>
              </a:rPr>
              <a:t>[]</a:t>
            </a:r>
          </a:p>
          <a:p>
            <a:pPr marL="0" indent="0">
              <a:buNone/>
            </a:pPr>
            <a:r>
              <a:rPr lang="en-US" sz="2300" dirty="0">
                <a:latin typeface="Consolas" panose="020B0609020204030204" pitchFamily="49" charset="0"/>
                <a:cs typeface="Consolas" panose="020B0609020204030204" pitchFamily="49" charset="0"/>
              </a:rPr>
              <a:t>3) UTF-8 encoded string literal. The type of a u8"..."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4) UTF-16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char16_t[]</a:t>
            </a:r>
          </a:p>
          <a:p>
            <a:pPr marL="0" indent="0">
              <a:buNone/>
            </a:pPr>
            <a:r>
              <a:rPr lang="en-US" sz="2300" dirty="0">
                <a:latin typeface="Consolas" panose="020B0609020204030204" pitchFamily="49" charset="0"/>
                <a:cs typeface="Consolas" panose="020B0609020204030204" pitchFamily="49" charset="0"/>
              </a:rPr>
              <a:t>5) UTF-32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char32_t[]</a:t>
            </a:r>
          </a:p>
          <a:p>
            <a:pPr marL="0" indent="0">
              <a:buNone/>
            </a:pPr>
            <a:r>
              <a:rPr lang="en-US" sz="2300" dirty="0">
                <a:latin typeface="Consolas" panose="020B0609020204030204" pitchFamily="49" charset="0"/>
                <a:cs typeface="Consolas" panose="020B0609020204030204" pitchFamily="49" charset="0"/>
              </a:rPr>
              <a:t>6) Raw string literal. Used to avoid escaping of any character, anything between the delimiters becomes part of the string, if </a:t>
            </a:r>
            <a:r>
              <a:rPr lang="en-US" sz="2300" i="1" dirty="0">
                <a:latin typeface="Consolas" panose="020B0609020204030204" pitchFamily="49" charset="0"/>
                <a:cs typeface="Consolas" panose="020B0609020204030204" pitchFamily="49" charset="0"/>
              </a:rPr>
              <a:t>prefix</a:t>
            </a:r>
            <a:r>
              <a:rPr lang="en-US" sz="2300" dirty="0">
                <a:latin typeface="Consolas" panose="020B0609020204030204" pitchFamily="49" charset="0"/>
                <a:cs typeface="Consolas" panose="020B0609020204030204" pitchFamily="49" charset="0"/>
              </a:rPr>
              <a:t> is present has the same meaning as described above</a:t>
            </a:r>
            <a:r>
              <a:rPr lang="en-US" sz="23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i="1" dirty="0" smtClean="0"/>
              <a:t>Note: C and C++ do not have string types; the libs have '</a:t>
            </a:r>
            <a:r>
              <a:rPr lang="en-US" i="1" dirty="0" err="1" smtClean="0"/>
              <a:t>em</a:t>
            </a:r>
            <a:r>
              <a:rPr lang="en-US" i="1" dirty="0" smtClean="0"/>
              <a:t>!</a:t>
            </a:r>
          </a:p>
          <a:p>
            <a:pPr marL="0" indent="0">
              <a:buNone/>
            </a:pPr>
            <a:r>
              <a:rPr lang="en-US" i="1" dirty="0" smtClean="0"/>
              <a:t>Note: these Unicode literals are not in MSVC++ (‘raw’ is)</a:t>
            </a:r>
            <a:endParaRPr lang="en-US" i="1" dirty="0"/>
          </a:p>
          <a:p>
            <a:endParaRPr lang="en-US" dirty="0"/>
          </a:p>
        </p:txBody>
      </p:sp>
    </p:spTree>
    <p:extLst>
      <p:ext uri="{BB962C8B-B14F-4D97-AF65-F5344CB8AC3E}">
        <p14:creationId xmlns:p14="http://schemas.microsoft.com/office/powerpoint/2010/main" val="32342589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 Raw</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YAY! Needed this from day 1:</a:t>
            </a:r>
          </a:p>
          <a:p>
            <a:pPr marL="0" indent="0">
              <a:buNone/>
            </a:pPr>
            <a:endParaRPr lang="en-US" dirty="0" smtClean="0"/>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&lt;string&gt;</a:t>
            </a:r>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a:t>
            </a:r>
            <a:r>
              <a:rPr lang="en-US" sz="2100" dirty="0" err="1">
                <a:latin typeface="Consolas" panose="020B0609020204030204" pitchFamily="49" charset="0"/>
                <a:cs typeface="Consolas" panose="020B0609020204030204" pitchFamily="49" charset="0"/>
              </a:rPr>
              <a:t>iostream</a:t>
            </a:r>
            <a:r>
              <a:rPr lang="en-US" sz="2100" dirty="0">
                <a:latin typeface="Consolas" panose="020B0609020204030204" pitchFamily="49" charset="0"/>
                <a:cs typeface="Consolas" panose="020B0609020204030204" pitchFamily="49" charset="0"/>
              </a:rPr>
              <a:t>&gt;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int</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 {</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::string s = </a:t>
            </a:r>
            <a:r>
              <a:rPr lang="en-US" sz="2100" dirty="0">
                <a:solidFill>
                  <a:srgbClr val="FF0000"/>
                </a:solidFill>
                <a:latin typeface="Consolas" panose="020B0609020204030204" pitchFamily="49" charset="0"/>
                <a:cs typeface="Consolas" panose="020B0609020204030204" pitchFamily="49" charset="0"/>
              </a:rPr>
              <a:t>R</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\&gt;%^\t\n&amp;*(&lt;</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a:t>
            </a:r>
            <a:endParaRPr lang="en-US" sz="2100" dirty="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s </a:t>
            </a:r>
            <a:r>
              <a:rPr lang="en-US" sz="2100" dirty="0">
                <a:latin typeface="Consolas" panose="020B0609020204030204" pitchFamily="49" charset="0"/>
                <a:cs typeface="Consolas" panose="020B0609020204030204" pitchFamily="49" charset="0"/>
              </a:rPr>
              <a:t>= </a:t>
            </a:r>
            <a:r>
              <a:rPr lang="en-US" sz="2100" dirty="0" err="1">
                <a:solidFill>
                  <a:srgbClr val="FF0000"/>
                </a:solidFill>
                <a:latin typeface="Consolas" panose="020B0609020204030204" pitchFamily="49" charset="0"/>
                <a:cs typeface="Consolas" panose="020B0609020204030204" pitchFamily="49" charset="0"/>
              </a:rPr>
              <a:t>R"gobbledygook</a:t>
            </a:r>
            <a:r>
              <a:rPr lang="en-US" sz="2100" dirty="0">
                <a:latin typeface="Consolas" panose="020B0609020204030204" pitchFamily="49" charset="0"/>
                <a:cs typeface="Consolas" panose="020B0609020204030204" pitchFamily="49" charset="0"/>
              </a:rPr>
              <a:t>(a raw string literal with "</a:t>
            </a:r>
            <a:r>
              <a:rPr lang="en-US" sz="2100" dirty="0" smtClean="0">
                <a:latin typeface="Consolas" panose="020B0609020204030204" pitchFamily="49" charset="0"/>
                <a:cs typeface="Consolas" panose="020B0609020204030204" pitchFamily="49" charset="0"/>
              </a:rPr>
              <a:t>gobbledygook</a:t>
            </a:r>
            <a:r>
              <a:rPr lang="en-US" sz="2100" dirty="0">
                <a:latin typeface="Consolas" panose="020B0609020204030204" pitchFamily="49" charset="0"/>
                <a:cs typeface="Consolas" panose="020B0609020204030204" pitchFamily="49" charset="0"/>
              </a:rPr>
              <a:t>"</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as the delimiter</a:t>
            </a:r>
            <a:r>
              <a:rPr lang="en-US" sz="2100" dirty="0" smtClean="0">
                <a:solidFill>
                  <a:srgbClr val="FF0000"/>
                </a:solidFill>
                <a:latin typeface="Consolas" panose="020B0609020204030204" pitchFamily="49" charset="0"/>
                <a:cs typeface="Consolas" panose="020B0609020204030204" pitchFamily="49" charset="0"/>
              </a:rPr>
              <a:t>)gobbledygook</a:t>
            </a:r>
            <a:r>
              <a:rPr lang="en-US" sz="2100" dirty="0">
                <a:solidFill>
                  <a:srgbClr val="FF0000"/>
                </a:solidFill>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return </a:t>
            </a:r>
            <a:r>
              <a:rPr lang="en-US" sz="2100" dirty="0">
                <a:latin typeface="Consolas" panose="020B0609020204030204" pitchFamily="49" charset="0"/>
                <a:cs typeface="Consolas" panose="020B0609020204030204" pitchFamily="49" charset="0"/>
              </a:rPr>
              <a:t>0;</a:t>
            </a:r>
          </a:p>
          <a:p>
            <a:pPr marL="0" indent="0">
              <a:buNone/>
            </a:pPr>
            <a:r>
              <a:rPr lang="en-US" sz="2100" dirty="0" smtClean="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800" dirty="0">
                <a:latin typeface="Consolas" panose="020B0609020204030204" pitchFamily="49" charset="0"/>
                <a:cs typeface="Consolas" panose="020B0609020204030204" pitchFamily="49" charset="0"/>
              </a:rPr>
              <a:t>\&gt;%^\t\n</a:t>
            </a:r>
            <a:r>
              <a:rPr lang="en-US" sz="2800" dirty="0" smtClean="0">
                <a:latin typeface="Consolas" panose="020B0609020204030204" pitchFamily="49" charset="0"/>
                <a:cs typeface="Consolas" panose="020B0609020204030204" pitchFamily="49" charset="0"/>
              </a:rPr>
              <a:t>&amp;*(&lt;</a:t>
            </a:r>
          </a:p>
          <a:p>
            <a:pPr marL="0" indent="0">
              <a:buNone/>
            </a:pPr>
            <a:r>
              <a:rPr lang="en-US" sz="2800" dirty="0"/>
              <a:t>a raw string literal with "gobbledygook" as the delimiter</a:t>
            </a:r>
            <a:endParaRPr lang="en-US" sz="28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73872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nullptr</a:t>
            </a:r>
            <a:endParaRPr lang="en-US" dirty="0"/>
          </a:p>
        </p:txBody>
      </p:sp>
      <p:sp>
        <p:nvSpPr>
          <p:cNvPr id="3" name="Content Placeholder 2"/>
          <p:cNvSpPr>
            <a:spLocks noGrp="1"/>
          </p:cNvSpPr>
          <p:nvPr>
            <p:ph idx="1"/>
          </p:nvPr>
        </p:nvSpPr>
        <p:spPr/>
        <p:txBody>
          <a:bodyPr/>
          <a:lstStyle/>
          <a:p>
            <a:r>
              <a:rPr lang="en-US" dirty="0" smtClean="0"/>
              <a:t>NULL is dead. It’s ambiguous.</a:t>
            </a:r>
          </a:p>
          <a:p>
            <a:r>
              <a:rPr lang="en-US" dirty="0" smtClean="0"/>
              <a:t>Prefer to zero, also.</a:t>
            </a:r>
          </a:p>
          <a:p>
            <a:r>
              <a:rPr lang="en-US" dirty="0" smtClean="0"/>
              <a:t>Use </a:t>
            </a:r>
            <a:r>
              <a:rPr lang="en-US" dirty="0" err="1" smtClean="0"/>
              <a:t>nullptr</a:t>
            </a:r>
            <a:r>
              <a:rPr lang="en-US" dirty="0" smtClean="0"/>
              <a:t> wherever you used to use NULL.</a:t>
            </a:r>
          </a:p>
          <a:p>
            <a:pPr marL="0" indent="0">
              <a:buNone/>
            </a:pPr>
            <a:r>
              <a:rPr lang="en-US" dirty="0" smtClean="0"/>
              <a:t>if (NULL == </a:t>
            </a:r>
            <a:r>
              <a:rPr lang="en-US" dirty="0" err="1" smtClean="0"/>
              <a:t>dumbPointer</a:t>
            </a:r>
            <a:r>
              <a:rPr lang="en-US" dirty="0" smtClean="0"/>
              <a:t>)…  // bad</a:t>
            </a:r>
          </a:p>
          <a:p>
            <a:pPr marL="0" indent="0">
              <a:buNone/>
            </a:pPr>
            <a:r>
              <a:rPr lang="en-US" dirty="0" smtClean="0"/>
              <a:t>if (</a:t>
            </a:r>
            <a:r>
              <a:rPr lang="en-US" dirty="0" err="1" smtClean="0"/>
              <a:t>nullptr</a:t>
            </a:r>
            <a:r>
              <a:rPr lang="en-US" dirty="0" smtClean="0"/>
              <a:t> != </a:t>
            </a:r>
            <a:r>
              <a:rPr lang="en-US" dirty="0" err="1" smtClean="0"/>
              <a:t>dumbPointer</a:t>
            </a:r>
            <a:r>
              <a:rPr lang="en-US" dirty="0" smtClean="0"/>
              <a:t>) … // ok</a:t>
            </a:r>
          </a:p>
          <a:p>
            <a:pPr marL="0" indent="0">
              <a:buNone/>
            </a:pPr>
            <a:endParaRPr lang="en-US" dirty="0"/>
          </a:p>
        </p:txBody>
      </p:sp>
    </p:spTree>
    <p:extLst>
      <p:ext uri="{BB962C8B-B14F-4D97-AF65-F5344CB8AC3E}">
        <p14:creationId xmlns:p14="http://schemas.microsoft.com/office/powerpoint/2010/main" val="5418335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Initialization</a:t>
            </a:r>
            <a:endParaRPr lang="en-US" dirty="0"/>
          </a:p>
        </p:txBody>
      </p:sp>
      <p:sp>
        <p:nvSpPr>
          <p:cNvPr id="3" name="Content Placeholder 2"/>
          <p:cNvSpPr>
            <a:spLocks noGrp="1"/>
          </p:cNvSpPr>
          <p:nvPr>
            <p:ph idx="1"/>
          </p:nvPr>
        </p:nvSpPr>
        <p:spPr/>
        <p:txBody>
          <a:bodyPr/>
          <a:lstStyle/>
          <a:p>
            <a:r>
              <a:rPr lang="en-US" dirty="0" smtClean="0"/>
              <a:t>Old:</a:t>
            </a:r>
          </a:p>
          <a:p>
            <a:pPr marL="0" indent="0">
              <a:buNone/>
            </a:pPr>
            <a:endParaRPr lang="en-US" dirty="0" smtClean="0"/>
          </a:p>
          <a:p>
            <a:endParaRPr lang="en-US" dirty="0" smtClean="0"/>
          </a:p>
          <a:p>
            <a:endParaRPr lang="en-US" dirty="0" smtClean="0"/>
          </a:p>
          <a:p>
            <a:pPr marL="0" indent="0">
              <a:buNone/>
            </a:pPr>
            <a:endParaRPr lang="en-US" dirty="0"/>
          </a:p>
          <a:p>
            <a:r>
              <a:rPr lang="en-US" dirty="0" smtClean="0"/>
              <a:t>New:</a:t>
            </a:r>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2295659" y="1828800"/>
            <a:ext cx="4572000" cy="2297970"/>
          </a:xfrm>
          <a:prstGeom prst="rect">
            <a:avLst/>
          </a:prstGeom>
        </p:spPr>
      </p:pic>
      <p:pic>
        <p:nvPicPr>
          <p:cNvPr id="5" name="Picture 4"/>
          <p:cNvPicPr>
            <a:picLocks noChangeAspect="1"/>
          </p:cNvPicPr>
          <p:nvPr/>
        </p:nvPicPr>
        <p:blipFill>
          <a:blip r:embed="rId3"/>
          <a:stretch>
            <a:fillRect/>
          </a:stretch>
        </p:blipFill>
        <p:spPr>
          <a:xfrm>
            <a:off x="76200" y="5257800"/>
            <a:ext cx="9525000" cy="497743"/>
          </a:xfrm>
          <a:prstGeom prst="rect">
            <a:avLst/>
          </a:prstGeom>
        </p:spPr>
      </p:pic>
    </p:spTree>
    <p:extLst>
      <p:ext uri="{BB962C8B-B14F-4D97-AF65-F5344CB8AC3E}">
        <p14:creationId xmlns:p14="http://schemas.microsoft.com/office/powerpoint/2010/main" val="15688826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Initialization</a:t>
            </a:r>
            <a:endParaRPr lang="en-US" dirty="0"/>
          </a:p>
        </p:txBody>
      </p:sp>
      <p:sp>
        <p:nvSpPr>
          <p:cNvPr id="3" name="Content Placeholder 2"/>
          <p:cNvSpPr>
            <a:spLocks noGrp="1"/>
          </p:cNvSpPr>
          <p:nvPr>
            <p:ph idx="1"/>
          </p:nvPr>
        </p:nvSpPr>
        <p:spPr/>
        <p:txBody>
          <a:bodyPr>
            <a:normAutofit/>
          </a:bodyPr>
          <a:lstStyle/>
          <a:p>
            <a:r>
              <a:rPr lang="en-US" dirty="0" smtClean="0"/>
              <a:t>Avoids </a:t>
            </a:r>
            <a:r>
              <a:rPr lang="en-US" dirty="0"/>
              <a:t>‘narrowing</a:t>
            </a:r>
            <a:r>
              <a:rPr lang="en-US" dirty="0" smtClean="0"/>
              <a:t>’:</a:t>
            </a:r>
          </a:p>
          <a:p>
            <a:pPr marL="0" indent="0">
              <a:buNone/>
            </a:pPr>
            <a:r>
              <a:rPr lang="en-US" sz="2000" dirty="0" smtClean="0">
                <a:latin typeface="Consolas" panose="020B0609020204030204" pitchFamily="49" charset="0"/>
                <a:cs typeface="Consolas" panose="020B0609020204030204" pitchFamily="49" charset="0"/>
              </a:rPr>
              <a:t>char </a:t>
            </a:r>
            <a:r>
              <a:rPr lang="en-US" sz="2000" dirty="0">
                <a:latin typeface="Consolas" panose="020B0609020204030204" pitchFamily="49" charset="0"/>
                <a:cs typeface="Consolas" panose="020B0609020204030204" pitchFamily="49" charset="0"/>
              </a:rPr>
              <a:t>c1 = 1.234e12</a:t>
            </a:r>
            <a:r>
              <a:rPr lang="en-US" sz="2000" dirty="0" smtClean="0">
                <a:latin typeface="Consolas" panose="020B0609020204030204" pitchFamily="49" charset="0"/>
                <a:cs typeface="Consolas" panose="020B0609020204030204" pitchFamily="49" charset="0"/>
              </a:rPr>
              <a:t>;  </a:t>
            </a:r>
            <a:r>
              <a:rPr lang="en-US" sz="2000" dirty="0" smtClean="0">
                <a:solidFill>
                  <a:srgbClr val="0D3F32"/>
                </a:solidFill>
                <a:latin typeface="Consolas" panose="020B0609020204030204" pitchFamily="49" charset="0"/>
                <a:cs typeface="Consolas" panose="020B0609020204030204" pitchFamily="49" charset="0"/>
              </a:rPr>
              <a:t>// </a:t>
            </a:r>
            <a:r>
              <a:rPr lang="en-US" sz="2000" dirty="0">
                <a:solidFill>
                  <a:srgbClr val="0D3F32"/>
                </a:solidFill>
                <a:latin typeface="Consolas" panose="020B0609020204030204" pitchFamily="49" charset="0"/>
                <a:cs typeface="Consolas" panose="020B0609020204030204" pitchFamily="49" charset="0"/>
              </a:rPr>
              <a:t>warning: C4244: 'initializing' </a:t>
            </a:r>
            <a:r>
              <a:rPr lang="en-US" sz="2000" dirty="0" smtClean="0">
                <a:solidFill>
                  <a:srgbClr val="0D3F32"/>
                </a:solidFill>
                <a:latin typeface="Consolas" panose="020B0609020204030204" pitchFamily="49" charset="0"/>
                <a:cs typeface="Consolas" panose="020B0609020204030204" pitchFamily="49" charset="0"/>
              </a:rPr>
              <a:t>: conversion </a:t>
            </a:r>
            <a:r>
              <a:rPr lang="en-US" sz="2000" dirty="0">
                <a:solidFill>
                  <a:srgbClr val="0D3F32"/>
                </a:solidFill>
                <a:latin typeface="Consolas" panose="020B0609020204030204" pitchFamily="49" charset="0"/>
                <a:cs typeface="Consolas" panose="020B0609020204030204" pitchFamily="49" charset="0"/>
              </a:rPr>
              <a:t>from 'double' to 'char', possible loss of data</a:t>
            </a:r>
          </a:p>
          <a:p>
            <a:pPr marL="0" indent="0">
              <a:buNone/>
            </a:pPr>
            <a:r>
              <a:rPr lang="en-US" sz="2000" dirty="0" smtClean="0">
                <a:latin typeface="Consolas" panose="020B0609020204030204" pitchFamily="49" charset="0"/>
                <a:cs typeface="Consolas" panose="020B0609020204030204" pitchFamily="49" charset="0"/>
              </a:rPr>
              <a:t>char c2 </a:t>
            </a:r>
            <a:r>
              <a:rPr lang="en-US" sz="2000" dirty="0">
                <a:latin typeface="Consolas" panose="020B0609020204030204" pitchFamily="49" charset="0"/>
                <a:cs typeface="Consolas" panose="020B0609020204030204" pitchFamily="49" charset="0"/>
              </a:rPr>
              <a:t>= 54321;  </a:t>
            </a:r>
            <a:r>
              <a:rPr lang="en-US" sz="2000" dirty="0">
                <a:solidFill>
                  <a:srgbClr val="0D3F32"/>
                </a:solidFill>
                <a:latin typeface="Consolas" panose="020B0609020204030204" pitchFamily="49" charset="0"/>
                <a:cs typeface="Consolas" panose="020B0609020204030204" pitchFamily="49" charset="0"/>
              </a:rPr>
              <a:t>// warning C4305 : '=' : truncation from '</a:t>
            </a:r>
            <a:r>
              <a:rPr lang="en-US" sz="2000" dirty="0" err="1">
                <a:solidFill>
                  <a:srgbClr val="0D3F32"/>
                </a:solidFill>
                <a:latin typeface="Consolas" panose="020B0609020204030204" pitchFamily="49" charset="0"/>
                <a:cs typeface="Consolas" panose="020B0609020204030204" pitchFamily="49" charset="0"/>
              </a:rPr>
              <a:t>int</a:t>
            </a:r>
            <a:r>
              <a:rPr lang="en-US" sz="2000" dirty="0">
                <a:solidFill>
                  <a:srgbClr val="0D3F32"/>
                </a:solidFill>
                <a:latin typeface="Consolas" panose="020B0609020204030204" pitchFamily="49" charset="0"/>
                <a:cs typeface="Consolas" panose="020B0609020204030204" pitchFamily="49" charset="0"/>
              </a:rPr>
              <a:t>' to </a:t>
            </a:r>
            <a:r>
              <a:rPr lang="en-US" sz="2000" dirty="0" smtClean="0">
                <a:solidFill>
                  <a:srgbClr val="0D3F32"/>
                </a:solidFill>
                <a:latin typeface="Consolas" panose="020B0609020204030204" pitchFamily="49" charset="0"/>
                <a:cs typeface="Consolas" panose="020B0609020204030204" pitchFamily="49" charset="0"/>
              </a:rPr>
              <a:t>'char‘</a:t>
            </a:r>
          </a:p>
          <a:p>
            <a:pPr marL="0" indent="0">
              <a:buNone/>
            </a:pPr>
            <a:endParaRPr lang="en-US" sz="2000" dirty="0" smtClean="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c1 </a:t>
            </a:r>
            <a:r>
              <a:rPr lang="en-US" sz="2000" dirty="0" smtClean="0">
                <a:latin typeface="Consolas" panose="020B0609020204030204" pitchFamily="49" charset="0"/>
                <a:cs typeface="Consolas" panose="020B0609020204030204" pitchFamily="49" charset="0"/>
              </a:rPr>
              <a:t>{1.234e12}; </a:t>
            </a:r>
            <a:r>
              <a:rPr lang="en-US" sz="2000" dirty="0" smtClean="0">
                <a:solidFill>
                  <a:srgbClr val="0D3F32"/>
                </a:solidFill>
                <a:latin typeface="Consolas" panose="020B0609020204030204" pitchFamily="49" charset="0"/>
                <a:cs typeface="Consolas" panose="020B0609020204030204" pitchFamily="49" charset="0"/>
              </a:rPr>
              <a:t>// </a:t>
            </a:r>
            <a:r>
              <a:rPr lang="en-US" sz="2000" dirty="0">
                <a:solidFill>
                  <a:srgbClr val="0D3F32"/>
                </a:solidFill>
                <a:latin typeface="Consolas" panose="020B0609020204030204" pitchFamily="49" charset="0"/>
                <a:cs typeface="Consolas" panose="020B0609020204030204" pitchFamily="49" charset="0"/>
              </a:rPr>
              <a:t>error C2397: conversion from 'double' to 'char' requires a narrowing conversion</a:t>
            </a:r>
          </a:p>
          <a:p>
            <a:pPr marL="0" indent="0">
              <a:buNone/>
            </a:pPr>
            <a:r>
              <a:rPr lang="en-US" sz="2000" dirty="0">
                <a:latin typeface="Consolas" panose="020B0609020204030204" pitchFamily="49" charset="0"/>
                <a:cs typeface="Consolas" panose="020B0609020204030204" pitchFamily="49" charset="0"/>
              </a:rPr>
              <a:t>char c2 </a:t>
            </a:r>
            <a:r>
              <a:rPr lang="en-US" sz="2000" dirty="0" smtClean="0">
                <a:latin typeface="Consolas" panose="020B0609020204030204" pitchFamily="49" charset="0"/>
                <a:cs typeface="Consolas" panose="020B0609020204030204" pitchFamily="49" charset="0"/>
              </a:rPr>
              <a:t>{54321};  </a:t>
            </a:r>
            <a:r>
              <a:rPr lang="en-US" sz="2000" dirty="0">
                <a:solidFill>
                  <a:srgbClr val="0D3F32"/>
                </a:solidFill>
                <a:latin typeface="Consolas" panose="020B0609020204030204" pitchFamily="49" charset="0"/>
                <a:cs typeface="Consolas" panose="020B0609020204030204" pitchFamily="49" charset="0"/>
              </a:rPr>
              <a:t>// error C2397: conversion from '</a:t>
            </a:r>
            <a:r>
              <a:rPr lang="en-US" sz="2000" dirty="0" err="1">
                <a:solidFill>
                  <a:srgbClr val="0D3F32"/>
                </a:solidFill>
                <a:latin typeface="Consolas" panose="020B0609020204030204" pitchFamily="49" charset="0"/>
                <a:cs typeface="Consolas" panose="020B0609020204030204" pitchFamily="49" charset="0"/>
              </a:rPr>
              <a:t>int</a:t>
            </a:r>
            <a:r>
              <a:rPr lang="en-US" sz="2000" dirty="0">
                <a:solidFill>
                  <a:srgbClr val="0D3F32"/>
                </a:solidFill>
                <a:latin typeface="Consolas" panose="020B0609020204030204" pitchFamily="49" charset="0"/>
                <a:cs typeface="Consolas" panose="020B0609020204030204" pitchFamily="49" charset="0"/>
              </a:rPr>
              <a:t>' to 'char' requires a narrowing conversion</a:t>
            </a:r>
          </a:p>
          <a:p>
            <a:pPr marL="0" indent="0">
              <a:buNone/>
            </a:pP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13392671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20355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with C++ 11</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“Conclusion: C</a:t>
            </a:r>
            <a:r>
              <a:rPr lang="en-US" sz="3600" dirty="0"/>
              <a:t>++ has changed dramatically over the last decade. It’s no more C with Classes. If you not looked at C++ recently, it will be the right time to have another look</a:t>
            </a:r>
            <a:r>
              <a:rPr lang="en-US" sz="3600" dirty="0" smtClean="0"/>
              <a:t>.”</a:t>
            </a:r>
          </a:p>
          <a:p>
            <a:pPr marL="0" indent="0">
              <a:buNone/>
            </a:pPr>
            <a:endParaRPr lang="en-US" dirty="0" smtClean="0">
              <a:hlinkClick r:id="rId2"/>
            </a:endParaRPr>
          </a:p>
          <a:p>
            <a:pPr marL="0" indent="0">
              <a:buNone/>
            </a:pPr>
            <a:r>
              <a:rPr lang="en-US" dirty="0" smtClean="0">
                <a:hlinkClick r:id="rId2"/>
              </a:rPr>
              <a:t>http</a:t>
            </a:r>
            <a:r>
              <a:rPr lang="en-US" dirty="0">
                <a:hlinkClick r:id="rId2"/>
              </a:rPr>
              <a:t>://blog.madhukaraphatak.com/functional-programming-in-c</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5121639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6139982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a:t>
            </a:r>
            <a:endParaRPr lang="en-US" dirty="0"/>
          </a:p>
        </p:txBody>
      </p:sp>
      <p:sp>
        <p:nvSpPr>
          <p:cNvPr id="3" name="Content Placeholder 2"/>
          <p:cNvSpPr>
            <a:spLocks noGrp="1"/>
          </p:cNvSpPr>
          <p:nvPr>
            <p:ph idx="1"/>
          </p:nvPr>
        </p:nvSpPr>
        <p:spPr/>
        <p:txBody>
          <a:bodyPr>
            <a:normAutofit/>
          </a:bodyPr>
          <a:lstStyle/>
          <a:p>
            <a:r>
              <a:rPr lang="en-US" dirty="0" smtClean="0"/>
              <a:t>C</a:t>
            </a:r>
            <a:r>
              <a:rPr lang="en-US" dirty="0"/>
              <a:t>++ does not have garbage collection: It is deterministic in its acquisition and release of memory and other resources</a:t>
            </a:r>
            <a:r>
              <a:rPr lang="en-US" dirty="0" smtClean="0"/>
              <a:t>.</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r>
              <a:rPr lang="en-US" dirty="0" smtClean="0"/>
              <a:t> is </a:t>
            </a:r>
            <a:r>
              <a:rPr lang="en-US" b="1" dirty="0" smtClean="0"/>
              <a:t>deprecated; do not use it</a:t>
            </a:r>
          </a:p>
          <a:p>
            <a:r>
              <a:rPr lang="en-US" dirty="0" smtClean="0"/>
              <a:t>Failed to play well with </a:t>
            </a:r>
            <a:r>
              <a:rPr lang="en-US" dirty="0" err="1" smtClean="0"/>
              <a:t>std</a:t>
            </a:r>
            <a:r>
              <a:rPr lang="en-US" dirty="0" smtClean="0"/>
              <a:t> lib collections – </a:t>
            </a:r>
            <a:r>
              <a:rPr lang="en-US" dirty="0" err="1" smtClean="0"/>
              <a:t>std</a:t>
            </a:r>
            <a:r>
              <a:rPr lang="en-US" dirty="0" smtClean="0"/>
              <a:t>::list, </a:t>
            </a:r>
            <a:r>
              <a:rPr lang="en-US" dirty="0" err="1" smtClean="0"/>
              <a:t>std</a:t>
            </a:r>
            <a:r>
              <a:rPr lang="en-US" dirty="0" smtClean="0"/>
              <a:t>::vector</a:t>
            </a:r>
          </a:p>
        </p:txBody>
      </p:sp>
    </p:spTree>
    <p:extLst>
      <p:ext uri="{BB962C8B-B14F-4D97-AF65-F5344CB8AC3E}">
        <p14:creationId xmlns:p14="http://schemas.microsoft.com/office/powerpoint/2010/main" val="38283453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unique_ptr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lnSpcReduction="10000"/>
          </a:bodyPr>
          <a:lstStyle/>
          <a:p>
            <a:r>
              <a:rPr lang="en-US" dirty="0" smtClean="0">
                <a:cs typeface="Consolas" panose="020B0609020204030204" pitchFamily="49" charset="0"/>
              </a:rPr>
              <a:t>New to C++11</a:t>
            </a:r>
          </a:p>
          <a:p>
            <a:r>
              <a:rPr lang="en-US" dirty="0" smtClean="0">
                <a:cs typeface="Consolas" panose="020B0609020204030204" pitchFamily="49" charset="0"/>
              </a:rPr>
              <a:t>Use instead of deprecated </a:t>
            </a: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endParaRPr lang="en-US" dirty="0" smtClean="0">
              <a:latin typeface="Consolas" panose="020B0609020204030204" pitchFamily="49" charset="0"/>
              <a:cs typeface="Consolas" panose="020B0609020204030204" pitchFamily="49" charset="0"/>
            </a:endParaRPr>
          </a:p>
          <a:p>
            <a:r>
              <a:rPr lang="en-US" dirty="0" smtClean="0">
                <a:cs typeface="Consolas" panose="020B0609020204030204" pitchFamily="49" charset="0"/>
              </a:rPr>
              <a:t>Use it wherever you are tempted to use an old fashioned dumb pointer (!!!)</a:t>
            </a:r>
          </a:p>
          <a:p>
            <a:r>
              <a:rPr lang="en-US" dirty="0" smtClean="0">
                <a:cs typeface="Consolas" panose="020B0609020204030204" pitchFamily="49" charset="0"/>
              </a:rPr>
              <a:t>Plays well with </a:t>
            </a:r>
            <a:r>
              <a:rPr lang="en-US" dirty="0" err="1" smtClean="0">
                <a:cs typeface="Consolas" panose="020B0609020204030204" pitchFamily="49" charset="0"/>
              </a:rPr>
              <a:t>std</a:t>
            </a:r>
            <a:r>
              <a:rPr lang="en-US" dirty="0" smtClean="0">
                <a:cs typeface="Consolas" panose="020B0609020204030204" pitchFamily="49" charset="0"/>
              </a:rPr>
              <a:t> collections</a:t>
            </a:r>
          </a:p>
          <a:p>
            <a:pPr marL="0" indent="0">
              <a:buNone/>
            </a:pPr>
            <a:r>
              <a:rPr lang="en-US" dirty="0" smtClean="0">
                <a:cs typeface="Consolas" panose="020B0609020204030204" pitchFamily="49" charset="0"/>
              </a:rPr>
              <a:t>old:</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pPrinter</a:t>
            </a:r>
            <a:r>
              <a:rPr lang="en-US" sz="2400" dirty="0" smtClean="0">
                <a:latin typeface="Consolas" panose="020B0609020204030204" pitchFamily="49" charset="0"/>
                <a:cs typeface="Consolas" panose="020B0609020204030204" pitchFamily="49" charset="0"/>
              </a:rPr>
              <a:t> =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pPr marL="0" indent="0">
              <a:buNone/>
            </a:pPr>
            <a:r>
              <a:rPr lang="en-US" dirty="0" smtClean="0">
                <a:cs typeface="Consolas" panose="020B0609020204030204" pitchFamily="49" charset="0"/>
              </a:rPr>
              <a:t>new:</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std</a:t>
            </a:r>
            <a:r>
              <a:rPr lang="en-US" sz="2400" dirty="0" smtClean="0">
                <a:latin typeface="Consolas" panose="020B0609020204030204" pitchFamily="49" charset="0"/>
                <a:cs typeface="Consolas" panose="020B0609020204030204" pitchFamily="49" charset="0"/>
              </a:rPr>
              <a:t>::</a:t>
            </a:r>
            <a:r>
              <a:rPr lang="en-US" sz="2400" dirty="0" err="1" smtClean="0">
                <a:latin typeface="Consolas" panose="020B0609020204030204" pitchFamily="49" charset="0"/>
                <a:cs typeface="Consolas" panose="020B0609020204030204" pitchFamily="49" charset="0"/>
              </a:rPr>
              <a:t>unique_ptr</a:t>
            </a:r>
            <a:r>
              <a:rPr lang="en-US" sz="2400" dirty="0" smtClean="0">
                <a:latin typeface="Consolas" panose="020B0609020204030204" pitchFamily="49" charset="0"/>
                <a:cs typeface="Consolas" panose="020B0609020204030204" pitchFamily="49" charset="0"/>
              </a:rPr>
              <a:t> &lt;</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&gt;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endParaRPr lang="en-US" dirty="0" smtClean="0"/>
          </a:p>
        </p:txBody>
      </p:sp>
    </p:spTree>
    <p:extLst>
      <p:ext uri="{BB962C8B-B14F-4D97-AF65-F5344CB8AC3E}">
        <p14:creationId xmlns:p14="http://schemas.microsoft.com/office/powerpoint/2010/main" val="19110193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smart pointers</a:t>
            </a:r>
            <a:endParaRPr lang="en-US" dirty="0"/>
          </a:p>
        </p:txBody>
      </p:sp>
      <p:sp>
        <p:nvSpPr>
          <p:cNvPr id="3" name="Content Placeholder 2"/>
          <p:cNvSpPr>
            <a:spLocks noGrp="1"/>
          </p:cNvSpPr>
          <p:nvPr>
            <p:ph idx="1"/>
          </p:nvPr>
        </p:nvSpPr>
        <p:spPr/>
        <p:txBody>
          <a:bodyPr>
            <a:normAutofit lnSpcReduction="10000"/>
          </a:bodyPr>
          <a:lstStyle/>
          <a:p>
            <a:r>
              <a:rPr lang="en-US" dirty="0" err="1" smtClean="0"/>
              <a:t>std</a:t>
            </a:r>
            <a:r>
              <a:rPr lang="en-US" dirty="0" smtClean="0"/>
              <a:t>::</a:t>
            </a:r>
            <a:r>
              <a:rPr lang="en-US" dirty="0" err="1" smtClean="0"/>
              <a:t>unique_ptr</a:t>
            </a:r>
            <a:r>
              <a:rPr lang="en-US" dirty="0" smtClean="0"/>
              <a:t> </a:t>
            </a:r>
            <a:r>
              <a:rPr lang="en-US" dirty="0"/>
              <a:t>if only one object needs access to the underlying pointer</a:t>
            </a:r>
          </a:p>
          <a:p>
            <a:r>
              <a:rPr lang="en-US" dirty="0" err="1" smtClean="0"/>
              <a:t>std</a:t>
            </a:r>
            <a:r>
              <a:rPr lang="en-US" dirty="0" smtClean="0"/>
              <a:t>::</a:t>
            </a:r>
            <a:r>
              <a:rPr lang="en-US" dirty="0" err="1" smtClean="0"/>
              <a:t>shared_ptr</a:t>
            </a:r>
            <a:r>
              <a:rPr lang="en-US" dirty="0" smtClean="0"/>
              <a:t> </a:t>
            </a:r>
            <a:r>
              <a:rPr lang="en-US" dirty="0"/>
              <a:t>if several want to use the same underlying pointer</a:t>
            </a:r>
          </a:p>
          <a:p>
            <a:pPr lvl="1"/>
            <a:r>
              <a:rPr lang="en-US" dirty="0"/>
              <a:t>Cleaned up when the last copy goes out of scope</a:t>
            </a:r>
          </a:p>
          <a:p>
            <a:r>
              <a:rPr lang="en-US" dirty="0"/>
              <a:t>In &lt;memory&gt; header file</a:t>
            </a:r>
          </a:p>
          <a:p>
            <a:r>
              <a:rPr lang="en-US" dirty="0" smtClean="0"/>
              <a:t>“</a:t>
            </a:r>
            <a:r>
              <a:rPr lang="en-US" i="1" dirty="0" smtClean="0"/>
              <a:t>If </a:t>
            </a:r>
            <a:r>
              <a:rPr lang="en-US" i="1" dirty="0"/>
              <a:t>you’re using </a:t>
            </a:r>
            <a:r>
              <a:rPr lang="en-US" dirty="0">
                <a:latin typeface="Consolas" panose="020B0609020204030204" pitchFamily="49" charset="0"/>
                <a:cs typeface="Consolas" panose="020B0609020204030204" pitchFamily="49" charset="0"/>
              </a:rPr>
              <a:t>new </a:t>
            </a:r>
            <a:r>
              <a:rPr lang="en-US" i="1" dirty="0" smtClean="0"/>
              <a:t>or </a:t>
            </a:r>
            <a:r>
              <a:rPr lang="en-US" dirty="0">
                <a:latin typeface="Consolas" panose="020B0609020204030204" pitchFamily="49" charset="0"/>
                <a:cs typeface="Consolas" panose="020B0609020204030204" pitchFamily="49" charset="0"/>
              </a:rPr>
              <a:t>delete</a:t>
            </a:r>
            <a:r>
              <a:rPr lang="en-US" i="1" dirty="0"/>
              <a:t>, you’re doing it </a:t>
            </a:r>
            <a:r>
              <a:rPr lang="en-US" i="1" dirty="0" smtClean="0"/>
              <a:t>wrong.</a:t>
            </a:r>
            <a:r>
              <a:rPr lang="en-US" dirty="0" smtClean="0"/>
              <a:t>” –Kate Gregory</a:t>
            </a:r>
            <a:endParaRPr lang="en-US" i="1" dirty="0" smtClean="0"/>
          </a:p>
          <a:p>
            <a:r>
              <a:rPr lang="en-US" i="1" dirty="0" smtClean="0"/>
              <a:t>"You still need </a:t>
            </a:r>
            <a:r>
              <a:rPr lang="en-US" dirty="0" smtClean="0">
                <a:latin typeface="Consolas" panose="020B0609020204030204" pitchFamily="49" charset="0"/>
                <a:cs typeface="Consolas" panose="020B0609020204030204" pitchFamily="49" charset="0"/>
              </a:rPr>
              <a:t>new</a:t>
            </a:r>
            <a:r>
              <a:rPr lang="en-US" i="1" dirty="0" smtClean="0"/>
              <a:t>." </a:t>
            </a:r>
            <a:r>
              <a:rPr lang="en-US" dirty="0" smtClean="0"/>
              <a:t>–Dwight Fellman</a:t>
            </a:r>
          </a:p>
          <a:p>
            <a:endParaRPr lang="en-US" dirty="0" smtClean="0"/>
          </a:p>
          <a:p>
            <a:endParaRPr lang="en-US" dirty="0"/>
          </a:p>
          <a:p>
            <a:endParaRPr lang="en-US" dirty="0"/>
          </a:p>
        </p:txBody>
      </p:sp>
    </p:spTree>
    <p:extLst>
      <p:ext uri="{BB962C8B-B14F-4D97-AF65-F5344CB8AC3E}">
        <p14:creationId xmlns:p14="http://schemas.microsoft.com/office/powerpoint/2010/main" val="19689806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shared_ptr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cs typeface="Consolas" panose="020B0609020204030204" pitchFamily="49" charset="0"/>
              </a:rPr>
              <a:t>New to C++11</a:t>
            </a:r>
            <a:endParaRPr lang="en-US" dirty="0" smtClean="0">
              <a:latin typeface="Consolas" panose="020B0609020204030204" pitchFamily="49" charset="0"/>
              <a:cs typeface="Consolas" panose="020B0609020204030204" pitchFamily="49" charset="0"/>
            </a:endParaRPr>
          </a:p>
          <a:p>
            <a:r>
              <a:rPr lang="en-US" dirty="0" smtClean="0"/>
              <a:t>Similar to </a:t>
            </a:r>
            <a:r>
              <a:rPr lang="en-US" dirty="0" err="1" smtClean="0"/>
              <a:t>unique_ptr</a:t>
            </a:r>
            <a:r>
              <a:rPr lang="en-US" dirty="0" smtClean="0"/>
              <a:t> – but </a:t>
            </a:r>
            <a:r>
              <a:rPr lang="en-US" b="1" dirty="0" smtClean="0"/>
              <a:t>reference counted</a:t>
            </a:r>
          </a:p>
          <a:p>
            <a:r>
              <a:rPr lang="en-US" dirty="0" smtClean="0"/>
              <a:t>Plays well with </a:t>
            </a:r>
            <a:r>
              <a:rPr lang="en-US" dirty="0" err="1" smtClean="0"/>
              <a:t>std</a:t>
            </a:r>
            <a:r>
              <a:rPr lang="en-US" dirty="0" smtClean="0"/>
              <a:t> collections</a:t>
            </a:r>
          </a:p>
          <a:p>
            <a:pPr lvl="1"/>
            <a:r>
              <a:rPr lang="en-US" dirty="0" smtClean="0"/>
              <a:t>Store objects</a:t>
            </a:r>
          </a:p>
          <a:p>
            <a:pPr lvl="1"/>
            <a:r>
              <a:rPr lang="en-US" dirty="0" smtClean="0"/>
              <a:t>Store pointers to objects</a:t>
            </a:r>
            <a:endParaRPr lang="en-US" dirty="0"/>
          </a:p>
          <a:p>
            <a:r>
              <a:rPr lang="en-US" dirty="0" smtClean="0"/>
              <a:t>As with </a:t>
            </a:r>
            <a:r>
              <a:rPr lang="en-US" dirty="0" err="1" smtClean="0"/>
              <a:t>unique_ptr</a:t>
            </a:r>
            <a:r>
              <a:rPr lang="en-US" dirty="0" smtClean="0"/>
              <a:t>, you’ll still have a ‘new’ – but no ‘delete’: They’re SMART!</a:t>
            </a:r>
          </a:p>
        </p:txBody>
      </p:sp>
    </p:spTree>
    <p:extLst>
      <p:ext uri="{BB962C8B-B14F-4D97-AF65-F5344CB8AC3E}">
        <p14:creationId xmlns:p14="http://schemas.microsoft.com/office/powerpoint/2010/main" val="21581311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41773612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 Initialization</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000" dirty="0">
                <a:hlinkClick r:id="rId2"/>
              </a:rPr>
              <a:t>http://</a:t>
            </a:r>
            <a:r>
              <a:rPr lang="en-US" sz="2000" dirty="0" smtClean="0">
                <a:hlinkClick r:id="rId2"/>
              </a:rPr>
              <a:t>google-styleguide.googlecode.com/svn/trunk/cppguide.html</a:t>
            </a:r>
            <a:endParaRPr lang="en-US" sz="2000" dirty="0" smtClean="0"/>
          </a:p>
          <a:p>
            <a:pPr marL="400050" lvl="1" indent="0">
              <a:buNone/>
            </a:pPr>
            <a:endParaRPr lang="en-US" sz="1400" dirty="0" smtClean="0"/>
          </a:p>
          <a:p>
            <a:pPr marL="400050" lvl="1" indent="0">
              <a:buNone/>
            </a:pPr>
            <a:r>
              <a:rPr lang="en-US" sz="1800" dirty="0" smtClean="0">
                <a:latin typeface="Consolas" panose="020B0609020204030204" pitchFamily="49" charset="0"/>
                <a:cs typeface="Consolas" panose="020B0609020204030204" pitchFamily="49" charset="0"/>
              </a:rPr>
              <a:t>“Programmers </a:t>
            </a:r>
            <a:r>
              <a:rPr lang="en-US" sz="1800" dirty="0">
                <a:latin typeface="Consolas" panose="020B0609020204030204" pitchFamily="49" charset="0"/>
                <a:cs typeface="Consolas" panose="020B0609020204030204" pitchFamily="49" charset="0"/>
              </a:rPr>
              <a:t>have to understand the difference between auto and </a:t>
            </a:r>
            <a:r>
              <a:rPr lang="en-US" sz="1800" dirty="0" err="1">
                <a:latin typeface="Consolas" panose="020B0609020204030204" pitchFamily="49" charset="0"/>
                <a:cs typeface="Consolas" panose="020B0609020204030204" pitchFamily="49" charset="0"/>
              </a:rPr>
              <a:t>const</a:t>
            </a:r>
            <a:r>
              <a:rPr lang="en-US" sz="1800" dirty="0">
                <a:latin typeface="Consolas" panose="020B0609020204030204" pitchFamily="49" charset="0"/>
                <a:cs typeface="Consolas" panose="020B0609020204030204" pitchFamily="49" charset="0"/>
              </a:rPr>
              <a:t> auto&amp; or they'll get copies when they didn't mean to.</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The interaction between auto and C++11 brace-initialization can be confusing. The declarations:</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auto x(3);  // </a:t>
            </a:r>
            <a:r>
              <a:rPr lang="en-US" sz="1800" dirty="0">
                <a:solidFill>
                  <a:srgbClr val="FF0000"/>
                </a:solidFill>
                <a:latin typeface="Consolas" panose="020B0609020204030204" pitchFamily="49" charset="0"/>
                <a:cs typeface="Consolas" panose="020B0609020204030204" pitchFamily="49" charset="0"/>
              </a:rPr>
              <a:t>Note: parentheses.</a:t>
            </a:r>
          </a:p>
          <a:p>
            <a:pPr marL="400050" lvl="1" indent="0">
              <a:buNone/>
            </a:pPr>
            <a:r>
              <a:rPr lang="en-US" sz="1800" dirty="0">
                <a:latin typeface="Consolas" panose="020B0609020204030204" pitchFamily="49" charset="0"/>
                <a:cs typeface="Consolas" panose="020B0609020204030204" pitchFamily="49" charset="0"/>
              </a:rPr>
              <a:t>auto y{3};  // </a:t>
            </a:r>
            <a:r>
              <a:rPr lang="en-US" sz="1800" dirty="0">
                <a:solidFill>
                  <a:srgbClr val="FF0000"/>
                </a:solidFill>
                <a:latin typeface="Consolas" panose="020B0609020204030204" pitchFamily="49" charset="0"/>
                <a:cs typeface="Consolas" panose="020B0609020204030204" pitchFamily="49" charset="0"/>
              </a:rPr>
              <a:t>Note: curly braces.</a:t>
            </a:r>
          </a:p>
          <a:p>
            <a:pPr marL="400050" lvl="1" indent="0">
              <a:buNone/>
            </a:pPr>
            <a:endParaRPr lang="en-US" sz="1800" dirty="0" smtClean="0">
              <a:latin typeface="Consolas" panose="020B0609020204030204" pitchFamily="49" charset="0"/>
              <a:cs typeface="Consolas" panose="020B0609020204030204" pitchFamily="49" charset="0"/>
            </a:endParaRPr>
          </a:p>
          <a:p>
            <a:pPr marL="400050" lvl="1" indent="0">
              <a:buNone/>
            </a:pPr>
            <a:r>
              <a:rPr lang="en-US" sz="2400" dirty="0" smtClean="0">
                <a:latin typeface="Consolas" panose="020B0609020204030204" pitchFamily="49" charset="0"/>
                <a:cs typeface="Consolas" panose="020B0609020204030204" pitchFamily="49" charset="0"/>
              </a:rPr>
              <a:t>mean </a:t>
            </a:r>
            <a:r>
              <a:rPr lang="en-US" sz="2400" dirty="0">
                <a:latin typeface="Consolas" panose="020B0609020204030204" pitchFamily="49" charset="0"/>
                <a:cs typeface="Consolas" panose="020B0609020204030204" pitchFamily="49" charset="0"/>
              </a:rPr>
              <a:t>different things — x is an </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while y is a </a:t>
            </a:r>
            <a:r>
              <a:rPr lang="en-US" sz="2400" dirty="0" err="1">
                <a:latin typeface="Consolas" panose="020B0609020204030204" pitchFamily="49" charset="0"/>
                <a:cs typeface="Consolas" panose="020B0609020204030204" pitchFamily="49" charset="0"/>
              </a:rPr>
              <a:t>std</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initializer_list</a:t>
            </a:r>
            <a:r>
              <a:rPr lang="en-US" sz="2400" dirty="0">
                <a:latin typeface="Consolas" panose="020B0609020204030204" pitchFamily="49" charset="0"/>
                <a:cs typeface="Consolas" panose="020B0609020204030204" pitchFamily="49" charset="0"/>
              </a:rPr>
              <a:t>&lt;</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&gt;. The same applies to other normally-invisible proxy types.</a:t>
            </a:r>
          </a:p>
        </p:txBody>
      </p:sp>
    </p:spTree>
    <p:extLst>
      <p:ext uri="{BB962C8B-B14F-4D97-AF65-F5344CB8AC3E}">
        <p14:creationId xmlns:p14="http://schemas.microsoft.com/office/powerpoint/2010/main" val="35786570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sp>
        <p:nvSpPr>
          <p:cNvPr id="3" name="Content Placeholder 2"/>
          <p:cNvSpPr>
            <a:spLocks noGrp="1"/>
          </p:cNvSpPr>
          <p:nvPr>
            <p:ph idx="1"/>
          </p:nvPr>
        </p:nvSpPr>
        <p:spPr/>
        <p:txBody>
          <a:bodyPr/>
          <a:lstStyle/>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r>
              <a:rPr lang="en-US" sz="1400" dirty="0" smtClean="0">
                <a:latin typeface="Consolas" panose="020B0609020204030204" pitchFamily="49" charset="0"/>
                <a:cs typeface="Consolas" panose="020B0609020204030204" pitchFamily="49" charset="0"/>
              </a:rPr>
              <a:t>cl /FA j.cpp</a:t>
            </a:r>
          </a:p>
          <a:p>
            <a:pPr marL="0" indent="0">
              <a:buNone/>
            </a:pP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Directory </a:t>
            </a:r>
            <a:r>
              <a:rPr lang="en-US" sz="1400" dirty="0">
                <a:latin typeface="Consolas" panose="020B0609020204030204" pitchFamily="49" charset="0"/>
                <a:cs typeface="Consolas" panose="020B0609020204030204" pitchFamily="49" charset="0"/>
              </a:rPr>
              <a:t>of D:\temp\j</a:t>
            </a:r>
          </a:p>
          <a:p>
            <a:pPr marL="0" indent="0">
              <a:buNone/>
            </a:pPr>
            <a:r>
              <a:rPr lang="en-US" sz="1400" dirty="0">
                <a:latin typeface="Consolas" panose="020B0609020204030204" pitchFamily="49" charset="0"/>
                <a:cs typeface="Consolas" panose="020B0609020204030204" pitchFamily="49" charset="0"/>
              </a:rPr>
              <a:t>11/07/2014  08:23 AM               564 j.asm</a:t>
            </a:r>
          </a:p>
          <a:p>
            <a:pPr marL="0" indent="0">
              <a:buNone/>
            </a:pPr>
            <a:r>
              <a:rPr lang="en-US" sz="1400" dirty="0">
                <a:latin typeface="Consolas" panose="020B0609020204030204" pitchFamily="49" charset="0"/>
                <a:cs typeface="Consolas" panose="020B0609020204030204" pitchFamily="49" charset="0"/>
              </a:rPr>
              <a:t>11/07/2014  08:17 AM                94 j.cpp</a:t>
            </a:r>
          </a:p>
          <a:p>
            <a:pPr marL="0" indent="0">
              <a:buNone/>
            </a:pPr>
            <a:r>
              <a:rPr lang="en-US" sz="1400" dirty="0">
                <a:latin typeface="Consolas" panose="020B0609020204030204" pitchFamily="49" charset="0"/>
                <a:cs typeface="Consolas" panose="020B0609020204030204" pitchFamily="49" charset="0"/>
              </a:rPr>
              <a:t>11/07/2014  08:23 AM            83,456 j.exe</a:t>
            </a:r>
          </a:p>
          <a:p>
            <a:pPr marL="0" indent="0">
              <a:buNone/>
            </a:pPr>
            <a:r>
              <a:rPr lang="en-US" sz="1400" dirty="0">
                <a:latin typeface="Consolas" panose="020B0609020204030204" pitchFamily="49" charset="0"/>
                <a:cs typeface="Consolas" panose="020B0609020204030204" pitchFamily="49" charset="0"/>
              </a:rPr>
              <a:t>11/07/2014  08:23 AM               475 j.obj</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24" y="1600200"/>
            <a:ext cx="5339576" cy="162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8791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900" y="1371600"/>
            <a:ext cx="7696200" cy="5164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246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I like a lot of languages in addition to C++</a:t>
            </a:r>
          </a:p>
          <a:p>
            <a:pPr lvl="1"/>
            <a:r>
              <a:rPr lang="en-US" dirty="0" smtClean="0"/>
              <a:t>C# (mostly); Python; Java; PHP; Groovy; would like to learn Ruby and </a:t>
            </a:r>
            <a:r>
              <a:rPr lang="en-US" dirty="0" err="1" smtClean="0"/>
              <a:t>Clojure</a:t>
            </a:r>
            <a:endParaRPr lang="en-US" dirty="0" smtClean="0"/>
          </a:p>
          <a:p>
            <a:r>
              <a:rPr lang="en-US" dirty="0" smtClean="0"/>
              <a:t>I use Microsoft C++ mostly</a:t>
            </a:r>
          </a:p>
          <a:p>
            <a:r>
              <a:rPr lang="en-US" dirty="0" smtClean="0"/>
              <a:t>I’m not a C++ expert</a:t>
            </a:r>
          </a:p>
          <a:p>
            <a:pPr lvl="1"/>
            <a:r>
              <a:rPr lang="en-US" dirty="0" smtClean="0"/>
              <a:t>these challenge me: </a:t>
            </a:r>
            <a:r>
              <a:rPr lang="en-US" dirty="0" smtClean="0">
                <a:hlinkClick r:id="rId2"/>
              </a:rPr>
              <a:t>http</a:t>
            </a:r>
            <a:r>
              <a:rPr lang="en-US" dirty="0">
                <a:hlinkClick r:id="rId2"/>
              </a:rPr>
              <a:t>://</a:t>
            </a:r>
            <a:r>
              <a:rPr lang="en-US" dirty="0" smtClean="0">
                <a:hlinkClick r:id="rId2"/>
              </a:rPr>
              <a:t>cppquiz.org/quiz/question/1</a:t>
            </a:r>
            <a:endParaRPr lang="en-US" dirty="0" smtClean="0"/>
          </a:p>
          <a:p>
            <a:r>
              <a:rPr lang="en-US" dirty="0" smtClean="0"/>
              <a:t>It’s fun to learn new things and apply them</a:t>
            </a:r>
            <a:endParaRPr lang="en-US" dirty="0"/>
          </a:p>
          <a:p>
            <a:pPr lvl="1"/>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Lambdas</a:t>
            </a:r>
            <a:endParaRPr lang="en-US" dirty="0"/>
          </a:p>
        </p:txBody>
      </p:sp>
      <p:sp>
        <p:nvSpPr>
          <p:cNvPr id="3" name="Content Placeholder 2"/>
          <p:cNvSpPr>
            <a:spLocks noGrp="1"/>
          </p:cNvSpPr>
          <p:nvPr>
            <p:ph idx="1"/>
          </p:nvPr>
        </p:nvSpPr>
        <p:spPr/>
        <p:txBody>
          <a:bodyPr/>
          <a:lstStyle/>
          <a:p>
            <a:pPr marL="0" indent="0">
              <a:buNone/>
            </a:pPr>
            <a:r>
              <a:rPr lang="en-US">
                <a:hlinkClick r:id="rId2"/>
              </a:rPr>
              <a:t>http://</a:t>
            </a:r>
            <a:r>
              <a:rPr lang="en-US" smtClean="0">
                <a:hlinkClick r:id="rId2"/>
              </a:rPr>
              <a:t>isocpp.org/wiki/faq/cpp11-language#lambda</a:t>
            </a:r>
          </a:p>
          <a:p>
            <a:pPr marL="0" indent="0">
              <a:buNone/>
            </a:pPr>
            <a:endParaRPr lang="en-US">
              <a:hlinkClick r:id="rId2"/>
            </a:endParaRPr>
          </a:p>
          <a:p>
            <a:pPr marL="0" indent="0">
              <a:buNone/>
            </a:pPr>
            <a:r>
              <a:rPr lang="en-US" dirty="0" smtClean="0">
                <a:hlinkClick r:id="rId2"/>
              </a:rPr>
              <a:t>http</a:t>
            </a:r>
            <a:r>
              <a:rPr lang="en-US" dirty="0">
                <a:hlinkClick r:id="rId2"/>
              </a:rPr>
              <a:t>://codexpert.ro/blog/2014/10/25/c11-lets-write-a-hello-lambda</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3917932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Source: </a:t>
            </a:r>
            <a:r>
              <a:rPr lang="en-US" dirty="0" err="1" smtClean="0">
                <a:hlinkClick r:id="rId2"/>
              </a:rPr>
              <a:t>wikipedia</a:t>
            </a:r>
            <a:r>
              <a:rPr lang="en-US" dirty="0" smtClean="0">
                <a:hlinkClick r:id="rId2"/>
              </a:rPr>
              <a:t> C++ article</a:t>
            </a: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51927117"/>
              </p:ext>
            </p:extLst>
          </p:nvPr>
        </p:nvGraphicFramePr>
        <p:xfrm>
          <a:off x="624468" y="1295400"/>
          <a:ext cx="7895064" cy="3785818"/>
        </p:xfrm>
        <a:graphic>
          <a:graphicData uri="http://schemas.openxmlformats.org/drawingml/2006/table">
            <a:tbl>
              <a:tblPr/>
              <a:tblGrid>
                <a:gridCol w="2631688"/>
                <a:gridCol w="2631688"/>
                <a:gridCol w="2631688"/>
              </a:tblGrid>
              <a:tr h="342355">
                <a:tc>
                  <a:txBody>
                    <a:bodyPr/>
                    <a:lstStyle/>
                    <a:p>
                      <a:pPr algn="ctr"/>
                      <a:r>
                        <a:rPr lang="en-US" dirty="0">
                          <a:effectLst/>
                        </a:rPr>
                        <a:t>Year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C++ Standard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Informal name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519646">
                <a:tc>
                  <a:txBody>
                    <a:bodyPr/>
                    <a:lstStyle/>
                    <a:p>
                      <a:pPr algn="ctr"/>
                      <a:r>
                        <a:rPr lang="en-US">
                          <a:effectLst/>
                        </a:rPr>
                        <a:t>1998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14882:1998</a:t>
                      </a:r>
                      <a:r>
                        <a:rPr lang="en-US" b="0" i="0" u="none" strike="noStrike" baseline="30000">
                          <a:solidFill>
                            <a:srgbClr val="0B0080"/>
                          </a:solidFill>
                          <a:effectLst/>
                          <a:hlinkClick r:id="rId3"/>
                        </a:rPr>
                        <a:t>[12]</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C++98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2003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dirty="0">
                          <a:effectLst/>
                        </a:rPr>
                        <a:t>ISO/IEC 14882:2003</a:t>
                      </a:r>
                      <a:r>
                        <a:rPr lang="en-US" b="0" i="0" u="none" strike="noStrike" baseline="30000" dirty="0">
                          <a:solidFill>
                            <a:srgbClr val="0B0080"/>
                          </a:solidFill>
                          <a:effectLst/>
                          <a:hlinkClick r:id="rId4"/>
                        </a:rPr>
                        <a:t>[13]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5" tooltip="C++03"/>
                        </a:rPr>
                        <a:t>C++03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99122">
                <a:tc>
                  <a:txBody>
                    <a:bodyPr/>
                    <a:lstStyle/>
                    <a:p>
                      <a:pPr algn="ctr"/>
                      <a:r>
                        <a:rPr lang="en-US">
                          <a:effectLst/>
                        </a:rPr>
                        <a:t>2007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TR 19768:2007</a:t>
                      </a:r>
                      <a:r>
                        <a:rPr lang="en-US" b="0" i="0" u="none" strike="noStrike" baseline="30000">
                          <a:solidFill>
                            <a:srgbClr val="0B0080"/>
                          </a:solidFill>
                          <a:effectLst/>
                          <a:hlinkClick r:id="rId6"/>
                        </a:rPr>
                        <a:t>[14]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7" tooltip="C++ Technical Report 1"/>
                        </a:rPr>
                        <a:t>C++TR1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14882:2011</a:t>
                      </a:r>
                      <a:r>
                        <a:rPr lang="en-US" b="0" i="0" u="none" strike="noStrike" baseline="30000">
                          <a:solidFill>
                            <a:srgbClr val="0B0080"/>
                          </a:solidFill>
                          <a:effectLst/>
                          <a:hlinkClick r:id="rId8"/>
                        </a:rPr>
                        <a:t>[4]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9" tooltip="C++11"/>
                        </a:rPr>
                        <a:t>C++11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742352">
                <a:tc>
                  <a:txBody>
                    <a:bodyPr/>
                    <a:lstStyle/>
                    <a:p>
                      <a:pPr algn="ctr"/>
                      <a:r>
                        <a:rPr lang="en-US">
                          <a:effectLst/>
                        </a:rPr>
                        <a:t>2014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N3690 (working draft C++14)</a:t>
                      </a:r>
                      <a:r>
                        <a:rPr lang="en-US" b="0" i="0" u="none" strike="noStrike" baseline="30000">
                          <a:solidFill>
                            <a:srgbClr val="0B0080"/>
                          </a:solidFill>
                          <a:effectLst/>
                          <a:hlinkClick r:id="rId10"/>
                        </a:rPr>
                        <a:t>[15]</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11" tooltip="C++14"/>
                        </a:rPr>
                        <a:t>C++14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to be determined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12" tooltip="C++17"/>
                        </a:rPr>
                        <a:t>C++17</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5" name="Rectangle 2"/>
          <p:cNvSpPr>
            <a:spLocks noChangeArrowheads="1"/>
          </p:cNvSpPr>
          <p:nvPr/>
        </p:nvSpPr>
        <p:spPr bwMode="auto">
          <a:xfrm>
            <a:off x="4572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421079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 Scott Meyers</a:t>
            </a:r>
            <a:endParaRPr lang="en-US" dirty="0"/>
          </a:p>
        </p:txBody>
      </p:sp>
      <p:sp>
        <p:nvSpPr>
          <p:cNvPr id="3" name="Content Placeholder 2"/>
          <p:cNvSpPr>
            <a:spLocks noGrp="1"/>
          </p:cNvSpPr>
          <p:nvPr>
            <p:ph idx="1"/>
          </p:nvPr>
        </p:nvSpPr>
        <p:spPr/>
        <p:txBody>
          <a:bodyPr>
            <a:normAutofit/>
          </a:bodyPr>
          <a:lstStyle/>
          <a:p>
            <a:r>
              <a:rPr lang="en-US" dirty="0" smtClean="0"/>
              <a:t>Has ‘the hair’</a:t>
            </a:r>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9016"/>
            <a:ext cx="9144000" cy="4029709"/>
          </a:xfrm>
          <a:prstGeom prst="rect">
            <a:avLst/>
          </a:prstGeom>
        </p:spPr>
      </p:pic>
    </p:spTree>
    <p:extLst>
      <p:ext uri="{BB962C8B-B14F-4D97-AF65-F5344CB8AC3E}">
        <p14:creationId xmlns:p14="http://schemas.microsoft.com/office/powerpoint/2010/main" val="3220309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a:t>People: Bjarne </a:t>
            </a:r>
            <a:r>
              <a:rPr lang="en-US" dirty="0" err="1"/>
              <a:t>Stroustrup</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Hair: Big fun topic at </a:t>
            </a:r>
            <a:r>
              <a:rPr lang="en-US" dirty="0" err="1" smtClean="0"/>
              <a:t>cppcon</a:t>
            </a:r>
            <a:r>
              <a:rPr lang="en-US" dirty="0" smtClean="0"/>
              <a:t>.</a:t>
            </a:r>
          </a:p>
          <a:p>
            <a:pPr marL="0" indent="0">
              <a:buNone/>
            </a:pPr>
            <a:r>
              <a:rPr lang="en-US" sz="2400" dirty="0">
                <a:hlinkClick r:id="rId2"/>
              </a:rPr>
              <a:t>http://</a:t>
            </a:r>
            <a:r>
              <a:rPr lang="en-US" sz="2400" dirty="0" smtClean="0">
                <a:hlinkClick r:id="rId2"/>
              </a:rPr>
              <a:t>scottmeyers.blogspot.com/2014/09/cppcon-hair-poll.html</a:t>
            </a:r>
            <a:endParaRPr lang="en-US" sz="2400" dirty="0" smtClean="0"/>
          </a:p>
          <a:p>
            <a:pPr marL="0" indent="0">
              <a:buNone/>
            </a:pPr>
            <a:endParaRPr lang="en-US" dirty="0" smtClean="0"/>
          </a:p>
          <a:p>
            <a:pPr marL="0" indent="0">
              <a:buNone/>
            </a:pPr>
            <a:endParaRPr lang="en-US" dirty="0"/>
          </a:p>
          <a:p>
            <a:pPr marL="0" indent="0">
              <a:buNone/>
            </a:pPr>
            <a:endParaRPr lang="en-US" dirty="0" smtClean="0"/>
          </a:p>
        </p:txBody>
      </p:sp>
      <p:pic>
        <p:nvPicPr>
          <p:cNvPr id="4" name="Picture 3"/>
          <p:cNvPicPr>
            <a:picLocks noChangeAspect="1"/>
          </p:cNvPicPr>
          <p:nvPr/>
        </p:nvPicPr>
        <p:blipFill>
          <a:blip r:embed="rId3"/>
          <a:stretch>
            <a:fillRect/>
          </a:stretch>
        </p:blipFill>
        <p:spPr>
          <a:xfrm>
            <a:off x="304799" y="3276600"/>
            <a:ext cx="8574415" cy="2328996"/>
          </a:xfrm>
          <a:prstGeom prst="rect">
            <a:avLst/>
          </a:prstGeom>
        </p:spPr>
      </p:pic>
    </p:spTree>
    <p:extLst>
      <p:ext uri="{BB962C8B-B14F-4D97-AF65-F5344CB8AC3E}">
        <p14:creationId xmlns:p14="http://schemas.microsoft.com/office/powerpoint/2010/main" val="26168450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20000"/>
          </a:bodyPr>
          <a:lstStyle/>
          <a:p>
            <a:r>
              <a:rPr lang="en-US" dirty="0" smtClean="0"/>
              <a:t>Andrei </a:t>
            </a:r>
            <a:r>
              <a:rPr lang="en-US" dirty="0" err="1" smtClean="0"/>
              <a:t>Alexandrescu</a:t>
            </a:r>
            <a:endParaRPr lang="en-US" dirty="0" smtClean="0"/>
          </a:p>
          <a:p>
            <a:pPr lvl="1"/>
            <a:r>
              <a:rPr lang="en-US" dirty="0" smtClean="0"/>
              <a:t>Book: </a:t>
            </a:r>
            <a:r>
              <a:rPr lang="en-US" u="sng" dirty="0" smtClean="0"/>
              <a:t>Modern </a:t>
            </a:r>
            <a:r>
              <a:rPr lang="en-US" u="sng" dirty="0"/>
              <a:t>C++ Design: Generic Programming and Design Patterns </a:t>
            </a:r>
            <a:r>
              <a:rPr lang="en-US" u="sng" dirty="0" smtClean="0"/>
              <a:t>Applied (2001)</a:t>
            </a:r>
          </a:p>
          <a:p>
            <a:pPr lvl="1"/>
            <a:r>
              <a:rPr lang="en-US" dirty="0" smtClean="0"/>
              <a:t>Loki </a:t>
            </a:r>
            <a:r>
              <a:rPr lang="en-US" dirty="0" smtClean="0">
                <a:hlinkClick r:id="rId2"/>
              </a:rPr>
              <a:t>framework</a:t>
            </a:r>
            <a:r>
              <a:rPr lang="en-US" dirty="0"/>
              <a:t>: “a C++ software library written by Andrei </a:t>
            </a:r>
            <a:r>
              <a:rPr lang="en-US" dirty="0" err="1"/>
              <a:t>Alexandrescu</a:t>
            </a:r>
            <a:r>
              <a:rPr lang="en-US" dirty="0"/>
              <a:t> as part of his book Modern C++ </a:t>
            </a:r>
            <a:r>
              <a:rPr lang="en-US" dirty="0" smtClean="0"/>
              <a:t>Design. The </a:t>
            </a:r>
            <a:r>
              <a:rPr lang="en-US" dirty="0"/>
              <a:t>library makes extensive use of C++ template </a:t>
            </a:r>
            <a:r>
              <a:rPr lang="en-US" dirty="0" err="1"/>
              <a:t>metaprogramming</a:t>
            </a:r>
            <a:r>
              <a:rPr lang="en-US" dirty="0"/>
              <a:t> and implements several commonly used tools: </a:t>
            </a:r>
            <a:r>
              <a:rPr lang="en-US" dirty="0" err="1"/>
              <a:t>typelist</a:t>
            </a:r>
            <a:r>
              <a:rPr lang="en-US" dirty="0"/>
              <a:t>, </a:t>
            </a:r>
            <a:r>
              <a:rPr lang="en-US" dirty="0" err="1"/>
              <a:t>functor</a:t>
            </a:r>
            <a:r>
              <a:rPr lang="en-US" dirty="0"/>
              <a:t>, singleton, smart pointer, object factory, visitor and </a:t>
            </a:r>
            <a:r>
              <a:rPr lang="en-US" dirty="0" err="1"/>
              <a:t>multimethods</a:t>
            </a:r>
            <a:r>
              <a:rPr lang="en-US" dirty="0"/>
              <a:t>.”</a:t>
            </a:r>
            <a:endParaRPr lang="en-US" dirty="0" smtClean="0"/>
          </a:p>
          <a:p>
            <a:pPr lvl="1"/>
            <a:r>
              <a:rPr lang="en-US" dirty="0" smtClean="0"/>
              <a:t>Facebook’s ‘Flint’ – written in ‘D’: </a:t>
            </a:r>
            <a:r>
              <a:rPr lang="en-US" dirty="0" smtClean="0">
                <a:hlinkClick r:id="rId3"/>
              </a:rPr>
              <a:t>https</a:t>
            </a:r>
            <a:r>
              <a:rPr lang="en-US" dirty="0">
                <a:hlinkClick r:id="rId3"/>
              </a:rPr>
              <a:t>://code.facebook.com/posts/729709347050548/under-the-hood-building-and-open-sourcing-flint</a:t>
            </a:r>
            <a:r>
              <a:rPr lang="en-US" dirty="0" smtClean="0">
                <a:hlinkClick r:id="rId3"/>
              </a:rPr>
              <a:t>/</a:t>
            </a:r>
            <a:endParaRPr lang="en-US" dirty="0" smtClean="0"/>
          </a:p>
          <a:p>
            <a:pPr lvl="1"/>
            <a:endParaRPr lang="en-US" dirty="0"/>
          </a:p>
        </p:txBody>
      </p:sp>
    </p:spTree>
    <p:extLst>
      <p:ext uri="{BB962C8B-B14F-4D97-AF65-F5344CB8AC3E}">
        <p14:creationId xmlns:p14="http://schemas.microsoft.com/office/powerpoint/2010/main" val="42086947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TotalTime>
  <Words>2226</Words>
  <Application>Microsoft Office PowerPoint</Application>
  <PresentationFormat>On-screen Show (4:3)</PresentationFormat>
  <Paragraphs>379</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Consolas</vt:lpstr>
      <vt:lpstr>Wingdings</vt:lpstr>
      <vt:lpstr>Office Theme</vt:lpstr>
      <vt:lpstr>Fun with C++11</vt:lpstr>
      <vt:lpstr>PowerPoint Presentation</vt:lpstr>
      <vt:lpstr>PowerPoint Presentation</vt:lpstr>
      <vt:lpstr>Fun with C++ 11</vt:lpstr>
      <vt:lpstr>Disclaimers </vt:lpstr>
      <vt:lpstr>C++ History</vt:lpstr>
      <vt:lpstr>C++ People: Scott Meyers</vt:lpstr>
      <vt:lpstr>C++ People: Bjarne Stroustrup</vt:lpstr>
      <vt:lpstr>C++ People</vt:lpstr>
      <vt:lpstr>C++ Standard</vt:lpstr>
      <vt:lpstr>C++ Innovation</vt:lpstr>
      <vt:lpstr>Microsoft; Clang; LLVM</vt:lpstr>
      <vt:lpstr>C++ Innovation</vt:lpstr>
      <vt:lpstr>C++: Alive and Well</vt:lpstr>
      <vt:lpstr>C++: Alive and Well</vt:lpstr>
      <vt:lpstr>C++ is Multi-Paradigm</vt:lpstr>
      <vt:lpstr>Paradigms: Procedural</vt:lpstr>
      <vt:lpstr>Paradigms: Object Oriented</vt:lpstr>
      <vt:lpstr>Paradigms: Generic</vt:lpstr>
      <vt:lpstr>C++ Standard Library / STL: Not Object Oriented!</vt:lpstr>
      <vt:lpstr>Paradigms: Functional</vt:lpstr>
      <vt:lpstr>What’s [still] missing</vt:lpstr>
      <vt:lpstr>What’s [still] missing</vt:lpstr>
      <vt:lpstr>PowerPoint Presentation</vt:lpstr>
      <vt:lpstr>C++ Idioms</vt:lpstr>
      <vt:lpstr>RAII</vt:lpstr>
      <vt:lpstr>C++: Rule of 3</vt:lpstr>
      <vt:lpstr>C++11: Rule of 5</vt:lpstr>
      <vt:lpstr>Which C++ compiler am I using?</vt:lpstr>
      <vt:lpstr>Which C++ compiler?</vt:lpstr>
      <vt:lpstr>Which C++ compiler?</vt:lpstr>
      <vt:lpstr>MS C/C++ runtime dependencies</vt:lpstr>
      <vt:lpstr>String Literals</vt:lpstr>
      <vt:lpstr>String Literals</vt:lpstr>
      <vt:lpstr>String Literals: Raw</vt:lpstr>
      <vt:lpstr>nullptr</vt:lpstr>
      <vt:lpstr>Uniform Initialization</vt:lpstr>
      <vt:lpstr>Uniform Initialization</vt:lpstr>
      <vt:lpstr>std::to_string</vt:lpstr>
      <vt:lpstr>std::to_string</vt:lpstr>
      <vt:lpstr>Smart Pointers</vt:lpstr>
      <vt:lpstr>Smart Pointers std::unique_ptr</vt:lpstr>
      <vt:lpstr>C++ smart pointers</vt:lpstr>
      <vt:lpstr>Smart Pointers std::shared_ptr</vt:lpstr>
      <vt:lpstr>std::to_string</vt:lpstr>
      <vt:lpstr>std::to_string</vt:lpstr>
      <vt:lpstr>Google C++ Guide: Initialization</vt:lpstr>
      <vt:lpstr>Google C++ guide</vt:lpstr>
      <vt:lpstr>Google C++ guide</vt:lpstr>
      <vt:lpstr>Lambdas</vt:lpstr>
    </vt:vector>
  </TitlesOfParts>
  <Company>datacard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293</cp:revision>
  <dcterms:created xsi:type="dcterms:W3CDTF">2014-10-31T13:02:03Z</dcterms:created>
  <dcterms:modified xsi:type="dcterms:W3CDTF">2014-12-10T01:25:44Z</dcterms:modified>
</cp:coreProperties>
</file>