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315" r:id="rId3"/>
    <p:sldId id="335" r:id="rId4"/>
    <p:sldId id="260" r:id="rId5"/>
    <p:sldId id="316" r:id="rId6"/>
    <p:sldId id="297" r:id="rId7"/>
    <p:sldId id="298" r:id="rId8"/>
    <p:sldId id="320" r:id="rId9"/>
    <p:sldId id="307" r:id="rId10"/>
    <p:sldId id="295" r:id="rId11"/>
    <p:sldId id="321" r:id="rId12"/>
    <p:sldId id="276" r:id="rId13"/>
    <p:sldId id="314" r:id="rId14"/>
    <p:sldId id="299" r:id="rId15"/>
    <p:sldId id="302" r:id="rId16"/>
    <p:sldId id="289" r:id="rId17"/>
    <p:sldId id="282" r:id="rId18"/>
    <p:sldId id="281" r:id="rId19"/>
    <p:sldId id="296" r:id="rId20"/>
    <p:sldId id="283" r:id="rId21"/>
    <p:sldId id="275" r:id="rId22"/>
    <p:sldId id="300" r:id="rId23"/>
    <p:sldId id="308" r:id="rId24"/>
    <p:sldId id="328" r:id="rId25"/>
    <p:sldId id="331" r:id="rId26"/>
    <p:sldId id="336" r:id="rId27"/>
    <p:sldId id="258" r:id="rId28"/>
    <p:sldId id="272" r:id="rId29"/>
    <p:sldId id="273" r:id="rId30"/>
    <p:sldId id="277" r:id="rId31"/>
    <p:sldId id="311" r:id="rId32"/>
    <p:sldId id="264" r:id="rId33"/>
    <p:sldId id="278" r:id="rId34"/>
    <p:sldId id="322" r:id="rId35"/>
    <p:sldId id="257" r:id="rId36"/>
    <p:sldId id="286" r:id="rId37"/>
    <p:sldId id="301" r:id="rId38"/>
    <p:sldId id="334" r:id="rId39"/>
    <p:sldId id="262" r:id="rId40"/>
    <p:sldId id="263" r:id="rId41"/>
    <p:sldId id="274" r:id="rId42"/>
    <p:sldId id="329" r:id="rId43"/>
    <p:sldId id="261" r:id="rId44"/>
    <p:sldId id="259" r:id="rId45"/>
    <p:sldId id="284" r:id="rId46"/>
    <p:sldId id="270" r:id="rId47"/>
    <p:sldId id="271" r:id="rId48"/>
    <p:sldId id="323" r:id="rId49"/>
    <p:sldId id="330" r:id="rId50"/>
    <p:sldId id="324" r:id="rId51"/>
    <p:sldId id="290" r:id="rId52"/>
    <p:sldId id="291" r:id="rId53"/>
    <p:sldId id="280" r:id="rId54"/>
    <p:sldId id="306" r:id="rId55"/>
    <p:sldId id="303" r:id="rId56"/>
    <p:sldId id="333" r:id="rId57"/>
    <p:sldId id="304" r:id="rId58"/>
    <p:sldId id="279" r:id="rId59"/>
    <p:sldId id="287" r:id="rId60"/>
    <p:sldId id="285" r:id="rId61"/>
    <p:sldId id="288" r:id="rId62"/>
    <p:sldId id="265" r:id="rId63"/>
    <p:sldId id="312" r:id="rId64"/>
    <p:sldId id="313" r:id="rId65"/>
    <p:sldId id="305" r:id="rId66"/>
    <p:sldId id="31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30" autoAdjust="0"/>
    <p:restoredTop sz="94591" autoAdjust="0"/>
  </p:normalViewPr>
  <p:slideViewPr>
    <p:cSldViewPr>
      <p:cViewPr varScale="1">
        <p:scale>
          <a:sx n="90" d="100"/>
          <a:sy n="90" d="100"/>
        </p:scale>
        <p:origin x="-108" y="-156"/>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 Id="rId4" Type="http://schemas.openxmlformats.org/officeDocument/2006/relationships/hyperlink" Target="http://blog.llvm.org/2015/01/using-clang-for-chrome-production.htm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infoq.com/interviews/java8-lambdas-aeron-montgomery" TargetMode="External"/><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isocpp.org/blog/2014/12/myths-1" TargetMode="External"/><Relationship Id="rId2" Type="http://schemas.openxmlformats.org/officeDocument/2006/relationships/hyperlink" Target="http://www.stroustrup.com/Myths-final.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hh567368.aspx" TargetMode="External"/><Relationship Id="rId2" Type="http://schemas.openxmlformats.org/officeDocument/2006/relationships/hyperlink" Target="http://cpprocks.com/c1114-compiler-and-library-shootou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en.wikipedia.org/wiki/C++11"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bfilipek.com/2014/12/c-status-at-end-of-2014.html" TargetMode="External"/><Relationship Id="rId2" Type="http://schemas.openxmlformats.org/officeDocument/2006/relationships/hyperlink" Target="http://talesofcpp.fusionfenix.com/post-19/interlu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tgceec.tumblr.com/post/106626335863/introducing-the-grand-c-error-explos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en.cppreference.com/w/cpp/language/list_initialization" TargetMode="External"/><Relationship Id="rId2" Type="http://schemas.openxmlformats.org/officeDocument/2006/relationships/hyperlink" Target="http://en.wikipedia.org/wiki/C++11#Uniform_initializatio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isocpp.org/blog/2014/12/myths-1" TargetMode="External"/><Relationship Id="rId2" Type="http://schemas.openxmlformats.org/officeDocument/2006/relationships/hyperlink" Target="https://news.ycombinator.com/item?id=878845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a:xfrm>
            <a:off x="1524000" y="3886200"/>
            <a:ext cx="6400800" cy="1752600"/>
          </a:xfrm>
        </p:spPr>
        <p:txBody>
          <a:bodyPr>
            <a:normAutofit/>
          </a:bodyPr>
          <a:lstStyle/>
          <a:p>
            <a:r>
              <a:rPr lang="en-US" sz="2800" dirty="0" smtClean="0">
                <a:solidFill>
                  <a:schemeClr val="tx1"/>
                </a:solidFill>
                <a:latin typeface="Consolas" panose="020B0609020204030204" pitchFamily="49" charset="0"/>
                <a:cs typeface="Consolas" panose="020B0609020204030204" pitchFamily="49" charset="0"/>
              </a:rPr>
              <a:t>#define fun</a:t>
            </a:r>
          </a:p>
          <a:p>
            <a:r>
              <a:rPr lang="en-US" sz="2800" i="1" dirty="0"/>
              <a:t>or</a:t>
            </a:r>
            <a:r>
              <a:rPr lang="en-US" sz="2800" i="1" dirty="0" smtClean="0"/>
              <a:t>,</a:t>
            </a:r>
            <a:endParaRPr lang="en-US" sz="2800" dirty="0" smtClean="0">
              <a:solidFill>
                <a:schemeClr val="tx1"/>
              </a:solidFill>
              <a:latin typeface="Consolas" panose="020B0609020204030204" pitchFamily="49" charset="0"/>
              <a:cs typeface="Consolas" panose="020B0609020204030204" pitchFamily="49" charset="0"/>
            </a:endParaRPr>
          </a:p>
          <a:p>
            <a:r>
              <a:rPr lang="en-US" sz="2800" dirty="0">
                <a:solidFill>
                  <a:schemeClr val="tx1"/>
                </a:solidFill>
                <a:latin typeface="Consolas" panose="020B0609020204030204" pitchFamily="49" charset="0"/>
                <a:cs typeface="Consolas" panose="020B0609020204030204" pitchFamily="49" charset="0"/>
              </a:rPr>
              <a:t>#define fun true</a:t>
            </a:r>
          </a:p>
          <a:p>
            <a:endParaRPr lang="en-US" sz="28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good/bad news</a:t>
            </a:r>
            <a:endParaRPr lang="en-US" dirty="0"/>
          </a:p>
        </p:txBody>
      </p:sp>
      <p:sp>
        <p:nvSpPr>
          <p:cNvPr id="3" name="Content Placeholder 2"/>
          <p:cNvSpPr>
            <a:spLocks noGrp="1"/>
          </p:cNvSpPr>
          <p:nvPr>
            <p:ph idx="1"/>
          </p:nvPr>
        </p:nvSpPr>
        <p:spPr/>
        <p:txBody>
          <a:bodyPr/>
          <a:lstStyle/>
          <a:p>
            <a:r>
              <a:rPr lang="en-US" dirty="0" smtClean="0"/>
              <a:t>C++ was big already - and got a lot bigger with C++11</a:t>
            </a:r>
          </a:p>
          <a:p>
            <a:r>
              <a:rPr lang="en-US" dirty="0" smtClean="0"/>
              <a:t>C++14: much smaller set of changes compared to C++11</a:t>
            </a:r>
          </a:p>
          <a:p>
            <a:r>
              <a:rPr lang="en-US" dirty="0" smtClean="0"/>
              <a:t>Regardless, pace of change is increasing</a:t>
            </a:r>
            <a:endParaRPr lang="en-US" dirty="0"/>
          </a:p>
        </p:txBody>
      </p:sp>
    </p:spTree>
    <p:extLst>
      <p:ext uri="{BB962C8B-B14F-4D97-AF65-F5344CB8AC3E}">
        <p14:creationId xmlns:p14="http://schemas.microsoft.com/office/powerpoint/2010/main" val="2042967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a:t>
            </a:r>
            <a:r>
              <a:rPr lang="en-US" dirty="0" smtClean="0"/>
              <a:t>for query/manipulation </a:t>
            </a:r>
            <a:r>
              <a:rPr lang="en-US" dirty="0"/>
              <a:t>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pPr marL="0" indent="0">
              <a:buNone/>
            </a:pPr>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lgn="ctr">
              <a:buNone/>
            </a:pPr>
            <a:r>
              <a:rPr lang="en-US" sz="2500" dirty="0" smtClean="0">
                <a:hlinkClick r:id="rId15"/>
              </a:rPr>
              <a:t>https</a:t>
            </a:r>
            <a:r>
              <a:rPr lang="en-US" sz="2500" dirty="0">
                <a:hlinkClick r:id="rId15"/>
              </a:rPr>
              <a:t>://</a:t>
            </a:r>
            <a:r>
              <a:rPr lang="en-US" sz="2500" dirty="0" smtClean="0">
                <a:hlinkClick r:id="rId15"/>
              </a:rPr>
              <a:t>en.wikipedia.org/wiki/C%2B%2B_Technical_Report_1#Technical_Report_2</a:t>
            </a:r>
            <a:endParaRPr lang="en-US" sz="25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a:t>
            </a:r>
            <a:r>
              <a:rPr lang="en-US" i="1" dirty="0" smtClean="0"/>
              <a:t>hot, hot, hot!</a:t>
            </a:r>
          </a:p>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of C++ Innovation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 the other cool programming languages</a:t>
            </a:r>
            <a:endParaRPr lang="en-US" dirty="0"/>
          </a:p>
          <a:p>
            <a:r>
              <a:rPr lang="en-US" dirty="0" smtClean="0"/>
              <a:t>C++ Standard Library (a.k.a. STL)</a:t>
            </a:r>
            <a:endParaRPr lang="en-US" dirty="0"/>
          </a:p>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 Yes; </a:t>
            </a:r>
            <a:r>
              <a:rPr lang="en-US" dirty="0" smtClean="0"/>
              <a:t>lots - including Chrome web browser (</a:t>
            </a:r>
            <a:r>
              <a:rPr lang="en-US" dirty="0" smtClean="0">
                <a:hlinkClick r:id="rId4"/>
              </a:rPr>
              <a:t>article</a:t>
            </a:r>
            <a:r>
              <a:rPr lang="en-US" dirty="0" smtClean="0"/>
              <a:t>)</a:t>
            </a:r>
            <a:endParaRPr lang="en-US" dirty="0" smtClean="0"/>
          </a:p>
          <a:p>
            <a:r>
              <a:rPr lang="en-US" dirty="0" smtClean="0"/>
              <a:t>Microsoft – Windows; tools; Office…</a:t>
            </a:r>
          </a:p>
          <a:p>
            <a:pPr lvl="1"/>
            <a:r>
              <a:rPr lang="en-US" dirty="0" smtClean="0"/>
              <a:t>.NET not used in tools or Office…or drivers.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447800"/>
            <a:ext cx="4495800" cy="4870450"/>
          </a:xfrm>
          <a:prstGeom prst="rect">
            <a:avLst/>
          </a:prstGeom>
        </p:spPr>
      </p:pic>
    </p:spTree>
    <p:extLst>
      <p:ext uri="{BB962C8B-B14F-4D97-AF65-F5344CB8AC3E}">
        <p14:creationId xmlns:p14="http://schemas.microsoft.com/office/powerpoint/2010/main" val="1515659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Facebook:</a:t>
            </a:r>
            <a:br>
              <a:rPr lang="en-US" dirty="0" smtClean="0"/>
            </a:br>
            <a:endParaRPr lang="en-US" dirty="0" smtClean="0"/>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a:t>
            </a:r>
            <a:r>
              <a:rPr lang="en-US" b="1" dirty="0">
                <a:solidFill>
                  <a:srgbClr val="FF0000"/>
                </a:solidFill>
              </a:rPr>
              <a:t>move semantics </a:t>
            </a:r>
            <a:r>
              <a:rPr lang="en-US" dirty="0"/>
              <a:t>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44191" y="2363152"/>
            <a:ext cx="2057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preprocessor</a:t>
            </a:r>
            <a:endParaRPr lang="en-US" dirty="0">
              <a:solidFill>
                <a:schemeClr val="tx1"/>
              </a:solidFill>
            </a:endParaRPr>
          </a:p>
        </p:txBody>
      </p:sp>
      <p:sp>
        <p:nvSpPr>
          <p:cNvPr id="5" name="Oval 4"/>
          <p:cNvSpPr/>
          <p:nvPr/>
        </p:nvSpPr>
        <p:spPr>
          <a:xfrm>
            <a:off x="859586" y="3659505"/>
            <a:ext cx="1905000" cy="6362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compiler</a:t>
            </a:r>
            <a:endParaRPr lang="en-US" dirty="0">
              <a:solidFill>
                <a:schemeClr val="tx1"/>
              </a:solidFill>
            </a:endParaRPr>
          </a:p>
        </p:txBody>
      </p:sp>
      <p:sp>
        <p:nvSpPr>
          <p:cNvPr id="6" name="Oval 5"/>
          <p:cNvSpPr/>
          <p:nvPr/>
        </p:nvSpPr>
        <p:spPr>
          <a:xfrm>
            <a:off x="4174972" y="5858768"/>
            <a:ext cx="1714500" cy="6629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linker</a:t>
            </a:r>
            <a:endParaRPr lang="en-US" dirty="0">
              <a:solidFill>
                <a:schemeClr val="tx1"/>
              </a:solidFill>
            </a:endParaRPr>
          </a:p>
        </p:txBody>
      </p:sp>
      <p:cxnSp>
        <p:nvCxnSpPr>
          <p:cNvPr id="8" name="Straight Arrow Connector 7"/>
          <p:cNvCxnSpPr>
            <a:stCxn id="6" idx="6"/>
            <a:endCxn id="12" idx="1"/>
          </p:cNvCxnSpPr>
          <p:nvPr/>
        </p:nvCxnSpPr>
        <p:spPr>
          <a:xfrm>
            <a:off x="5889472" y="6190238"/>
            <a:ext cx="739928" cy="242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9400" y="6248400"/>
            <a:ext cx="2303195" cy="369332"/>
          </a:xfrm>
          <a:prstGeom prst="rect">
            <a:avLst/>
          </a:prstGeom>
          <a:noFill/>
        </p:spPr>
        <p:txBody>
          <a:bodyPr wrap="none" rtlCol="0">
            <a:spAutoFit/>
          </a:bodyPr>
          <a:lstStyle/>
          <a:p>
            <a:r>
              <a:rPr lang="en-US" dirty="0" smtClean="0"/>
              <a:t>DLL’s, EXE’s, static LIB’s</a:t>
            </a:r>
            <a:endParaRPr lang="en-US" dirty="0"/>
          </a:p>
        </p:txBody>
      </p:sp>
      <p:sp>
        <p:nvSpPr>
          <p:cNvPr id="17" name="TextBox 16"/>
          <p:cNvSpPr txBox="1"/>
          <p:nvPr/>
        </p:nvSpPr>
        <p:spPr>
          <a:xfrm>
            <a:off x="1276594" y="5200420"/>
            <a:ext cx="1314206" cy="369332"/>
          </a:xfrm>
          <a:prstGeom prst="rect">
            <a:avLst/>
          </a:prstGeom>
          <a:noFill/>
        </p:spPr>
        <p:txBody>
          <a:bodyPr wrap="none" rtlCol="0">
            <a:spAutoFit/>
          </a:bodyPr>
          <a:lstStyle/>
          <a:p>
            <a:r>
              <a:rPr lang="en-US" dirty="0" smtClean="0"/>
              <a:t>.OBJ’s, .LIB’s</a:t>
            </a:r>
            <a:endParaRPr lang="en-US" dirty="0"/>
          </a:p>
        </p:txBody>
      </p:sp>
      <p:sp>
        <p:nvSpPr>
          <p:cNvPr id="18" name="TextBox 17"/>
          <p:cNvSpPr txBox="1"/>
          <p:nvPr/>
        </p:nvSpPr>
        <p:spPr>
          <a:xfrm>
            <a:off x="4457780" y="4763337"/>
            <a:ext cx="2171620" cy="369332"/>
          </a:xfrm>
          <a:prstGeom prst="rect">
            <a:avLst/>
          </a:prstGeom>
          <a:noFill/>
        </p:spPr>
        <p:txBody>
          <a:bodyPr wrap="none" rtlCol="0">
            <a:spAutoFit/>
          </a:bodyPr>
          <a:lstStyle/>
          <a:p>
            <a:r>
              <a:rPr lang="en-US" dirty="0" smtClean="0"/>
              <a:t>3</a:t>
            </a:r>
            <a:r>
              <a:rPr lang="en-US" baseline="30000" dirty="0" smtClean="0"/>
              <a:t>rd</a:t>
            </a:r>
            <a:r>
              <a:rPr lang="en-US" dirty="0" smtClean="0"/>
              <a:t>-party .OBJ’s, .LIB’s</a:t>
            </a:r>
            <a:endParaRPr lang="en-US" dirty="0"/>
          </a:p>
        </p:txBody>
      </p:sp>
      <p:cxnSp>
        <p:nvCxnSpPr>
          <p:cNvPr id="19" name="Straight Arrow Connector 18"/>
          <p:cNvCxnSpPr>
            <a:stCxn id="5" idx="4"/>
            <a:endCxn id="17" idx="0"/>
          </p:cNvCxnSpPr>
          <p:nvPr/>
        </p:nvCxnSpPr>
        <p:spPr>
          <a:xfrm>
            <a:off x="1812086" y="4295775"/>
            <a:ext cx="121611" cy="90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6" idx="0"/>
          </p:cNvCxnSpPr>
          <p:nvPr/>
        </p:nvCxnSpPr>
        <p:spPr>
          <a:xfrm flipH="1">
            <a:off x="5032222" y="5132669"/>
            <a:ext cx="511368" cy="72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2"/>
            <a:endCxn id="6" idx="1"/>
          </p:cNvCxnSpPr>
          <p:nvPr/>
        </p:nvCxnSpPr>
        <p:spPr>
          <a:xfrm>
            <a:off x="1933697" y="5569752"/>
            <a:ext cx="2492358" cy="386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0273" y="2194916"/>
            <a:ext cx="2339679" cy="369332"/>
          </a:xfrm>
          <a:prstGeom prst="rect">
            <a:avLst/>
          </a:prstGeom>
          <a:noFill/>
        </p:spPr>
        <p:txBody>
          <a:bodyPr wrap="none" rtlCol="0">
            <a:spAutoFit/>
          </a:bodyPr>
          <a:lstStyle/>
          <a:p>
            <a:r>
              <a:rPr lang="en-US" dirty="0" smtClean="0"/>
              <a:t>source files: .CPP, .H, …</a:t>
            </a:r>
            <a:endParaRPr lang="en-US" dirty="0"/>
          </a:p>
        </p:txBody>
      </p:sp>
      <p:cxnSp>
        <p:nvCxnSpPr>
          <p:cNvPr id="35" name="Straight Arrow Connector 34"/>
          <p:cNvCxnSpPr>
            <a:stCxn id="34" idx="1"/>
            <a:endCxn id="4" idx="6"/>
          </p:cNvCxnSpPr>
          <p:nvPr/>
        </p:nvCxnSpPr>
        <p:spPr>
          <a:xfrm flipH="1">
            <a:off x="2901591" y="2379582"/>
            <a:ext cx="678682" cy="32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4"/>
            <a:endCxn id="5" idx="0"/>
          </p:cNvCxnSpPr>
          <p:nvPr/>
        </p:nvCxnSpPr>
        <p:spPr>
          <a:xfrm flipH="1">
            <a:off x="1812086" y="3048952"/>
            <a:ext cx="60805" cy="610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a:xfrm>
            <a:off x="609600" y="25769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C++ 101</a:t>
            </a:r>
            <a:endParaRPr lang="en-US" dirty="0"/>
          </a:p>
        </p:txBody>
      </p:sp>
    </p:spTree>
    <p:extLst>
      <p:ext uri="{BB962C8B-B14F-4D97-AF65-F5344CB8AC3E}">
        <p14:creationId xmlns:p14="http://schemas.microsoft.com/office/powerpoint/2010/main" val="27943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 is still a superset of C</a:t>
            </a:r>
          </a:p>
          <a:p>
            <a:pPr lvl="1"/>
            <a:r>
              <a:rPr lang="en-US" dirty="0" smtClean="0"/>
              <a:t>Anything you can do with C, you can do with C++</a:t>
            </a:r>
          </a:p>
          <a:p>
            <a:pPr lvl="1"/>
            <a:r>
              <a:rPr lang="en-US" dirty="0" smtClean="0"/>
              <a:t>C library and runtime still available</a:t>
            </a:r>
          </a:p>
          <a:p>
            <a:pPr marL="0" indent="0">
              <a:buNone/>
            </a:pPr>
            <a:endParaRPr lang="en-US" dirty="0" smtClean="0"/>
          </a:p>
          <a:p>
            <a:pPr marL="0" indent="0">
              <a:buNone/>
            </a:pPr>
            <a:r>
              <a:rPr lang="en-US" dirty="0" smtClean="0"/>
              <a:t>instead of this</a:t>
            </a:r>
          </a:p>
          <a:p>
            <a:pPr marL="0" indent="0">
              <a:buNone/>
            </a:pPr>
            <a:r>
              <a:rPr lang="en-US" sz="2600" b="1"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stdio.h</a:t>
            </a:r>
            <a:r>
              <a:rPr lang="en-US" sz="2600" b="1" dirty="0" smtClean="0">
                <a:latin typeface="Consolas" panose="020B0609020204030204" pitchFamily="49" charset="0"/>
                <a:cs typeface="Consolas" panose="020B0609020204030204" pitchFamily="49" charset="0"/>
              </a:rPr>
              <a:t>&gt;</a:t>
            </a:r>
          </a:p>
          <a:p>
            <a:pPr marL="0" indent="0">
              <a:buNone/>
            </a:pPr>
            <a:r>
              <a:rPr lang="en-US" dirty="0" smtClean="0"/>
              <a:t>do this:</a:t>
            </a:r>
          </a:p>
          <a:p>
            <a:pPr marL="0" indent="0">
              <a:buNone/>
            </a:pPr>
            <a:r>
              <a:rPr lang="en-US" sz="2600"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cstdio</a:t>
            </a:r>
            <a:r>
              <a:rPr lang="en-US" sz="2600" b="1" dirty="0" smtClean="0">
                <a:latin typeface="Consolas" panose="020B0609020204030204" pitchFamily="49" charset="0"/>
                <a:cs typeface="Consolas" panose="020B0609020204030204" pitchFamily="49" charset="0"/>
              </a:rPr>
              <a:t>&gt;</a:t>
            </a:r>
          </a:p>
          <a:p>
            <a:pPr marL="0" indent="0">
              <a:buNone/>
            </a:pPr>
            <a:endParaRPr lang="en-US" sz="2600" b="1" dirty="0" smtClean="0">
              <a:latin typeface="Consolas" panose="020B0609020204030204" pitchFamily="49" charset="0"/>
              <a:cs typeface="Consolas" panose="020B0609020204030204" pitchFamily="49" charset="0"/>
            </a:endParaRPr>
          </a:p>
          <a:p>
            <a:pPr marL="0" indent="0">
              <a:buNone/>
            </a:pPr>
            <a:r>
              <a:rPr lang="en-US" i="1" dirty="0" smtClean="0"/>
              <a:t>You get all the C stuff – but also get </a:t>
            </a:r>
            <a:r>
              <a:rPr lang="en-US" b="1" i="1" dirty="0" smtClean="0"/>
              <a:t>namespace </a:t>
            </a:r>
            <a:r>
              <a:rPr lang="en-US" b="1" i="1" dirty="0" err="1" smtClean="0"/>
              <a:t>std</a:t>
            </a:r>
            <a:r>
              <a:rPr lang="en-US" b="1" i="1" dirty="0" smtClean="0"/>
              <a:t>::</a:t>
            </a:r>
          </a:p>
          <a:p>
            <a:pPr marL="457200" lvl="1" indent="0">
              <a:buNone/>
            </a:pPr>
            <a:endParaRPr lang="en-US" dirty="0"/>
          </a:p>
        </p:txBody>
      </p:sp>
    </p:spTree>
    <p:extLst>
      <p:ext uri="{BB962C8B-B14F-4D97-AF65-F5344CB8AC3E}">
        <p14:creationId xmlns:p14="http://schemas.microsoft.com/office/powerpoint/2010/main" val="356411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a:bodyPr>
          <a:lstStyle/>
          <a:p>
            <a:r>
              <a:rPr lang="en-US" dirty="0" smtClean="0"/>
              <a:t>C++ = the </a:t>
            </a:r>
            <a:r>
              <a:rPr lang="en-US" i="1" dirty="0" smtClean="0"/>
              <a:t>language + the Standard Library</a:t>
            </a:r>
          </a:p>
          <a:p>
            <a:pPr marL="0" indent="0">
              <a:buNone/>
            </a:pPr>
            <a:endParaRPr lang="en-US" i="1" dirty="0"/>
          </a:p>
          <a:p>
            <a:r>
              <a:rPr lang="en-US" dirty="0" smtClean="0"/>
              <a:t>The </a:t>
            </a:r>
            <a:r>
              <a:rPr lang="en-US" i="1" dirty="0" smtClean="0"/>
              <a:t>Standard Library == STL</a:t>
            </a:r>
            <a:endParaRPr lang="en-US" dirty="0" smtClean="0"/>
          </a:p>
          <a:p>
            <a:pPr lvl="1"/>
            <a:r>
              <a:rPr lang="en-US" dirty="0" smtClean="0"/>
              <a:t>Names can be used </a:t>
            </a:r>
            <a:r>
              <a:rPr lang="en-US" dirty="0" err="1" smtClean="0"/>
              <a:t>interchangably</a:t>
            </a:r>
            <a:endParaRPr lang="en-US" dirty="0" smtClean="0"/>
          </a:p>
          <a:p>
            <a:pPr lvl="1"/>
            <a:r>
              <a:rPr lang="en-US" dirty="0" smtClean="0"/>
              <a:t>STL came first; became the “C++ Standard Library”</a:t>
            </a:r>
          </a:p>
          <a:p>
            <a:pPr lvl="1"/>
            <a:r>
              <a:rPr lang="en-US" dirty="0" smtClean="0"/>
              <a:t>The Standard Library is a collection of text files (headers)</a:t>
            </a:r>
          </a:p>
          <a:p>
            <a:pPr marL="457200" lvl="1" indent="0">
              <a:buNone/>
            </a:pPr>
            <a:endParaRPr lang="en-US" dirty="0"/>
          </a:p>
        </p:txBody>
      </p:sp>
    </p:spTree>
    <p:extLst>
      <p:ext uri="{BB962C8B-B14F-4D97-AF65-F5344CB8AC3E}">
        <p14:creationId xmlns:p14="http://schemas.microsoft.com/office/powerpoint/2010/main" val="44154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biggest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1026" name="Picture 2" descr="C:\Users\fellmad\Downloads\back-to-the-1970s-lets-get-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70" y="1752600"/>
            <a:ext cx="614626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80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a:xfrm>
            <a:off x="457200" y="1600200"/>
            <a:ext cx="8229600" cy="4953000"/>
          </a:xfrm>
        </p:spPr>
        <p:txBody>
          <a:bodyPr>
            <a:normAutofit fontScale="92500"/>
          </a:bodyPr>
          <a:lstStyle/>
          <a:p>
            <a:r>
              <a:rPr lang="en-US" dirty="0" smtClean="0"/>
              <a:t> Templates</a:t>
            </a:r>
          </a:p>
          <a:p>
            <a:pPr lvl="1"/>
            <a:r>
              <a:rPr lang="en-US" dirty="0" smtClean="0"/>
              <a:t>Templated functions</a:t>
            </a:r>
          </a:p>
          <a:p>
            <a:pPr lvl="1"/>
            <a:r>
              <a:rPr lang="en-US" dirty="0" smtClean="0"/>
              <a:t>Templated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lvl="1"/>
            <a:r>
              <a:rPr lang="en-US" i="1" dirty="0" smtClean="0"/>
              <a:t>View the source, Luke: Open &lt;string&gt; for example…</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685800" y="1295400"/>
            <a:ext cx="8077200"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output:</a:t>
            </a:r>
          </a:p>
          <a:p>
            <a:r>
              <a:rPr lang="en-US" dirty="0" smtClean="0">
                <a:solidFill>
                  <a:srgbClr val="000000"/>
                </a:solidFill>
                <a:highlight>
                  <a:srgbClr val="FFFFFF"/>
                </a:highlight>
                <a:latin typeface="Consolas" panose="020B0609020204030204" pitchFamily="49" charset="0"/>
              </a:rPr>
              <a:t>29</a:t>
            </a:r>
          </a:p>
          <a:p>
            <a:r>
              <a:rPr lang="en-US" dirty="0" smtClean="0">
                <a:solidFill>
                  <a:srgbClr val="000000"/>
                </a:solidFill>
                <a:highlight>
                  <a:srgbClr val="FFFFFF"/>
                </a:highlight>
                <a:latin typeface="Consolas" panose="020B0609020204030204" pitchFamily="49" charset="0"/>
              </a:rPr>
              <a:t>zebra</a:t>
            </a:r>
            <a:endParaRPr lang="en-US" dirty="0"/>
          </a:p>
        </p:txBody>
      </p:sp>
    </p:spTree>
    <p:extLst>
      <p:ext uri="{BB962C8B-B14F-4D97-AF65-F5344CB8AC3E}">
        <p14:creationId xmlns:p14="http://schemas.microsoft.com/office/powerpoint/2010/main" val="2896839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lnSpcReduction="10000"/>
          </a:bodyPr>
          <a:lstStyle/>
          <a:p>
            <a:r>
              <a:rPr lang="en-US" dirty="0" smtClean="0"/>
              <a:t> Lambdas!</a:t>
            </a:r>
          </a:p>
          <a:p>
            <a:pPr lvl="1"/>
            <a:r>
              <a:rPr lang="en-US" dirty="0" smtClean="0"/>
              <a:t>“Lambda Expressions” - correct terminology</a:t>
            </a:r>
          </a:p>
          <a:p>
            <a:pPr lvl="1"/>
            <a:r>
              <a:rPr lang="en-US" dirty="0" smtClean="0"/>
              <a:t>We know what C / C++ expressions are; makes it a little easier</a:t>
            </a:r>
          </a:p>
          <a:p>
            <a:r>
              <a:rPr lang="en-US" dirty="0" smtClean="0"/>
              <a:t>Pure Functions</a:t>
            </a:r>
          </a:p>
          <a:p>
            <a:pPr lvl="1"/>
            <a:r>
              <a:rPr lang="en-US" dirty="0" smtClean="0"/>
              <a:t>Thread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r>
              <a:rPr lang="en-US" dirty="0" smtClean="0"/>
              <a:t> on functional programming in C++</a:t>
            </a:r>
          </a:p>
          <a:p>
            <a:pPr marL="0" indent="0">
              <a:buNone/>
            </a:pPr>
            <a:r>
              <a:rPr lang="en-US" sz="2400" dirty="0" smtClean="0">
                <a:hlinkClick r:id="rId3"/>
              </a:rPr>
              <a:t>related recent java8 article</a:t>
            </a:r>
            <a:endParaRPr lang="en-US" sz="2400"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Bjarne’s recent take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(Copied from: </a:t>
            </a:r>
            <a:r>
              <a:rPr lang="en-US" dirty="0" smtClean="0">
                <a:hlinkClick r:id="rId2"/>
              </a:rPr>
              <a:t>http</a:t>
            </a:r>
            <a:r>
              <a:rPr lang="en-US" dirty="0">
                <a:hlinkClick r:id="rId2"/>
              </a:rPr>
              <a:t>://</a:t>
            </a:r>
            <a:r>
              <a:rPr lang="en-US" dirty="0" smtClean="0">
                <a:hlinkClick r:id="rId2"/>
              </a:rPr>
              <a:t>www.stroustrup.com/Myths-final.pdf</a:t>
            </a:r>
            <a:r>
              <a:rPr lang="en-US" dirty="0" smtClean="0"/>
              <a:t>)</a:t>
            </a:r>
          </a:p>
          <a:p>
            <a:pPr marL="0" indent="0">
              <a:buNone/>
            </a:pPr>
            <a:endParaRPr lang="en-US" dirty="0"/>
          </a:p>
          <a:p>
            <a:pPr marL="0" indent="0">
              <a:buNone/>
            </a:pPr>
            <a:r>
              <a:rPr lang="en-US" dirty="0"/>
              <a:t>Consider an example</a:t>
            </a:r>
            <a:r>
              <a:rPr lang="en-US" dirty="0" smtClean="0"/>
              <a:t>:</a:t>
            </a:r>
          </a:p>
          <a:p>
            <a:pPr marL="0" indent="0">
              <a:buNone/>
            </a:pPr>
            <a:endParaRPr lang="en-US" sz="2500" b="1" dirty="0">
              <a:latin typeface="Consolas" panose="020B0609020204030204" pitchFamily="49" charset="0"/>
              <a:cs typeface="Consolas" panose="020B0609020204030204" pitchFamily="49" charset="0"/>
            </a:endParaRPr>
          </a:p>
          <a:p>
            <a:pPr marL="0" indent="0">
              <a:buNone/>
            </a:pPr>
            <a:r>
              <a:rPr lang="en-US" sz="2500" b="1" dirty="0">
                <a:latin typeface="Consolas" panose="020B0609020204030204" pitchFamily="49" charset="0"/>
                <a:cs typeface="Consolas" panose="020B0609020204030204" pitchFamily="49" charset="0"/>
              </a:rPr>
              <a:t>void </a:t>
            </a:r>
            <a:r>
              <a:rPr lang="en-US" sz="2500" b="1" dirty="0" err="1">
                <a:latin typeface="Consolas" panose="020B0609020204030204" pitchFamily="49" charset="0"/>
                <a:cs typeface="Consolas" panose="020B0609020204030204" pitchFamily="49" charset="0"/>
              </a:rPr>
              <a:t>rotate_and_draw</a:t>
            </a:r>
            <a:r>
              <a:rPr lang="en-US" sz="2500" b="1" dirty="0">
                <a:latin typeface="Consolas" panose="020B0609020204030204" pitchFamily="49" charset="0"/>
                <a:cs typeface="Consolas" panose="020B0609020204030204" pitchFamily="49" charset="0"/>
              </a:rPr>
              <a:t>(vector&lt;Shape*&gt;&amp; vs, </a:t>
            </a:r>
            <a:r>
              <a:rPr lang="en-US" sz="2500" b="1" dirty="0" err="1">
                <a:latin typeface="Consolas" panose="020B0609020204030204" pitchFamily="49" charset="0"/>
                <a:cs typeface="Consolas" panose="020B0609020204030204" pitchFamily="49" charset="0"/>
              </a:rPr>
              <a:t>int</a:t>
            </a:r>
            <a:r>
              <a:rPr lang="en-US" sz="2500" b="1" dirty="0">
                <a:latin typeface="Consolas" panose="020B0609020204030204" pitchFamily="49" charset="0"/>
                <a:cs typeface="Consolas" panose="020B0609020204030204" pitchFamily="49" charset="0"/>
              </a:rPr>
              <a:t> r) {</a:t>
            </a:r>
          </a:p>
          <a:p>
            <a:pPr marL="0" indent="0">
              <a:buNone/>
            </a:pPr>
            <a:r>
              <a:rPr lang="en-US" sz="2500" b="1" dirty="0">
                <a:latin typeface="Consolas" panose="020B0609020204030204" pitchFamily="49" charset="0"/>
                <a:cs typeface="Consolas" panose="020B0609020204030204" pitchFamily="49" charset="0"/>
              </a:rPr>
              <a:t>  </a:t>
            </a:r>
            <a:r>
              <a:rPr lang="en-US" sz="2500" b="1" dirty="0" err="1">
                <a:latin typeface="Consolas" panose="020B0609020204030204" pitchFamily="49" charset="0"/>
                <a:cs typeface="Consolas" panose="020B0609020204030204" pitchFamily="49" charset="0"/>
              </a:rPr>
              <a:t>for_each</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vs.begin</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vs.end</a:t>
            </a:r>
            <a:r>
              <a:rPr lang="en-US" sz="2500" b="1" dirty="0">
                <a:latin typeface="Consolas" panose="020B0609020204030204" pitchFamily="49" charset="0"/>
                <a:cs typeface="Consolas" panose="020B0609020204030204" pitchFamily="49" charset="0"/>
              </a:rPr>
              <a:t>(), [](Shape* p) { p-&gt;rotate(r); }); // rotate all elements of vs</a:t>
            </a:r>
          </a:p>
          <a:p>
            <a:pPr marL="0" indent="0">
              <a:buNone/>
            </a:pPr>
            <a:r>
              <a:rPr lang="en-US" sz="2500" b="1" dirty="0">
                <a:latin typeface="Consolas" panose="020B0609020204030204" pitchFamily="49" charset="0"/>
                <a:cs typeface="Consolas" panose="020B0609020204030204" pitchFamily="49" charset="0"/>
              </a:rPr>
              <a:t>  for (Shape* p : vs) p-&gt;draw(); // draw all elements of vs</a:t>
            </a:r>
          </a:p>
          <a:p>
            <a:pPr marL="0" indent="0">
              <a:buNone/>
            </a:pPr>
            <a:r>
              <a:rPr lang="en-US" sz="2500" b="1"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t>Is this object-oriented? Of course it is; it relies critically on a class </a:t>
            </a:r>
            <a:r>
              <a:rPr lang="en-US" dirty="0" smtClean="0"/>
              <a:t>hierarchy </a:t>
            </a:r>
            <a:r>
              <a:rPr lang="en-US" dirty="0"/>
              <a:t>with virtual functions.</a:t>
            </a:r>
          </a:p>
          <a:p>
            <a:pPr marL="0" indent="0">
              <a:buNone/>
            </a:pPr>
            <a:endParaRPr lang="en-US" dirty="0"/>
          </a:p>
          <a:p>
            <a:pPr marL="0" indent="0">
              <a:buNone/>
            </a:pPr>
            <a:r>
              <a:rPr lang="en-US" dirty="0"/>
              <a:t>It is generic? Of course it is; it relies critically on a </a:t>
            </a:r>
            <a:r>
              <a:rPr lang="en-US" dirty="0" smtClean="0"/>
              <a:t>parameterized container </a:t>
            </a:r>
            <a:r>
              <a:rPr lang="en-US" dirty="0"/>
              <a:t>(vector) and the generic function </a:t>
            </a:r>
            <a:r>
              <a:rPr lang="en-US" dirty="0" err="1">
                <a:latin typeface="Consolas" panose="020B0609020204030204" pitchFamily="49" charset="0"/>
                <a:cs typeface="Consolas" panose="020B0609020204030204" pitchFamily="49" charset="0"/>
              </a:rPr>
              <a:t>for_each</a:t>
            </a:r>
            <a:r>
              <a:rPr lang="en-US" dirty="0"/>
              <a:t>.</a:t>
            </a:r>
          </a:p>
          <a:p>
            <a:pPr marL="0" indent="0">
              <a:buNone/>
            </a:pPr>
            <a:endParaRPr lang="en-US" dirty="0"/>
          </a:p>
          <a:p>
            <a:pPr marL="0" indent="0">
              <a:buNone/>
            </a:pPr>
            <a:r>
              <a:rPr lang="en-US" dirty="0"/>
              <a:t>Is this functional? Sort of; it uses a lambda (the [] construct</a:t>
            </a:r>
            <a:r>
              <a:rPr lang="en-US" dirty="0" smtClean="0"/>
              <a:t>).</a:t>
            </a:r>
          </a:p>
          <a:p>
            <a:pPr marL="0" indent="0">
              <a:buNone/>
            </a:pPr>
            <a:endParaRPr lang="en-US" dirty="0" smtClean="0">
              <a:hlinkClick r:id="rId3"/>
            </a:endParaRPr>
          </a:p>
          <a:p>
            <a:pPr marL="0" indent="0">
              <a:buNone/>
            </a:pPr>
            <a:r>
              <a:rPr lang="en-US" b="1" dirty="0" smtClean="0"/>
              <a:t>So </a:t>
            </a:r>
            <a:r>
              <a:rPr lang="en-US" b="1" dirty="0"/>
              <a:t>what is it? It is modern C++: C++11</a:t>
            </a:r>
            <a:r>
              <a:rPr lang="en-US" b="1" dirty="0" smtClean="0"/>
              <a:t>.</a:t>
            </a:r>
          </a:p>
          <a:p>
            <a:pPr marL="0" indent="0">
              <a:buNone/>
            </a:pPr>
            <a:endParaRPr lang="en-US" dirty="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isocpp.org/blog/2014/12/myths-1</a:t>
            </a:r>
            <a:r>
              <a:rPr lang="en-US" dirty="0" smtClean="0"/>
              <a:t>  // series of 3 recent articles.</a:t>
            </a:r>
            <a:endParaRPr lang="en-US" dirty="0"/>
          </a:p>
          <a:p>
            <a:pPr marL="0" indent="0">
              <a:buNone/>
            </a:pPr>
            <a:endParaRPr lang="en-US" dirty="0"/>
          </a:p>
          <a:p>
            <a:pPr marL="0" indent="0">
              <a:buNone/>
            </a:pPr>
            <a:endParaRPr lang="en-US" b="1" dirty="0"/>
          </a:p>
        </p:txBody>
      </p:sp>
      <p:cxnSp>
        <p:nvCxnSpPr>
          <p:cNvPr id="5" name="Straight Connector 4"/>
          <p:cNvCxnSpPr/>
          <p:nvPr/>
        </p:nvCxnSpPr>
        <p:spPr>
          <a:xfrm>
            <a:off x="533400" y="54102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489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pPr lvl="1"/>
            <a:r>
              <a:rPr lang="en-US" dirty="0" smtClean="0"/>
              <a:t>Discussion point: Make it optional?</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pPr lvl="1"/>
            <a:r>
              <a:rPr lang="en-US" dirty="0" smtClean="0"/>
              <a:t>C++11 annotations – not much here</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pPr marL="0" indent="0">
              <a:buNone/>
            </a:pPr>
            <a:r>
              <a:rPr lang="en-US" sz="1800" dirty="0" smtClean="0">
                <a:latin typeface="Consolas" panose="020B0609020204030204" pitchFamily="49" charset="0"/>
                <a:cs typeface="Consolas" panose="020B0609020204030204" pitchFamily="49" charset="0"/>
              </a:rPr>
              <a:t>d</a:t>
            </a:r>
            <a:r>
              <a:rPr lang="en-US" sz="1800" dirty="0">
                <a:latin typeface="Consolas" panose="020B0609020204030204" pitchFamily="49" charset="0"/>
                <a:cs typeface="Consolas" panose="020B0609020204030204" pitchFamily="49" charset="0"/>
              </a:rPr>
              <a:t>:\temp&gt;type </a:t>
            </a:r>
            <a:r>
              <a:rPr lang="en-US" sz="1800" dirty="0" smtClean="0">
                <a:latin typeface="Consolas" panose="020B0609020204030204" pitchFamily="49" charset="0"/>
                <a:cs typeface="Consolas" panose="020B0609020204030204" pitchFamily="49" charset="0"/>
              </a:rPr>
              <a:t>fail.cpp</a:t>
            </a: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main()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void </a:t>
            </a:r>
            <a:r>
              <a:rPr lang="en-US" sz="1800" dirty="0">
                <a:latin typeface="Consolas" panose="020B0609020204030204" pitchFamily="49" charset="0"/>
                <a:cs typeface="Consolas" panose="020B0609020204030204" pitchFamily="49" charset="0"/>
              </a:rPr>
              <a:t>f() </a:t>
            </a:r>
            <a:r>
              <a:rPr lang="en-US" sz="1800" dirty="0" smtClean="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d:\temp&gt;cl fail.cpp</a:t>
            </a:r>
            <a:br>
              <a:rPr lang="en-US" sz="18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Microsoft (R) C/C++ Optimizing Compiler Version 18.00.31101 for </a:t>
            </a:r>
            <a:r>
              <a:rPr lang="en-US" sz="1600" dirty="0" smtClean="0">
                <a:latin typeface="Consolas" panose="020B0609020204030204" pitchFamily="49" charset="0"/>
                <a:cs typeface="Consolas" panose="020B0609020204030204" pitchFamily="49" charset="0"/>
              </a:rPr>
              <a:t>x86 Copyright </a:t>
            </a:r>
            <a:r>
              <a:rPr lang="en-US" sz="1600" dirty="0">
                <a:latin typeface="Consolas" panose="020B0609020204030204" pitchFamily="49" charset="0"/>
                <a:cs typeface="Consolas" panose="020B0609020204030204" pitchFamily="49" charset="0"/>
              </a:rPr>
              <a:t>(C) Microsoft Corporation.  All rights reserved.</a:t>
            </a:r>
            <a:br>
              <a:rPr lang="en-US" sz="16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fail.cpp(2) : </a:t>
            </a:r>
            <a:r>
              <a:rPr lang="en-US" sz="1800" dirty="0">
                <a:solidFill>
                  <a:srgbClr val="FF0000"/>
                </a:solidFill>
                <a:latin typeface="Consolas" panose="020B0609020204030204" pitchFamily="49" charset="0"/>
                <a:cs typeface="Consolas" panose="020B0609020204030204" pitchFamily="49" charset="0"/>
              </a:rPr>
              <a:t>error C3861: 'f': identifier not </a:t>
            </a:r>
            <a:r>
              <a:rPr lang="en-US" sz="1800" dirty="0" smtClean="0">
                <a:solidFill>
                  <a:srgbClr val="FF0000"/>
                </a:solidFill>
                <a:latin typeface="Consolas" panose="020B0609020204030204" pitchFamily="49" charset="0"/>
                <a:cs typeface="Consolas" panose="020B0609020204030204" pitchFamily="49" charset="0"/>
              </a:rPr>
              <a:t>found</a:t>
            </a:r>
            <a:endParaRPr lang="en-US" sz="18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3305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sz="2400" dirty="0" smtClean="0"/>
              <a:t>Windows driver kit (WDK):</a:t>
            </a:r>
            <a:endParaRPr lang="en-US" sz="2400" dirty="0"/>
          </a:p>
          <a:p>
            <a:pPr marL="457200" lvl="1" indent="0">
              <a:buNone/>
            </a:pPr>
            <a:endParaRPr lang="en-US" sz="2400" dirty="0" smtClean="0">
              <a:latin typeface="Consolas" panose="020B0609020204030204" pitchFamily="49" charset="0"/>
              <a:cs typeface="Consolas" panose="020B0609020204030204" pitchFamily="49" charset="0"/>
            </a:endParaRPr>
          </a:p>
          <a:p>
            <a:pPr marL="457200" lvl="1" indent="0">
              <a:buNone/>
            </a:pPr>
            <a:r>
              <a:rPr lang="en-US" sz="2400" dirty="0" smtClean="0">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bin\setenv.bat </a:t>
            </a:r>
            <a:r>
              <a:rPr lang="en-US" sz="2400" b="1" dirty="0">
                <a:latin typeface="Consolas" panose="020B0609020204030204" pitchFamily="49" charset="0"/>
                <a:cs typeface="Consolas" panose="020B0609020204030204" pitchFamily="49" charset="0"/>
              </a:rPr>
              <a:t>. WLH</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c:\apps\WinDDK\7600.16385.1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cl.exe</a:t>
            </a:r>
            <a:endParaRPr lang="en-US" sz="2400" b="1" dirty="0">
              <a:latin typeface="Consolas" panose="020B0609020204030204" pitchFamily="49" charset="0"/>
              <a:cs typeface="Consolas" panose="020B0609020204030204" pitchFamily="49" charset="0"/>
            </a:endParaRP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Microsoft (R) 32-bit C/C++ Optimizing Compiler Version </a:t>
            </a:r>
            <a:r>
              <a:rPr lang="en-US" sz="2400" b="1" dirty="0">
                <a:latin typeface="Consolas" panose="020B0609020204030204" pitchFamily="49" charset="0"/>
                <a:cs typeface="Consolas" panose="020B0609020204030204" pitchFamily="49" charset="0"/>
              </a:rPr>
              <a:t>15.00.30729.207</a:t>
            </a:r>
            <a:r>
              <a:rPr lang="en-US" sz="2400" dirty="0">
                <a:latin typeface="Consolas" panose="020B0609020204030204" pitchFamily="49" charset="0"/>
                <a:cs typeface="Consolas" panose="020B0609020204030204" pitchFamily="49" charset="0"/>
              </a:rPr>
              <a:t> for </a:t>
            </a:r>
            <a:r>
              <a:rPr lang="en-US" sz="2400" dirty="0" smtClean="0">
                <a:latin typeface="Consolas" panose="020B0609020204030204" pitchFamily="49" charset="0"/>
                <a:cs typeface="Consolas" panose="020B0609020204030204" pitchFamily="49" charset="0"/>
              </a:rPr>
              <a:t>80x86</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smtClean="0"/>
              <a:t>This is C++ ’03’</a:t>
            </a:r>
            <a:endParaRPr lang="en-US" sz="2400" dirty="0"/>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 C# (mostly); Python; Java; PHP; Groovy; would like to learn Ruby, </a:t>
            </a:r>
            <a:r>
              <a:rPr lang="en-US" dirty="0" err="1" smtClean="0"/>
              <a:t>Clojure</a:t>
            </a:r>
            <a:r>
              <a:rPr lang="en-US" dirty="0" smtClean="0"/>
              <a:t> and Go.</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 fairly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a:t>GCC: “</a:t>
            </a:r>
            <a:r>
              <a:rPr lang="en-US" sz="2800" dirty="0">
                <a:hlinkClick r:id="rId2"/>
              </a:rPr>
              <a:t>GNU compiler collection</a:t>
            </a:r>
            <a:r>
              <a:rPr lang="en-US" sz="2800" dirty="0"/>
              <a:t>”</a:t>
            </a:r>
          </a:p>
          <a:p>
            <a:pPr marL="285750"/>
            <a:r>
              <a:rPr lang="en-US" sz="2800" dirty="0" smtClean="0"/>
              <a:t>g++ is the C++ compiler command</a:t>
            </a:r>
          </a:p>
          <a:p>
            <a:pPr marL="285750"/>
            <a:r>
              <a:rPr lang="en-US" sz="2800" dirty="0" err="1" smtClean="0"/>
              <a:t>gcc</a:t>
            </a:r>
            <a:r>
              <a:rPr lang="en-US" sz="2800" dirty="0" smtClean="0"/>
              <a:t> is the C compiler command</a:t>
            </a:r>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C++11 Conformance</a:t>
            </a:r>
            <a:endParaRPr lang="en-US" dirty="0"/>
          </a:p>
        </p:txBody>
      </p:sp>
      <p:sp>
        <p:nvSpPr>
          <p:cNvPr id="3" name="Content Placeholder 2"/>
          <p:cNvSpPr>
            <a:spLocks noGrp="1"/>
          </p:cNvSpPr>
          <p:nvPr>
            <p:ph idx="1"/>
          </p:nvPr>
        </p:nvSpPr>
        <p:spPr/>
        <p:txBody>
          <a:bodyPr/>
          <a:lstStyle/>
          <a:p>
            <a:r>
              <a:rPr lang="en-US" dirty="0" smtClean="0"/>
              <a:t>Try it – it might work</a:t>
            </a:r>
          </a:p>
          <a:p>
            <a:r>
              <a:rPr lang="en-US" dirty="0" smtClean="0"/>
              <a:t>“compiler shootout” as of march 2014</a:t>
            </a:r>
          </a:p>
          <a:p>
            <a:pPr marL="400050" lvl="1" indent="0">
              <a:buNone/>
            </a:pPr>
            <a:r>
              <a:rPr lang="en-US" dirty="0">
                <a:hlinkClick r:id="rId2"/>
              </a:rPr>
              <a:t>http://cpprocks.com/c1114-compiler-and-library-shootout</a:t>
            </a:r>
            <a:r>
              <a:rPr lang="en-US" dirty="0" smtClean="0">
                <a:hlinkClick r:id="rId2"/>
              </a:rPr>
              <a:t>/</a:t>
            </a:r>
            <a:endParaRPr lang="en-US" dirty="0" smtClean="0"/>
          </a:p>
          <a:p>
            <a:r>
              <a:rPr lang="en-US" dirty="0" err="1" smtClean="0"/>
              <a:t>microsoft</a:t>
            </a:r>
            <a:r>
              <a:rPr lang="en-US" dirty="0" smtClean="0"/>
              <a:t> has a lot of links. Here’s one:</a:t>
            </a:r>
          </a:p>
          <a:p>
            <a:pPr marL="400050" lvl="1" indent="0">
              <a:buNone/>
            </a:pPr>
            <a:r>
              <a:rPr lang="en-US" dirty="0" smtClean="0">
                <a:hlinkClick r:id="rId3"/>
              </a:rPr>
              <a:t>http</a:t>
            </a:r>
            <a:r>
              <a:rPr lang="en-US" dirty="0">
                <a:hlinkClick r:id="rId3"/>
              </a:rPr>
              <a:t>://</a:t>
            </a:r>
            <a:r>
              <a:rPr lang="en-US" dirty="0" smtClean="0">
                <a:hlinkClick r:id="rId3"/>
              </a:rPr>
              <a:t>msdn.microsoft.com/en-us/library/hh567368.aspx</a:t>
            </a:r>
            <a:endParaRPr lang="en-US" dirty="0" smtClean="0"/>
          </a:p>
          <a:p>
            <a:endParaRPr lang="en-US" dirty="0"/>
          </a:p>
          <a:p>
            <a:pPr marL="400050" lvl="1" indent="0">
              <a:buNone/>
            </a:pPr>
            <a:endParaRPr lang="en-US" dirty="0" smtClean="0"/>
          </a:p>
          <a:p>
            <a:pPr marL="400050" lvl="1" indent="0">
              <a:buNone/>
            </a:pPr>
            <a:endParaRPr lang="en-US" dirty="0" smtClean="0"/>
          </a:p>
          <a:p>
            <a:pPr marL="400050" lvl="1" indent="0">
              <a:buNone/>
            </a:pPr>
            <a:endParaRPr lang="en-US" dirty="0" smtClean="0"/>
          </a:p>
        </p:txBody>
      </p:sp>
    </p:spTree>
    <p:extLst>
      <p:ext uri="{BB962C8B-B14F-4D97-AF65-F5344CB8AC3E}">
        <p14:creationId xmlns:p14="http://schemas.microsoft.com/office/powerpoint/2010/main" val="3657944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 (.NET)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+---Microsoft.VC120.CXXAMP // ‘accelerated massive</a:t>
            </a:r>
          </a:p>
          <a:p>
            <a:pPr marL="0" indent="0">
              <a:buNone/>
            </a:pPr>
            <a:r>
              <a:rPr lang="en-US" dirty="0" smtClean="0">
                <a:latin typeface="Consolas" panose="020B0609020204030204" pitchFamily="49" charset="0"/>
                <a:cs typeface="Consolas" panose="020B0609020204030204" pitchFamily="49" charset="0"/>
              </a:rPr>
              <a:t>                           //    parallelism’</a:t>
            </a:r>
          </a:p>
          <a:p>
            <a:pPr marL="0" indent="0">
              <a:buNone/>
            </a:pPr>
            <a:r>
              <a:rPr lang="en-US" dirty="0" smtClean="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+---Microsoft.VC120.MFC</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vcomp120.dll</a:t>
            </a:r>
          </a:p>
          <a:p>
            <a:pPr marL="0" indent="0">
              <a:buNone/>
            </a:pPr>
            <a:endParaRPr lang="en-US" dirty="0" smtClean="0"/>
          </a:p>
          <a:p>
            <a:pPr marL="0" indent="0">
              <a:buNone/>
            </a:pPr>
            <a:r>
              <a:rPr lang="en-US" dirty="0" smtClean="0"/>
              <a:t>That last one: “…multi-platform </a:t>
            </a:r>
            <a:r>
              <a:rPr lang="en-US" dirty="0"/>
              <a:t>shared-memory parallel programming in C/C++ and </a:t>
            </a:r>
            <a:r>
              <a:rPr lang="en-US" dirty="0" smtClean="0"/>
              <a:t>Fortran”</a:t>
            </a: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a:t>
            </a:r>
            <a:r>
              <a:rPr lang="en-US" smtClean="0"/>
              <a:t>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hlinkClick r:id="rId2"/>
              </a:rPr>
              <a:t>http://</a:t>
            </a:r>
            <a:r>
              <a:rPr lang="en-US" sz="2600" dirty="0" smtClean="0">
                <a:hlinkClick r:id="rId2"/>
              </a:rPr>
              <a:t>en.cppreference.com/w/cpp/language/rule_of_three</a:t>
            </a:r>
            <a:endParaRPr lang="en-US" sz="26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a:t>
            </a:r>
            <a:r>
              <a:rPr lang="en-US" sz="3200" b="1" dirty="0"/>
              <a:t>move constructor</a:t>
            </a:r>
            <a:r>
              <a:rPr lang="en-US" sz="3200" dirty="0"/>
              <a:t> and the </a:t>
            </a:r>
            <a:r>
              <a:rPr lang="en-US" sz="3200" b="1" dirty="0"/>
              <a:t>move assignment operator</a:t>
            </a:r>
            <a:r>
              <a:rPr lang="en-US" sz="3200" dirty="0"/>
              <a:t>, any class for which </a:t>
            </a:r>
            <a:r>
              <a:rPr lang="en-US" sz="3200" b="1" dirty="0"/>
              <a:t>move semantics </a:t>
            </a:r>
            <a:r>
              <a:rPr lang="en-US" sz="3200" dirty="0"/>
              <a:t>are desirable, has to declare all five special member </a:t>
            </a:r>
            <a:r>
              <a:rPr lang="en-US" sz="3200" dirty="0" smtClean="0"/>
              <a:t>functions.”</a:t>
            </a:r>
          </a:p>
          <a:p>
            <a:pPr marL="400050" lvl="1" indent="0">
              <a:buNone/>
            </a:pPr>
            <a:endParaRPr lang="en-US" sz="3200" dirty="0"/>
          </a:p>
          <a:p>
            <a:pPr marL="400050" lvl="1" indent="0">
              <a:buNone/>
            </a:pPr>
            <a:r>
              <a:rPr lang="en-US" sz="2600" i="1" dirty="0" smtClean="0"/>
              <a:t>(Ugh.)</a:t>
            </a:r>
            <a:endParaRPr lang="en-US" sz="2600" i="1"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C++11 List</a:t>
            </a:r>
            <a:endParaRPr lang="en-US" dirty="0"/>
          </a:p>
        </p:txBody>
      </p:sp>
      <p:sp>
        <p:nvSpPr>
          <p:cNvPr id="3" name="Content Placeholder 2"/>
          <p:cNvSpPr>
            <a:spLocks noGrp="1"/>
          </p:cNvSpPr>
          <p:nvPr>
            <p:ph idx="1"/>
          </p:nvPr>
        </p:nvSpPr>
        <p:spPr/>
        <p:txBody>
          <a:bodyPr/>
          <a:lstStyle/>
          <a:p>
            <a:r>
              <a:rPr lang="en-US" dirty="0"/>
              <a:t>Wikipedia: </a:t>
            </a:r>
            <a:r>
              <a:rPr lang="en-US" dirty="0" smtClean="0"/>
              <a:t>take a look. </a:t>
            </a:r>
            <a:r>
              <a:rPr lang="en-US" dirty="0" smtClean="0">
                <a:hlinkClick r:id="rId2"/>
              </a:rPr>
              <a:t>http</a:t>
            </a:r>
            <a:r>
              <a:rPr lang="en-US" dirty="0">
                <a:hlinkClick r:id="rId2"/>
              </a:rPr>
              <a:t>://</a:t>
            </a:r>
            <a:r>
              <a:rPr lang="en-US" dirty="0" smtClean="0">
                <a:hlinkClick r:id="rId2"/>
              </a:rPr>
              <a:t>en.wikipedia.org/wiki/C%2B%2B11</a:t>
            </a:r>
            <a:endParaRPr lang="en-US" dirty="0" smtClean="0"/>
          </a:p>
          <a:p>
            <a:endParaRPr lang="en-US" dirty="0"/>
          </a:p>
          <a:p>
            <a:endParaRPr lang="en-US" dirty="0"/>
          </a:p>
        </p:txBody>
      </p:sp>
    </p:spTree>
    <p:extLst>
      <p:ext uri="{BB962C8B-B14F-4D97-AF65-F5344CB8AC3E}">
        <p14:creationId xmlns:p14="http://schemas.microsoft.com/office/powerpoint/2010/main" val="35350445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off the press: C++14, </a:t>
            </a:r>
            <a:r>
              <a:rPr lang="en-US" smtClean="0"/>
              <a:t>17 status</a:t>
            </a:r>
            <a:endParaRPr lang="en-US" dirty="0"/>
          </a:p>
        </p:txBody>
      </p:sp>
      <p:sp>
        <p:nvSpPr>
          <p:cNvPr id="3" name="Content Placeholder 2"/>
          <p:cNvSpPr>
            <a:spLocks noGrp="1"/>
          </p:cNvSpPr>
          <p:nvPr>
            <p:ph idx="1"/>
          </p:nvPr>
        </p:nvSpPr>
        <p:spPr/>
        <p:txBody>
          <a:bodyPr/>
          <a:lstStyle/>
          <a:p>
            <a:pPr marL="0" indent="0">
              <a:buNone/>
            </a:pPr>
            <a:endParaRPr lang="en-US" smtClean="0">
              <a:hlinkClick r:id="rId2"/>
            </a:endParaRPr>
          </a:p>
          <a:p>
            <a:pPr marL="0" indent="0">
              <a:buNone/>
            </a:pPr>
            <a:r>
              <a:rPr lang="en-US" dirty="0" smtClean="0">
                <a:hlinkClick r:id="rId2"/>
              </a:rPr>
              <a:t>http</a:t>
            </a:r>
            <a:r>
              <a:rPr lang="en-US" dirty="0">
                <a:hlinkClick r:id="rId2"/>
              </a:rPr>
              <a:t>://</a:t>
            </a:r>
            <a:r>
              <a:rPr lang="en-US" dirty="0" smtClean="0">
                <a:hlinkClick r:id="rId2"/>
              </a:rPr>
              <a:t>talesofcpp.fusionfenix.com/post-19/interlude</a:t>
            </a:r>
            <a:endParaRPr lang="en-US" dirty="0" smtClean="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www.bfilipek.com/2014/12/c-status-at-end-of-2014.html</a:t>
            </a:r>
            <a:endParaRPr lang="en-US" dirty="0" smtClean="0"/>
          </a:p>
          <a:p>
            <a:endParaRPr lang="en-US" dirty="0"/>
          </a:p>
        </p:txBody>
      </p:sp>
    </p:spTree>
    <p:extLst>
      <p:ext uri="{BB962C8B-B14F-4D97-AF65-F5344CB8AC3E}">
        <p14:creationId xmlns:p14="http://schemas.microsoft.com/office/powerpoint/2010/main" val="232380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EDD: </a:t>
            </a:r>
            <a:r>
              <a:rPr lang="en-US" b="1" dirty="0"/>
              <a:t>Error Driven Development</a:t>
            </a:r>
          </a:p>
        </p:txBody>
      </p:sp>
      <p:sp>
        <p:nvSpPr>
          <p:cNvPr id="3" name="Content Placeholder 2"/>
          <p:cNvSpPr>
            <a:spLocks noGrp="1"/>
          </p:cNvSpPr>
          <p:nvPr>
            <p:ph idx="1"/>
          </p:nvPr>
        </p:nvSpPr>
        <p:spPr/>
        <p:txBody>
          <a:bodyPr>
            <a:normAutofit lnSpcReduction="10000"/>
          </a:bodyPr>
          <a:lstStyle/>
          <a:p>
            <a:r>
              <a:rPr lang="en-US" dirty="0" smtClean="0"/>
              <a:t>You can learn a LOT from the compiler warnings and errors. </a:t>
            </a:r>
            <a:r>
              <a:rPr lang="en-US" i="1" dirty="0" smtClean="0"/>
              <a:t>Fun!</a:t>
            </a:r>
          </a:p>
          <a:p>
            <a:r>
              <a:rPr lang="en-US" dirty="0" smtClean="0"/>
              <a:t>Template errors and warnings are getting better. (Have been notoriously bad.)</a:t>
            </a:r>
          </a:p>
          <a:p>
            <a:pPr marL="0" indent="0">
              <a:buNone/>
            </a:pPr>
            <a:endParaRPr lang="en-US" dirty="0" smtClean="0"/>
          </a:p>
          <a:p>
            <a:r>
              <a:rPr lang="en-US" i="1" dirty="0" smtClean="0"/>
              <a:t>Fun</a:t>
            </a:r>
            <a:r>
              <a:rPr lang="en-US" dirty="0"/>
              <a:t>: “The </a:t>
            </a:r>
            <a:r>
              <a:rPr lang="en-US" dirty="0" smtClean="0"/>
              <a:t>challenge: Write </a:t>
            </a:r>
            <a:r>
              <a:rPr lang="en-US" dirty="0"/>
              <a:t>a piece of C++ code and try to reach the largest possible error message</a:t>
            </a:r>
            <a:r>
              <a:rPr lang="en-US" dirty="0" smtClean="0"/>
              <a:t>.”</a:t>
            </a:r>
            <a:endParaRPr lang="en-US" dirty="0"/>
          </a:p>
          <a:p>
            <a:pPr marL="800100" lvl="2" indent="0">
              <a:buNone/>
            </a:pPr>
            <a:r>
              <a:rPr lang="en-US" sz="1600" dirty="0" smtClean="0">
                <a:hlinkClick r:id="rId2"/>
              </a:rPr>
              <a:t>http</a:t>
            </a:r>
            <a:r>
              <a:rPr lang="en-US" sz="1600" dirty="0">
                <a:hlinkClick r:id="rId2"/>
              </a:rPr>
              <a:t>://</a:t>
            </a:r>
            <a:r>
              <a:rPr lang="en-US" sz="1600" dirty="0" smtClean="0">
                <a:hlinkClick r:id="rId2"/>
              </a:rPr>
              <a:t>tgceec.tumblr.com/post/106626335863/introducing-the-grand-c-error-explosion</a:t>
            </a:r>
            <a:endParaRPr lang="en-US" sz="1600" dirty="0" smtClean="0"/>
          </a:p>
          <a:p>
            <a:pPr marL="0" indent="0">
              <a:buNone/>
            </a:pP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My Favorite Things…</a:t>
            </a:r>
            <a:endParaRPr lang="en-US" dirty="0"/>
          </a:p>
        </p:txBody>
      </p:sp>
    </p:spTree>
    <p:extLst>
      <p:ext uri="{BB962C8B-B14F-4D97-AF65-F5344CB8AC3E}">
        <p14:creationId xmlns:p14="http://schemas.microsoft.com/office/powerpoint/2010/main" val="6671184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(yet)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output: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2600" dirty="0">
                <a:latin typeface="Consolas" panose="020B0609020204030204" pitchFamily="49" charset="0"/>
                <a:cs typeface="Consolas" panose="020B0609020204030204" pitchFamily="49" charset="0"/>
              </a:rPr>
              <a:t>\&gt;%^\t\n</a:t>
            </a:r>
            <a:r>
              <a:rPr lang="en-US" sz="2600" dirty="0" smtClean="0">
                <a:latin typeface="Consolas" panose="020B0609020204030204" pitchFamily="49" charset="0"/>
                <a:cs typeface="Consolas" panose="020B0609020204030204" pitchFamily="49" charset="0"/>
              </a:rPr>
              <a:t>&amp;*(&lt;</a:t>
            </a:r>
          </a:p>
          <a:p>
            <a:pPr marL="0" indent="0">
              <a:buNone/>
            </a:pPr>
            <a:r>
              <a:rPr lang="en-US" sz="2600" dirty="0">
                <a:latin typeface="Consolas" panose="020B0609020204030204" pitchFamily="49" charset="0"/>
                <a:cs typeface="Consolas" panose="020B0609020204030204" pitchFamily="49" charset="0"/>
              </a:rPr>
              <a:t>a raw string literal with "gobbledygook" as the delimiter</a:t>
            </a:r>
            <a:endParaRPr lang="en-US" sz="26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Uniform Initialization</a:t>
            </a:r>
            <a:br>
              <a:rPr lang="en-US" dirty="0" smtClean="0"/>
            </a:br>
            <a:r>
              <a:rPr lang="en-US" i="1" dirty="0" smtClean="0"/>
              <a:t>a.k.a. “List Initialization”</a:t>
            </a:r>
            <a:endParaRPr lang="en-US" i="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“C++03 has a number of problems with initializing types. There are several ways to initialize types, and they do not all produce the same results when interchanged. The traditional constructor syntax, for example, can look like a function declaration, and steps must be taken to ensure that the compiler's most vexing parse rule will not mistake it for such. Only aggregates and POD types can be initialized with aggregate initializers (using </a:t>
            </a:r>
            <a:r>
              <a:rPr lang="en-US" dirty="0" err="1"/>
              <a:t>SomeType</a:t>
            </a:r>
            <a:r>
              <a:rPr lang="en-US" dirty="0"/>
              <a:t> </a:t>
            </a:r>
            <a:r>
              <a:rPr lang="en-US" dirty="0" err="1"/>
              <a:t>var</a:t>
            </a:r>
            <a:r>
              <a:rPr lang="en-US" dirty="0"/>
              <a:t> = {/*stuff*/};).</a:t>
            </a:r>
          </a:p>
          <a:p>
            <a:endParaRPr lang="en-US" dirty="0"/>
          </a:p>
          <a:p>
            <a:pPr marL="0" indent="0">
              <a:buNone/>
            </a:pPr>
            <a:r>
              <a:rPr lang="en-US" dirty="0" smtClean="0"/>
              <a:t>“C</a:t>
            </a:r>
            <a:r>
              <a:rPr lang="en-US" dirty="0"/>
              <a:t>++11 provides a syntax that allows for fully uniform type initialization that works on any object. It expands on the initializer list </a:t>
            </a:r>
            <a:r>
              <a:rPr lang="en-US" dirty="0" smtClean="0"/>
              <a:t>syntax: </a:t>
            </a:r>
          </a:p>
          <a:p>
            <a:pPr marL="0" indent="0">
              <a:buNone/>
            </a:pPr>
            <a:endParaRPr lang="en-US" sz="2400" dirty="0" smtClean="0"/>
          </a:p>
          <a:p>
            <a:pPr marL="0" indent="0">
              <a:buNone/>
            </a:pPr>
            <a:r>
              <a:rPr lang="en-US" sz="2400" dirty="0" err="1" smtClean="0"/>
              <a:t>wikipedia</a:t>
            </a:r>
            <a:r>
              <a:rPr lang="en-US" sz="2400" dirty="0" smtClean="0"/>
              <a:t>: </a:t>
            </a:r>
            <a:r>
              <a:rPr lang="en-US" sz="2400" dirty="0" smtClean="0">
                <a:hlinkClick r:id="rId2"/>
              </a:rPr>
              <a:t>http</a:t>
            </a:r>
            <a:r>
              <a:rPr lang="en-US" sz="2400" dirty="0">
                <a:hlinkClick r:id="rId2"/>
              </a:rPr>
              <a:t>://</a:t>
            </a:r>
            <a:r>
              <a:rPr lang="en-US" sz="2400" dirty="0" smtClean="0">
                <a:hlinkClick r:id="rId2"/>
              </a:rPr>
              <a:t>en.wikipedia.org/wiki/C%2B%2B11#Uniform_initialization</a:t>
            </a:r>
            <a:endParaRPr lang="en-US" sz="2400" dirty="0">
              <a:hlinkClick r:id="rId2"/>
            </a:endParaRPr>
          </a:p>
          <a:p>
            <a:pPr marL="0" indent="0">
              <a:buNone/>
            </a:pPr>
            <a:endParaRPr lang="en-US" sz="2400" smtClean="0"/>
          </a:p>
          <a:p>
            <a:pPr marL="0" indent="0">
              <a:buNone/>
            </a:pPr>
            <a:r>
              <a:rPr lang="en-US" sz="2400" smtClean="0"/>
              <a:t>cppreference</a:t>
            </a:r>
            <a:r>
              <a:rPr lang="en-US" sz="2400" dirty="0" smtClean="0"/>
              <a:t>: </a:t>
            </a:r>
            <a:r>
              <a:rPr lang="en-US" sz="2400" dirty="0" smtClean="0">
                <a:hlinkClick r:id="rId3"/>
              </a:rPr>
              <a:t>http</a:t>
            </a:r>
            <a:r>
              <a:rPr lang="en-US" sz="2400" dirty="0">
                <a:hlinkClick r:id="rId3"/>
              </a:rPr>
              <a:t>://</a:t>
            </a:r>
            <a:r>
              <a:rPr lang="en-US" sz="2400" dirty="0" smtClean="0">
                <a:hlinkClick r:id="rId3"/>
              </a:rPr>
              <a:t>en.cppreference.com/w/cpp/language/list_initialization</a:t>
            </a:r>
            <a:endParaRPr lang="en-US" sz="2400" dirty="0" smtClean="0"/>
          </a:p>
          <a:p>
            <a:pPr marL="0" indent="0">
              <a:buNone/>
            </a:pPr>
            <a:endParaRPr lang="en-US" dirty="0"/>
          </a:p>
        </p:txBody>
      </p:sp>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067800" cy="497743"/>
          </a:xfrm>
          <a:prstGeom prst="rect">
            <a:avLst/>
          </a:prstGeom>
        </p:spPr>
      </p:pic>
    </p:spTree>
    <p:extLst>
      <p:ext uri="{BB962C8B-B14F-4D97-AF65-F5344CB8AC3E}">
        <p14:creationId xmlns:p14="http://schemas.microsoft.com/office/powerpoint/2010/main" val="32459769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i="1" dirty="0" smtClean="0"/>
          </a:p>
          <a:p>
            <a:pPr marL="0" indent="0" algn="ctr">
              <a:buNone/>
            </a:pPr>
            <a:r>
              <a:rPr lang="en-US" i="1" dirty="0" smtClean="0"/>
              <a:t>It’s FUN to practice EDD!</a:t>
            </a:r>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fontScale="925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sz="3000" dirty="0" smtClean="0">
                <a:cs typeface="Consolas" panose="020B0609020204030204" pitchFamily="49" charset="0"/>
              </a:rPr>
              <a:t>old:</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pPrinter</a:t>
            </a:r>
            <a:r>
              <a:rPr lang="en-US" sz="2200" dirty="0" smtClean="0">
                <a:latin typeface="Consolas" panose="020B0609020204030204" pitchFamily="49" charset="0"/>
                <a:cs typeface="Consolas" panose="020B0609020204030204" pitchFamily="49" charset="0"/>
              </a:rPr>
              <a:t> =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pPr marL="0" indent="0">
              <a:buNone/>
            </a:pPr>
            <a:r>
              <a:rPr lang="en-US" sz="3000" dirty="0" smtClean="0">
                <a:cs typeface="Consolas" panose="020B0609020204030204" pitchFamily="49" charset="0"/>
              </a:rPr>
              <a:t>new:</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std</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unique_ptr</a:t>
            </a:r>
            <a:r>
              <a:rPr lang="en-US" sz="2200" dirty="0" smtClean="0">
                <a:latin typeface="Consolas" panose="020B0609020204030204" pitchFamily="49" charset="0"/>
                <a:cs typeface="Consolas" panose="020B0609020204030204" pitchFamily="49" charset="0"/>
              </a:rPr>
              <a:t> &lt;</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&gt; printer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r>
              <a:rPr lang="en-US" dirty="0" err="1" smtClean="0"/>
              <a:t>scanf</a:t>
            </a:r>
            <a:r>
              <a:rPr lang="en-US" dirty="0" smtClean="0"/>
              <a:t>(), </a:t>
            </a:r>
            <a:r>
              <a:rPr lang="en-US" dirty="0" err="1" smtClean="0"/>
              <a:t>Cstring</a:t>
            </a:r>
            <a:r>
              <a:rPr lang="en-US" dirty="0" smtClean="0"/>
              <a:t>::Format(),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a:t>
            </a:r>
            <a:r>
              <a:rPr lang="en-US" i="1" dirty="0" smtClean="0"/>
              <a:t>Hover </a:t>
            </a:r>
            <a:r>
              <a:rPr lang="en-US" i="1" smtClean="0"/>
              <a:t>with your mouse, Luke…</a:t>
            </a:r>
            <a:endParaRPr lang="en-US" i="1" dirty="0" smtClean="0"/>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a:t>
            </a:r>
            <a:br>
              <a:rPr lang="en-US" dirty="0" smtClean="0"/>
            </a:br>
            <a:r>
              <a:rPr lang="en-US" dirty="0" smtClean="0"/>
              <a:t>Lambda Expressions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Part of C++11 </a:t>
            </a:r>
            <a:r>
              <a:rPr lang="en-US" i="1" dirty="0" smtClean="0"/>
              <a:t>language</a:t>
            </a:r>
            <a:r>
              <a:rPr lang="en-US" dirty="0" smtClean="0"/>
              <a:t> – not the C++ Standard Library</a:t>
            </a:r>
          </a:p>
          <a:p>
            <a:r>
              <a:rPr lang="en-US" dirty="0" smtClean="0"/>
              <a:t>Alternative to function objects (‘</a:t>
            </a:r>
            <a:r>
              <a:rPr lang="en-US" dirty="0" err="1" smtClean="0"/>
              <a:t>functors</a:t>
            </a:r>
            <a:r>
              <a:rPr lang="en-US" dirty="0" smtClean="0"/>
              <a:t>’), and plain functions</a:t>
            </a:r>
          </a:p>
          <a:p>
            <a:r>
              <a:rPr lang="en-US" dirty="0" smtClean="0"/>
              <a:t>Per the ISO standard document: “</a:t>
            </a:r>
            <a:r>
              <a:rPr lang="en-US" dirty="0"/>
              <a:t>Lambda expressions provide a concise way to create simple function </a:t>
            </a:r>
            <a:r>
              <a:rPr lang="en-US" dirty="0" smtClean="0"/>
              <a:t>objects.”</a:t>
            </a:r>
          </a:p>
          <a:p>
            <a:r>
              <a:rPr lang="en-US" dirty="0" smtClean="0"/>
              <a:t>Unnamed</a:t>
            </a:r>
          </a:p>
          <a:p>
            <a:pPr lvl="1"/>
            <a:r>
              <a:rPr lang="en-US" dirty="0" smtClean="0"/>
              <a:t>But you can give them names: They are expressions, and you can just assign them to a variable name.</a:t>
            </a:r>
          </a:p>
          <a:p>
            <a:r>
              <a:rPr lang="en-US" dirty="0" smtClean="0"/>
              <a:t>Very useful inside templated functions and classes</a:t>
            </a:r>
            <a:endParaRPr lang="en-US" dirty="0"/>
          </a:p>
        </p:txBody>
      </p:sp>
    </p:spTree>
    <p:extLst>
      <p:ext uri="{BB962C8B-B14F-4D97-AF65-F5344CB8AC3E}">
        <p14:creationId xmlns:p14="http://schemas.microsoft.com/office/powerpoint/2010/main" val="1041899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0210" y="3581400"/>
            <a:ext cx="6019800" cy="646331"/>
          </a:xfrm>
          <a:prstGeom prst="rect">
            <a:avLst/>
          </a:prstGeom>
          <a:noFill/>
        </p:spPr>
        <p:txBody>
          <a:bodyPr wrap="square" rtlCol="0">
            <a:spAutoFit/>
          </a:bodyPr>
          <a:lstStyle/>
          <a:p>
            <a:pPr algn="ctr"/>
            <a:r>
              <a:rPr lang="en-US" dirty="0">
                <a:hlinkClick r:id="rId2"/>
              </a:rPr>
              <a:t>https://</a:t>
            </a:r>
            <a:r>
              <a:rPr lang="en-US" dirty="0" smtClean="0">
                <a:hlinkClick r:id="rId2"/>
              </a:rPr>
              <a:t>news.ycombinator.com/item?id=8788454</a:t>
            </a:r>
            <a:endParaRPr lang="en-US" dirty="0" smtClean="0"/>
          </a:p>
          <a:p>
            <a:endParaRPr lang="en-US" dirty="0" smtClean="0"/>
          </a:p>
        </p:txBody>
      </p:sp>
      <p:sp>
        <p:nvSpPr>
          <p:cNvPr id="5" name="TextBox 4"/>
          <p:cNvSpPr txBox="1"/>
          <p:nvPr/>
        </p:nvSpPr>
        <p:spPr>
          <a:xfrm>
            <a:off x="1714500" y="5945355"/>
            <a:ext cx="6019800" cy="646331"/>
          </a:xfrm>
          <a:prstGeom prst="rect">
            <a:avLst/>
          </a:prstGeom>
          <a:noFill/>
        </p:spPr>
        <p:txBody>
          <a:bodyPr wrap="square" rtlCol="0">
            <a:spAutoFit/>
          </a:bodyPr>
          <a:lstStyle/>
          <a:p>
            <a:pPr algn="ctr"/>
            <a:r>
              <a:rPr lang="en-US" dirty="0">
                <a:hlinkClick r:id="rId3"/>
              </a:rPr>
              <a:t>https://</a:t>
            </a:r>
            <a:r>
              <a:rPr lang="en-US" dirty="0" smtClean="0">
                <a:hlinkClick r:id="rId3"/>
              </a:rPr>
              <a:t>isocpp.org/blog/2014/12/myths-1</a:t>
            </a:r>
            <a:endParaRPr lang="en-US" dirty="0" smtClean="0"/>
          </a:p>
          <a:p>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893717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62200" y="5135880"/>
            <a:ext cx="4724400" cy="646331"/>
          </a:xfrm>
          <a:prstGeom prst="rect">
            <a:avLst/>
          </a:prstGeom>
          <a:noFill/>
        </p:spPr>
        <p:txBody>
          <a:bodyPr wrap="square" rtlCol="0">
            <a:spAutoFit/>
          </a:bodyPr>
          <a:lstStyle/>
          <a:p>
            <a:r>
              <a:rPr lang="en-US" dirty="0" err="1" smtClean="0"/>
              <a:t>todo</a:t>
            </a:r>
            <a:r>
              <a:rPr lang="en-US" dirty="0" smtClean="0"/>
              <a:t>: read </a:t>
            </a:r>
            <a:r>
              <a:rPr lang="en-US" dirty="0" err="1" smtClean="0"/>
              <a:t>Bjarn</a:t>
            </a:r>
            <a:r>
              <a:rPr lang="en-US" dirty="0" smtClean="0"/>
              <a:t> </a:t>
            </a:r>
            <a:r>
              <a:rPr lang="en-US" dirty="0" err="1" smtClean="0"/>
              <a:t>Stroustroup’s</a:t>
            </a:r>
            <a:r>
              <a:rPr lang="en-US" dirty="0" smtClean="0"/>
              <a:t> article on the myths of C++:</a:t>
            </a:r>
            <a:endParaRPr lang="en-US" dirty="0"/>
          </a:p>
        </p:txBody>
      </p:sp>
    </p:spTree>
    <p:extLst>
      <p:ext uri="{BB962C8B-B14F-4D97-AF65-F5344CB8AC3E}">
        <p14:creationId xmlns:p14="http://schemas.microsoft.com/office/powerpoint/2010/main" val="1854528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C++11 standard </a:t>
            </a:r>
            <a:r>
              <a:rPr lang="en-US" i="1" dirty="0"/>
              <a:t>finally</a:t>
            </a:r>
            <a:r>
              <a:rPr lang="en-US" dirty="0"/>
              <a:t> published</a:t>
            </a:r>
          </a:p>
          <a:p>
            <a:pPr lvl="1"/>
            <a:r>
              <a:rPr lang="en-US" dirty="0"/>
              <a:t>Took too long.</a:t>
            </a:r>
          </a:p>
          <a:p>
            <a:pPr lvl="1"/>
            <a:r>
              <a:rPr lang="en-US" dirty="0"/>
              <a:t>For a </a:t>
            </a:r>
            <a:r>
              <a:rPr lang="en-US" i="1" dirty="0"/>
              <a:t>long time, </a:t>
            </a:r>
            <a:r>
              <a:rPr lang="en-US" dirty="0"/>
              <a:t>temporarily named “C++0x”</a:t>
            </a:r>
          </a:p>
          <a:p>
            <a:pPr lvl="1"/>
            <a:r>
              <a:rPr lang="en-US" dirty="0"/>
              <a:t>Finally published - but now we’re in </a:t>
            </a:r>
            <a:r>
              <a:rPr lang="en-US" sz="3500" b="1" dirty="0"/>
              <a:t>2015</a:t>
            </a:r>
            <a:r>
              <a:rPr lang="en-US" dirty="0"/>
              <a:t>…and </a:t>
            </a:r>
            <a:r>
              <a:rPr lang="en-US" b="1" dirty="0"/>
              <a:t>C++14</a:t>
            </a:r>
            <a:r>
              <a:rPr lang="en-US" dirty="0"/>
              <a:t> is </a:t>
            </a:r>
            <a:r>
              <a:rPr lang="en-US" strike="sngStrike" dirty="0"/>
              <a:t>about to be </a:t>
            </a:r>
            <a:r>
              <a:rPr lang="en-US" dirty="0"/>
              <a:t>finalized</a:t>
            </a:r>
          </a:p>
          <a:p>
            <a:r>
              <a:rPr lang="en-US" dirty="0" smtClean="0"/>
              <a:t>Mobile devices want fewer CPU cycles; battery consumption: a big deal</a:t>
            </a:r>
          </a:p>
          <a:p>
            <a:r>
              <a:rPr lang="en-US" dirty="0" smtClean="0"/>
              <a:t>Microsoft: C++ [was] 2</a:t>
            </a:r>
            <a:r>
              <a:rPr lang="en-US" baseline="30000" dirty="0" smtClean="0"/>
              <a:t>nd</a:t>
            </a:r>
            <a:r>
              <a:rPr lang="en-US" dirty="0" smtClean="0"/>
              <a:t>-class citizen in the .NET era of 2000’s; that changed with ‘RT’</a:t>
            </a:r>
          </a:p>
          <a:p>
            <a:r>
              <a:rPr lang="en-US" dirty="0" smtClean="0"/>
              <a:t>Big internet players </a:t>
            </a:r>
            <a:r>
              <a:rPr lang="en-US" i="1" dirty="0" smtClean="0"/>
              <a:t>really, really </a:t>
            </a:r>
            <a:r>
              <a:rPr lang="en-US" dirty="0" smtClean="0"/>
              <a:t>need performance and massive scale</a:t>
            </a:r>
          </a:p>
        </p:txBody>
      </p:sp>
    </p:spTree>
    <p:extLst>
      <p:ext uri="{BB962C8B-B14F-4D97-AF65-F5344CB8AC3E}">
        <p14:creationId xmlns:p14="http://schemas.microsoft.com/office/powerpoint/2010/main" val="2375959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3101</Words>
  <Application>Microsoft Office PowerPoint</Application>
  <PresentationFormat>On-screen Show (4:3)</PresentationFormat>
  <Paragraphs>503</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Fun with C++11</vt:lpstr>
      <vt:lpstr>Why C++?</vt:lpstr>
      <vt:lpstr>Why C++?</vt:lpstr>
      <vt:lpstr>Disclaimers </vt:lpstr>
      <vt:lpstr>EDD: Error Driven Development</vt:lpstr>
      <vt:lpstr>PowerPoint Presentation</vt:lpstr>
      <vt:lpstr>PowerPoint Presentation</vt:lpstr>
      <vt:lpstr>PowerPoint Presentation</vt:lpstr>
      <vt:lpstr>What’s changed?</vt:lpstr>
      <vt:lpstr>Fun with C++ 11</vt:lpstr>
      <vt:lpstr>good/bad news</vt:lpstr>
      <vt:lpstr>C++ History</vt:lpstr>
      <vt:lpstr>C++ History: What happened to Technical Report 2 (TR2)? </vt:lpstr>
      <vt:lpstr>C++ People: Bjarne Stroustrup</vt:lpstr>
      <vt:lpstr>C++ People: Scott Meyers</vt:lpstr>
      <vt:lpstr>C++ People</vt:lpstr>
      <vt:lpstr>C++ Standard</vt:lpstr>
      <vt:lpstr>Drivers of C++ Innovation</vt:lpstr>
      <vt:lpstr>Microsoft; Clang; LLVM</vt:lpstr>
      <vt:lpstr>Sources of C++ Innovation</vt:lpstr>
      <vt:lpstr>C++: Alive and Well</vt:lpstr>
      <vt:lpstr>C++: Alive and Well</vt:lpstr>
      <vt:lpstr>Yes you Can!</vt:lpstr>
      <vt:lpstr>PowerPoint Presentation</vt:lpstr>
      <vt:lpstr>C++ 101</vt:lpstr>
      <vt:lpstr>C++ 101</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Paradigms: Bjarne’s recent take</vt:lpstr>
      <vt:lpstr>C++: what’s [still] missing</vt:lpstr>
      <vt:lpstr>C++: what’s [still] missing</vt:lpstr>
      <vt:lpstr>C++: what’s still missing</vt:lpstr>
      <vt:lpstr>C++: what’s still missing</vt:lpstr>
      <vt:lpstr>Which C++ compiler am I using?</vt:lpstr>
      <vt:lpstr>Which C++ compiler?</vt:lpstr>
      <vt:lpstr>Which C++ compiler?</vt:lpstr>
      <vt:lpstr>Checking C++11 Conformance</vt:lpstr>
      <vt:lpstr>MS C/C++ runtime dependencies</vt:lpstr>
      <vt:lpstr>C++ Idioms</vt:lpstr>
      <vt:lpstr>RAII</vt:lpstr>
      <vt:lpstr>C++: Rule of Three</vt:lpstr>
      <vt:lpstr>C++11: Rule of 5</vt:lpstr>
      <vt:lpstr>The Big C++11 List</vt:lpstr>
      <vt:lpstr>Hot off the press: C++14, 17 status</vt:lpstr>
      <vt:lpstr>Some of My Favorite Things…</vt:lpstr>
      <vt:lpstr>String Literals</vt:lpstr>
      <vt:lpstr>String Literals</vt:lpstr>
      <vt:lpstr>String Literals: Raw</vt:lpstr>
      <vt:lpstr>nullptr</vt:lpstr>
      <vt:lpstr>Uniform Initialization a.k.a. “List Initialization”</vt:lpstr>
      <vt:lpstr>Uniform Initialization</vt:lpstr>
      <vt:lpstr>Uniform Initialization</vt:lpstr>
      <vt:lpstr>Smart Pointers</vt:lpstr>
      <vt:lpstr>C++ Smart Pointers std::unique_ptr</vt:lpstr>
      <vt:lpstr>C++ smart pointers</vt:lpstr>
      <vt:lpstr>Smart Pointers std::shared_ptr</vt:lpstr>
      <vt:lpstr>std::to_string</vt:lpstr>
      <vt:lpstr>Auto: Type Inference</vt:lpstr>
      <vt:lpstr>Auto: Type Inference</vt:lpstr>
      <vt:lpstr>Lambdas: Lambda Expressions</vt:lpstr>
      <vt:lpstr>Lambda Expressions</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534</cp:revision>
  <dcterms:created xsi:type="dcterms:W3CDTF">2014-10-31T13:02:03Z</dcterms:created>
  <dcterms:modified xsi:type="dcterms:W3CDTF">2015-01-09T17:42:17Z</dcterms:modified>
</cp:coreProperties>
</file>