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315" r:id="rId3"/>
    <p:sldId id="335" r:id="rId4"/>
    <p:sldId id="260" r:id="rId5"/>
    <p:sldId id="316" r:id="rId6"/>
    <p:sldId id="297" r:id="rId7"/>
    <p:sldId id="298" r:id="rId8"/>
    <p:sldId id="320" r:id="rId9"/>
    <p:sldId id="307" r:id="rId10"/>
    <p:sldId id="295" r:id="rId11"/>
    <p:sldId id="321" r:id="rId12"/>
    <p:sldId id="276" r:id="rId13"/>
    <p:sldId id="314" r:id="rId14"/>
    <p:sldId id="299" r:id="rId15"/>
    <p:sldId id="302" r:id="rId16"/>
    <p:sldId id="289" r:id="rId17"/>
    <p:sldId id="282" r:id="rId18"/>
    <p:sldId id="281" r:id="rId19"/>
    <p:sldId id="296" r:id="rId20"/>
    <p:sldId id="283" r:id="rId21"/>
    <p:sldId id="275" r:id="rId22"/>
    <p:sldId id="300" r:id="rId23"/>
    <p:sldId id="308" r:id="rId24"/>
    <p:sldId id="328" r:id="rId25"/>
    <p:sldId id="331" r:id="rId26"/>
    <p:sldId id="336" r:id="rId27"/>
    <p:sldId id="258" r:id="rId28"/>
    <p:sldId id="272" r:id="rId29"/>
    <p:sldId id="273" r:id="rId30"/>
    <p:sldId id="277" r:id="rId31"/>
    <p:sldId id="311" r:id="rId32"/>
    <p:sldId id="264" r:id="rId33"/>
    <p:sldId id="278" r:id="rId34"/>
    <p:sldId id="322" r:id="rId35"/>
    <p:sldId id="257" r:id="rId36"/>
    <p:sldId id="286" r:id="rId37"/>
    <p:sldId id="301" r:id="rId38"/>
    <p:sldId id="334" r:id="rId39"/>
    <p:sldId id="262" r:id="rId40"/>
    <p:sldId id="263" r:id="rId41"/>
    <p:sldId id="274" r:id="rId42"/>
    <p:sldId id="329" r:id="rId43"/>
    <p:sldId id="261" r:id="rId44"/>
    <p:sldId id="259" r:id="rId45"/>
    <p:sldId id="284" r:id="rId46"/>
    <p:sldId id="270" r:id="rId47"/>
    <p:sldId id="271" r:id="rId48"/>
    <p:sldId id="337" r:id="rId49"/>
    <p:sldId id="323" r:id="rId50"/>
    <p:sldId id="330" r:id="rId51"/>
    <p:sldId id="324" r:id="rId52"/>
    <p:sldId id="290" r:id="rId53"/>
    <p:sldId id="291" r:id="rId54"/>
    <p:sldId id="280" r:id="rId55"/>
    <p:sldId id="306" r:id="rId56"/>
    <p:sldId id="303" r:id="rId57"/>
    <p:sldId id="333" r:id="rId58"/>
    <p:sldId id="304" r:id="rId59"/>
    <p:sldId id="279" r:id="rId60"/>
    <p:sldId id="287" r:id="rId61"/>
    <p:sldId id="285" r:id="rId62"/>
    <p:sldId id="288" r:id="rId63"/>
    <p:sldId id="265" r:id="rId64"/>
    <p:sldId id="312" r:id="rId65"/>
    <p:sldId id="313" r:id="rId66"/>
    <p:sldId id="305" r:id="rId67"/>
    <p:sldId id="317" r:id="rId68"/>
    <p:sldId id="338"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9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wight fellman" initials="df"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D3F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30" autoAdjust="0"/>
    <p:restoredTop sz="94591" autoAdjust="0"/>
  </p:normalViewPr>
  <p:slideViewPr>
    <p:cSldViewPr>
      <p:cViewPr varScale="1">
        <p:scale>
          <a:sx n="92" d="100"/>
          <a:sy n="92" d="100"/>
        </p:scale>
        <p:origin x="-276" y="-108"/>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1/13/2015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C++#cite_note-isocpp2011-4" TargetMode="External"/><Relationship Id="rId3" Type="http://schemas.openxmlformats.org/officeDocument/2006/relationships/hyperlink" Target="https://en.wikipedia.org/wiki/C++#cite_note-isocpp1998-12" TargetMode="External"/><Relationship Id="rId7" Type="http://schemas.openxmlformats.org/officeDocument/2006/relationships/hyperlink" Target="https://en.wikipedia.org/wiki/C++_Technical_Report_1" TargetMode="External"/><Relationship Id="rId12" Type="http://schemas.openxmlformats.org/officeDocument/2006/relationships/hyperlink" Target="https://en.wikipedia.org/wiki/C++17" TargetMode="External"/><Relationship Id="rId2" Type="http://schemas.openxmlformats.org/officeDocument/2006/relationships/hyperlink" Target="https://en.wikipedia.org/wiki/C++" TargetMode="External"/><Relationship Id="rId1" Type="http://schemas.openxmlformats.org/officeDocument/2006/relationships/slideLayout" Target="../slideLayouts/slideLayout2.xml"/><Relationship Id="rId6" Type="http://schemas.openxmlformats.org/officeDocument/2006/relationships/hyperlink" Target="https://en.wikipedia.org/wiki/C++#cite_note-isotr2007-14" TargetMode="External"/><Relationship Id="rId11" Type="http://schemas.openxmlformats.org/officeDocument/2006/relationships/hyperlink" Target="https://en.wikipedia.org/wiki/C++14" TargetMode="External"/><Relationship Id="rId5" Type="http://schemas.openxmlformats.org/officeDocument/2006/relationships/hyperlink" Target="https://en.wikipedia.org/wiki/C++03" TargetMode="External"/><Relationship Id="rId10" Type="http://schemas.openxmlformats.org/officeDocument/2006/relationships/hyperlink" Target="https://en.wikipedia.org/wiki/C++#cite_note-15" TargetMode="External"/><Relationship Id="rId4" Type="http://schemas.openxmlformats.org/officeDocument/2006/relationships/hyperlink" Target="https://en.wikipedia.org/wiki/C++#cite_note-isocpp2003-13" TargetMode="External"/><Relationship Id="rId9" Type="http://schemas.openxmlformats.org/officeDocument/2006/relationships/hyperlink" Target="https://en.wikipedia.org/wiki/C++11"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www.open-std.org/jtc1/sc22/wg21/docs/papers/2006/n2086.pdf" TargetMode="External"/><Relationship Id="rId13" Type="http://schemas.openxmlformats.org/officeDocument/2006/relationships/hyperlink" Target="http://www.open-std.org/jtc1/sc22/wg21/docs/papers/2008/" TargetMode="External"/><Relationship Id="rId3" Type="http://schemas.openxmlformats.org/officeDocument/2006/relationships/hyperlink" Target="http://www.open-std.org/jtc1/sc22/wg21/docs/papers/2005/n1883.pdf" TargetMode="External"/><Relationship Id="rId7" Type="http://schemas.openxmlformats.org/officeDocument/2006/relationships/hyperlink" Target="http://www.mail-archive.com/libsigc-list@gnome.org/msg00115.html" TargetMode="External"/><Relationship Id="rId12" Type="http://schemas.openxmlformats.org/officeDocument/2006/relationships/hyperlink" Target="http://www.open-std.org/jtc1/sc22/wg21/docs/papers/2006/n2059.html#abstract" TargetMode="External"/><Relationship Id="rId2" Type="http://schemas.openxmlformats.org/officeDocument/2006/relationships/hyperlink" Target="http://www.open-std.org/jtc1/sc22/wg21/docs/papers/2005/n1810.html" TargetMode="External"/><Relationship Id="rId1" Type="http://schemas.openxmlformats.org/officeDocument/2006/relationships/slideLayout" Target="../slideLayouts/slideLayout2.xml"/><Relationship Id="rId6" Type="http://schemas.openxmlformats.org/officeDocument/2006/relationships/hyperlink" Target="http://www.open-std.org/jtc1/sc22/wg21/docs/papers/2007/n2175.pdf" TargetMode="External"/><Relationship Id="rId11" Type="http://schemas.openxmlformats.org/officeDocument/2006/relationships/hyperlink" Target="http://www.open-std.org/jtc1/sc22/wg21/docs/papers/2006/n1973.html" TargetMode="External"/><Relationship Id="rId5" Type="http://schemas.openxmlformats.org/officeDocument/2006/relationships/hyperlink" Target="http://www.open-std.org/jtc1/sc22/wg21/docs/papers/2005/n1925.pdf" TargetMode="External"/><Relationship Id="rId15" Type="http://schemas.openxmlformats.org/officeDocument/2006/relationships/hyperlink" Target="https://en.wikipedia.org/wiki/C++_Technical_Report_1#Technical_Report_2" TargetMode="External"/><Relationship Id="rId10" Type="http://schemas.openxmlformats.org/officeDocument/2006/relationships/hyperlink" Target="http://www.open-std.org/jtc1/sc22/wg21/docs/papers/2006/n1939.html" TargetMode="External"/><Relationship Id="rId4" Type="http://schemas.openxmlformats.org/officeDocument/2006/relationships/hyperlink" Target="https://en.wikipedia.org/wiki/Asio_C++_library" TargetMode="External"/><Relationship Id="rId9" Type="http://schemas.openxmlformats.org/officeDocument/2006/relationships/hyperlink" Target="http://www.open-std.org/JTC1/sc22/WG21/docs/papers/2011/n3239.html" TargetMode="External"/><Relationship Id="rId14" Type="http://schemas.openxmlformats.org/officeDocument/2006/relationships/hyperlink" Target="http://www.open-std.org/jtc1/sc22/wg21/docs/papers/2009/n2882.pdf"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ottmeyers.blogspot.com/2014/09/cppcon-hair-poll.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dlang.org/" TargetMode="External"/><Relationship Id="rId2" Type="http://schemas.openxmlformats.org/officeDocument/2006/relationships/hyperlink" Target="http://en.wikipedia.org/wiki/Loki_(C++)" TargetMode="External"/><Relationship Id="rId1" Type="http://schemas.openxmlformats.org/officeDocument/2006/relationships/slideLayout" Target="../slideLayouts/slideLayout2.xml"/><Relationship Id="rId4" Type="http://schemas.openxmlformats.org/officeDocument/2006/relationships/hyperlink" Target="https://code.facebook.com/posts/729709347050548/under-the-hood-building-and-open-sourcing-flint/"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LLVM" TargetMode="External"/><Relationship Id="rId2" Type="http://schemas.openxmlformats.org/officeDocument/2006/relationships/hyperlink" Target="http://blog.llvm.org/2015/01/using-clang-for-chrome-production.html" TargetMode="External"/><Relationship Id="rId1" Type="http://schemas.openxmlformats.org/officeDocument/2006/relationships/slideLayout" Target="../slideLayouts/slideLayout2.xml"/><Relationship Id="rId4" Type="http://schemas.openxmlformats.org/officeDocument/2006/relationships/hyperlink" Target="http://clang.llvm.org/cxx_status.html"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7" Type="http://schemas.openxmlformats.org/officeDocument/2006/relationships/hyperlink" Target="http://cevelop.com/"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code.facebook.com/projects/1410559149202582/fbthrift/" TargetMode="External"/><Relationship Id="rId2" Type="http://schemas.openxmlformats.org/officeDocument/2006/relationships/hyperlink" Target="https://code.facebook.com/posts/1503205539947302" TargetMode="External"/><Relationship Id="rId1" Type="http://schemas.openxmlformats.org/officeDocument/2006/relationships/slideLayout" Target="../slideLayouts/slideLayout2.xml"/><Relationship Id="rId5" Type="http://schemas.openxmlformats.org/officeDocument/2006/relationships/hyperlink" Target="http://www.codergears.com/Blog/?p=431" TargetMode="External"/><Relationship Id="rId4" Type="http://schemas.openxmlformats.org/officeDocument/2006/relationships/hyperlink" Target="https://code.facebook.com/projects/527543867323997/folly/"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woboq.com/blog/cpp14-in-qt.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infoq.com/interviews/java8-lambdas-aeron-montgomery" TargetMode="External"/><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isocpp.org/blog/2014/12/myths-1" TargetMode="External"/><Relationship Id="rId2" Type="http://schemas.openxmlformats.org/officeDocument/2006/relationships/hyperlink" Target="http://www.stroustrup.com/Myths-final.pdf"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slideshare.net/StefanusDuToit/cpp-con-2014-hourglass-interfaces-for-c-apis" TargetMode="External"/><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boost.org/doc/libs/1_57_0/doc/html/boost_asio.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msdn.microsoft.com/en-us/library/hh567368.aspx" TargetMode="External"/><Relationship Id="rId2" Type="http://schemas.openxmlformats.org/officeDocument/2006/relationships/hyperlink" Target="http://cpprocks.com/c1114-compiler-and-library-shootout/"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flamingdangerzone.com/cxx11/2012/08/15/rule-of-zero.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en.wikipedia.org/wiki/C++1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tgceec.tumblr.com/post/106626335863/introducing-the-grand-c-error-explosio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bfilipek.com/2014/12/c-status-at-end-of-2014.html" TargetMode="External"/><Relationship Id="rId2" Type="http://schemas.openxmlformats.org/officeDocument/2006/relationships/hyperlink" Target="http://talesofcpp.fusionfenix.com/post-19/interlud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en.cppreference.com/w/cpp/language/list_initialization" TargetMode="External"/><Relationship Id="rId2" Type="http://schemas.openxmlformats.org/officeDocument/2006/relationships/hyperlink" Target="http://en.wikipedia.org/wiki/C++11#Uniform_initialization"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codexpert.ro/blog/2014/10/25/c11-lets-write-a-hello-lambda/"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eshbot.com/blog/2014/08/16/modern-c-plus-plus-idioms-i-use-every-da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isocpp.org/blog/2014/12/myths-1" TargetMode="External"/><Relationship Id="rId2" Type="http://schemas.openxmlformats.org/officeDocument/2006/relationships/hyperlink" Target="https://news.ycombinator.com/item?id=8788454"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a:xfrm>
            <a:off x="1524000" y="3886200"/>
            <a:ext cx="6400800" cy="1752600"/>
          </a:xfrm>
        </p:spPr>
        <p:txBody>
          <a:bodyPr>
            <a:normAutofit/>
          </a:bodyPr>
          <a:lstStyle/>
          <a:p>
            <a:r>
              <a:rPr lang="en-US" sz="2800" dirty="0" smtClean="0">
                <a:solidFill>
                  <a:schemeClr val="tx1"/>
                </a:solidFill>
                <a:latin typeface="Consolas" panose="020B0609020204030204" pitchFamily="49" charset="0"/>
                <a:cs typeface="Consolas" panose="020B0609020204030204" pitchFamily="49" charset="0"/>
              </a:rPr>
              <a:t>#define fun</a:t>
            </a:r>
          </a:p>
          <a:p>
            <a:r>
              <a:rPr lang="en-US" sz="2800" i="1" dirty="0"/>
              <a:t>or</a:t>
            </a:r>
            <a:r>
              <a:rPr lang="en-US" sz="2800" i="1" dirty="0" smtClean="0"/>
              <a:t>,</a:t>
            </a:r>
            <a:endParaRPr lang="en-US" sz="2800" dirty="0" smtClean="0">
              <a:solidFill>
                <a:schemeClr val="tx1"/>
              </a:solidFill>
              <a:latin typeface="Consolas" panose="020B0609020204030204" pitchFamily="49" charset="0"/>
              <a:cs typeface="Consolas" panose="020B0609020204030204" pitchFamily="49" charset="0"/>
            </a:endParaRPr>
          </a:p>
          <a:p>
            <a:r>
              <a:rPr lang="en-US" sz="2800" dirty="0">
                <a:solidFill>
                  <a:schemeClr val="tx1"/>
                </a:solidFill>
                <a:latin typeface="Consolas" panose="020B0609020204030204" pitchFamily="49" charset="0"/>
                <a:cs typeface="Consolas" panose="020B0609020204030204" pitchFamily="49" charset="0"/>
              </a:rPr>
              <a:t>#define fun true</a:t>
            </a:r>
          </a:p>
          <a:p>
            <a:endParaRPr lang="en-US" sz="2800"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a:t>
            </a:r>
            <a:r>
              <a:rPr lang="en-US" sz="3600" dirty="0" smtClean="0"/>
              <a:t>have not </a:t>
            </a:r>
            <a:r>
              <a:rPr lang="en-US" sz="3600" dirty="0"/>
              <a:t>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good/bad news</a:t>
            </a:r>
            <a:endParaRPr lang="en-US" dirty="0"/>
          </a:p>
        </p:txBody>
      </p:sp>
      <p:sp>
        <p:nvSpPr>
          <p:cNvPr id="3" name="Content Placeholder 2"/>
          <p:cNvSpPr>
            <a:spLocks noGrp="1"/>
          </p:cNvSpPr>
          <p:nvPr>
            <p:ph idx="1"/>
          </p:nvPr>
        </p:nvSpPr>
        <p:spPr/>
        <p:txBody>
          <a:bodyPr/>
          <a:lstStyle/>
          <a:p>
            <a:r>
              <a:rPr lang="en-US" dirty="0" smtClean="0"/>
              <a:t>C++ was big already - and got a lot bigger with C++11</a:t>
            </a:r>
          </a:p>
          <a:p>
            <a:r>
              <a:rPr lang="en-US" dirty="0" smtClean="0"/>
              <a:t>C++14: much smaller set of changes compared to C++11</a:t>
            </a:r>
          </a:p>
          <a:p>
            <a:r>
              <a:rPr lang="en-US" dirty="0" smtClean="0"/>
              <a:t>Regardless, pace of change is increasing</a:t>
            </a:r>
            <a:endParaRPr lang="en-US" dirty="0"/>
          </a:p>
        </p:txBody>
      </p:sp>
    </p:spTree>
    <p:extLst>
      <p:ext uri="{BB962C8B-B14F-4D97-AF65-F5344CB8AC3E}">
        <p14:creationId xmlns:p14="http://schemas.microsoft.com/office/powerpoint/2010/main" val="2042967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source: </a:t>
            </a:r>
            <a:r>
              <a:rPr lang="en-US" dirty="0" err="1" smtClean="0">
                <a:hlinkClick r:id="rId2"/>
              </a:rPr>
              <a:t>wikipedia</a:t>
            </a:r>
            <a:r>
              <a:rPr lang="en-US" dirty="0" smtClean="0">
                <a:hlinkClick r:id="rId2"/>
              </a:rPr>
              <a:t> C++ article</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1927117"/>
              </p:ext>
            </p:extLst>
          </p:nvPr>
        </p:nvGraphicFramePr>
        <p:xfrm>
          <a:off x="624468" y="1295400"/>
          <a:ext cx="7895064" cy="3785818"/>
        </p:xfrm>
        <a:graphic>
          <a:graphicData uri="http://schemas.openxmlformats.org/drawingml/2006/table">
            <a:tbl>
              <a:tblPr/>
              <a:tblGrid>
                <a:gridCol w="2631688"/>
                <a:gridCol w="2631688"/>
                <a:gridCol w="2631688"/>
              </a:tblGrid>
              <a:tr h="342355">
                <a:tc>
                  <a:txBody>
                    <a:bodyPr/>
                    <a:lstStyle/>
                    <a:p>
                      <a:pPr algn="ctr"/>
                      <a:r>
                        <a:rPr lang="en-US" dirty="0">
                          <a:effectLst/>
                        </a:rPr>
                        <a:t>Year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C++ Standard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Informal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519646">
                <a:tc>
                  <a:txBody>
                    <a:bodyPr/>
                    <a:lstStyle/>
                    <a:p>
                      <a:pPr algn="ctr"/>
                      <a:r>
                        <a:rPr lang="en-US">
                          <a:effectLst/>
                        </a:rPr>
                        <a:t>1998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14882:1998</a:t>
                      </a:r>
                      <a:r>
                        <a:rPr lang="en-US" b="0" i="0" u="none" strike="noStrike" baseline="30000">
                          <a:solidFill>
                            <a:srgbClr val="0B0080"/>
                          </a:solidFill>
                          <a:effectLst/>
                          <a:hlinkClick r:id="rId3"/>
                        </a:rPr>
                        <a:t>[12]</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2003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dirty="0">
                          <a:effectLst/>
                        </a:rPr>
                        <a:t>ISO/IEC 14882:2003</a:t>
                      </a:r>
                      <a:r>
                        <a:rPr lang="en-US" b="0" i="0" u="none" strike="noStrike" baseline="30000" dirty="0">
                          <a:solidFill>
                            <a:srgbClr val="0B0080"/>
                          </a:solidFill>
                          <a:effectLst/>
                          <a:hlinkClick r:id="rId4"/>
                        </a:rPr>
                        <a:t>[13]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5" tooltip="C++03"/>
                        </a:rPr>
                        <a:t>C++03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99122">
                <a:tc>
                  <a:txBody>
                    <a:bodyPr/>
                    <a:lstStyle/>
                    <a:p>
                      <a:pPr algn="ctr"/>
                      <a:r>
                        <a:rPr lang="en-US">
                          <a:effectLst/>
                        </a:rPr>
                        <a:t>2007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TR 19768:2007</a:t>
                      </a:r>
                      <a:r>
                        <a:rPr lang="en-US" b="0" i="0" u="none" strike="noStrike" baseline="30000">
                          <a:solidFill>
                            <a:srgbClr val="0B0080"/>
                          </a:solidFill>
                          <a:effectLst/>
                          <a:hlinkClick r:id="rId6"/>
                        </a:rPr>
                        <a:t>[14]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7" tooltip="C++ Technical Report 1"/>
                        </a:rPr>
                        <a:t>C++TR1</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14882:2011</a:t>
                      </a:r>
                      <a:r>
                        <a:rPr lang="en-US" b="0" i="0" u="none" strike="noStrike" baseline="30000">
                          <a:solidFill>
                            <a:srgbClr val="0B0080"/>
                          </a:solidFill>
                          <a:effectLst/>
                          <a:hlinkClick r:id="rId8"/>
                        </a:rPr>
                        <a:t>[4]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9" tooltip="C++11"/>
                        </a:rPr>
                        <a:t>C++11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742352">
                <a:tc>
                  <a:txBody>
                    <a:bodyPr/>
                    <a:lstStyle/>
                    <a:p>
                      <a:pPr algn="ctr"/>
                      <a:r>
                        <a:rPr lang="en-US">
                          <a:effectLst/>
                        </a:rPr>
                        <a:t>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N3690 (working draft C++14)</a:t>
                      </a:r>
                      <a:r>
                        <a:rPr lang="en-US" b="0" i="0" u="none" strike="noStrike" baseline="30000">
                          <a:solidFill>
                            <a:srgbClr val="0B0080"/>
                          </a:solidFill>
                          <a:effectLst/>
                          <a:hlinkClick r:id="rId10"/>
                        </a:rPr>
                        <a:t>[15]</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11" tooltip="C++14"/>
                        </a:rPr>
                        <a:t>C++14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to be determined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12" tooltip="C++17"/>
                        </a:rPr>
                        <a:t>C++17</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a:t>
            </a:r>
            <a:r>
              <a:rPr lang="en-US" dirty="0"/>
              <a:t>History: What happened to Technical Report 2 (TR2)?</a:t>
            </a:r>
            <a:br>
              <a:rPr lang="en-US" dirty="0"/>
            </a:br>
            <a:endParaRPr lang="en-US" dirty="0"/>
          </a:p>
        </p:txBody>
      </p:sp>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6" name="Content Placeholder 5"/>
          <p:cNvSpPr>
            <a:spLocks noGrp="1"/>
          </p:cNvSpPr>
          <p:nvPr>
            <p:ph idx="1"/>
          </p:nvPr>
        </p:nvSpPr>
        <p:spPr>
          <a:xfrm>
            <a:off x="457200" y="1600200"/>
            <a:ext cx="8229600" cy="5105400"/>
          </a:xfrm>
        </p:spPr>
        <p:txBody>
          <a:bodyPr>
            <a:normAutofit fontScale="55000" lnSpcReduction="20000"/>
          </a:bodyPr>
          <a:lstStyle/>
          <a:p>
            <a:pPr marL="0" indent="0">
              <a:buNone/>
            </a:pPr>
            <a:r>
              <a:rPr lang="en-US" dirty="0" smtClean="0"/>
              <a:t>In </a:t>
            </a:r>
            <a:r>
              <a:rPr lang="en-US" dirty="0"/>
              <a:t>2005, a request for proposals for a TR2 was made with a special interest in Unicode, XML/HTML, Networking and usability for novice programmers.</a:t>
            </a:r>
            <a:r>
              <a:rPr lang="en-US" dirty="0">
                <a:hlinkClick r:id="rId2"/>
              </a:rPr>
              <a:t>[3</a:t>
            </a:r>
            <a:r>
              <a:rPr lang="en-US" dirty="0" smtClean="0">
                <a:hlinkClick r:id="rId2"/>
              </a:rPr>
              <a:t>]</a:t>
            </a:r>
            <a:r>
              <a:rPr lang="en-US" dirty="0" smtClean="0"/>
              <a:t>. Some </a:t>
            </a:r>
            <a:r>
              <a:rPr lang="en-US" dirty="0"/>
              <a:t>of the proposals included:</a:t>
            </a:r>
          </a:p>
          <a:p>
            <a:r>
              <a:rPr lang="en-US" dirty="0"/>
              <a:t>Threads </a:t>
            </a:r>
            <a:r>
              <a:rPr lang="en-US" dirty="0">
                <a:hlinkClick r:id="rId3"/>
              </a:rPr>
              <a:t>[4]</a:t>
            </a:r>
            <a:endParaRPr lang="en-US" dirty="0"/>
          </a:p>
          <a:p>
            <a:r>
              <a:rPr lang="en-US" dirty="0"/>
              <a:t>The </a:t>
            </a:r>
            <a:r>
              <a:rPr lang="en-US" dirty="0" err="1">
                <a:hlinkClick r:id="rId4" tooltip="Asio C++ library"/>
              </a:rPr>
              <a:t>Asio</a:t>
            </a:r>
            <a:r>
              <a:rPr lang="en-US" dirty="0">
                <a:hlinkClick r:id="rId4" tooltip="Asio C++ library"/>
              </a:rPr>
              <a:t> C++ library</a:t>
            </a:r>
            <a:r>
              <a:rPr lang="en-US" dirty="0"/>
              <a:t> (networking </a:t>
            </a:r>
            <a:r>
              <a:rPr lang="en-US" dirty="0">
                <a:hlinkClick r:id="rId5"/>
              </a:rPr>
              <a:t>[5]</a:t>
            </a:r>
            <a:r>
              <a:rPr lang="en-US" dirty="0">
                <a:hlinkClick r:id="rId6"/>
              </a:rPr>
              <a:t>[6]</a:t>
            </a:r>
            <a:r>
              <a:rPr lang="en-US" dirty="0"/>
              <a:t>).</a:t>
            </a:r>
          </a:p>
          <a:p>
            <a:r>
              <a:rPr lang="en-US" dirty="0"/>
              <a:t>Signals/Slots </a:t>
            </a:r>
            <a:r>
              <a:rPr lang="en-US" dirty="0">
                <a:hlinkClick r:id="rId7"/>
              </a:rPr>
              <a:t>[7]</a:t>
            </a:r>
            <a:r>
              <a:rPr lang="en-US" dirty="0">
                <a:hlinkClick r:id="rId8"/>
              </a:rPr>
              <a:t>[8]</a:t>
            </a:r>
            <a:endParaRPr lang="en-US" dirty="0"/>
          </a:p>
          <a:p>
            <a:r>
              <a:rPr lang="en-US" dirty="0" err="1"/>
              <a:t>Filesystem</a:t>
            </a:r>
            <a:r>
              <a:rPr lang="en-US" dirty="0"/>
              <a:t> Library </a:t>
            </a:r>
            <a:r>
              <a:rPr lang="en-US" dirty="0">
                <a:hlinkClick r:id="rId9"/>
              </a:rPr>
              <a:t>[9]</a:t>
            </a:r>
            <a:r>
              <a:rPr lang="en-US" dirty="0"/>
              <a:t> – Based on the Boost </a:t>
            </a:r>
            <a:r>
              <a:rPr lang="en-US" dirty="0" err="1"/>
              <a:t>Filesystem</a:t>
            </a:r>
            <a:r>
              <a:rPr lang="en-US" dirty="0"/>
              <a:t> Library, </a:t>
            </a:r>
            <a:r>
              <a:rPr lang="en-US" dirty="0" smtClean="0"/>
              <a:t>for query/manipulation </a:t>
            </a:r>
            <a:r>
              <a:rPr lang="en-US" dirty="0"/>
              <a:t>of paths, files and directories.</a:t>
            </a:r>
          </a:p>
          <a:p>
            <a:r>
              <a:rPr lang="en-US" dirty="0"/>
              <a:t>Boost Any Library </a:t>
            </a:r>
            <a:r>
              <a:rPr lang="en-US" dirty="0">
                <a:hlinkClick r:id="rId10"/>
              </a:rPr>
              <a:t>[10]</a:t>
            </a:r>
            <a:endParaRPr lang="en-US" dirty="0"/>
          </a:p>
          <a:p>
            <a:r>
              <a:rPr lang="en-US" dirty="0"/>
              <a:t>Lexical Conversion Library </a:t>
            </a:r>
            <a:r>
              <a:rPr lang="en-US" dirty="0">
                <a:hlinkClick r:id="rId11"/>
              </a:rPr>
              <a:t>[11]</a:t>
            </a:r>
            <a:endParaRPr lang="en-US" dirty="0"/>
          </a:p>
          <a:p>
            <a:r>
              <a:rPr lang="en-US" dirty="0"/>
              <a:t>New String Algorithms </a:t>
            </a:r>
            <a:r>
              <a:rPr lang="en-US" dirty="0">
                <a:hlinkClick r:id="rId12"/>
              </a:rPr>
              <a:t>[12]</a:t>
            </a:r>
            <a:endParaRPr lang="en-US" dirty="0"/>
          </a:p>
          <a:p>
            <a:r>
              <a:rPr lang="en-US" dirty="0"/>
              <a:t>Toward a More Complete Taxonomy of Algebraic Properties for Numeric Libraries in TR2 </a:t>
            </a:r>
            <a:r>
              <a:rPr lang="en-US" dirty="0">
                <a:hlinkClick r:id="rId13"/>
              </a:rPr>
              <a:t>[13]</a:t>
            </a:r>
            <a:endParaRPr lang="en-US" dirty="0"/>
          </a:p>
          <a:p>
            <a:r>
              <a:rPr lang="en-US" dirty="0"/>
              <a:t>Adding heterogeneous comparison lookup to associative containers for TR2 </a:t>
            </a:r>
            <a:r>
              <a:rPr lang="en-US" dirty="0">
                <a:hlinkClick r:id="rId14"/>
              </a:rPr>
              <a:t>[14]</a:t>
            </a:r>
            <a:endParaRPr lang="en-US" dirty="0"/>
          </a:p>
          <a:p>
            <a:pPr marL="0" indent="0">
              <a:buNone/>
            </a:pPr>
            <a:r>
              <a:rPr lang="en-US" dirty="0"/>
              <a:t>Since the call for proposals for TR2, changes to ISO procedures meant that there will not be a TR2, instead enhancements to C++ will be published in a number of Technical Specifications. Some of the proposals listed above are already included in the C++ standard or in draft versions of the Technical Specifications</a:t>
            </a:r>
            <a:r>
              <a:rPr lang="en-US" dirty="0" smtClean="0"/>
              <a:t>.</a:t>
            </a:r>
          </a:p>
          <a:p>
            <a:endParaRPr lang="en-US" dirty="0">
              <a:hlinkClick r:id="rId15"/>
            </a:endParaRPr>
          </a:p>
          <a:p>
            <a:pPr marL="0" indent="0" algn="ctr">
              <a:buNone/>
            </a:pPr>
            <a:r>
              <a:rPr lang="en-US" sz="2500" dirty="0" smtClean="0">
                <a:hlinkClick r:id="rId15"/>
              </a:rPr>
              <a:t>https</a:t>
            </a:r>
            <a:r>
              <a:rPr lang="en-US" sz="2500" dirty="0">
                <a:hlinkClick r:id="rId15"/>
              </a:rPr>
              <a:t>://</a:t>
            </a:r>
            <a:r>
              <a:rPr lang="en-US" sz="2500" dirty="0" smtClean="0">
                <a:hlinkClick r:id="rId15"/>
              </a:rPr>
              <a:t>en.wikipedia.org/wiki/C%2B%2B_Technical_Report_1#Technical_Report_2</a:t>
            </a:r>
            <a:endParaRPr lang="en-US" sz="2500" dirty="0" smtClean="0"/>
          </a:p>
          <a:p>
            <a:pPr marL="0" indent="0">
              <a:buNone/>
            </a:pPr>
            <a:endParaRPr lang="en-US" dirty="0"/>
          </a:p>
        </p:txBody>
      </p:sp>
    </p:spTree>
    <p:extLst>
      <p:ext uri="{BB962C8B-B14F-4D97-AF65-F5344CB8AC3E}">
        <p14:creationId xmlns:p14="http://schemas.microsoft.com/office/powerpoint/2010/main" val="4051605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People: Bjarne </a:t>
            </a:r>
            <a:r>
              <a:rPr lang="en-US" dirty="0" err="1"/>
              <a:t>Stroustrup</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smtClean="0"/>
              <a:t>On the ISO standards committee</a:t>
            </a:r>
          </a:p>
          <a:p>
            <a:r>
              <a:rPr lang="en-US" sz="2800" dirty="0" smtClean="0"/>
              <a:t>NOT a BDFL</a:t>
            </a:r>
          </a:p>
          <a:p>
            <a:r>
              <a:rPr lang="en-US" sz="2800" dirty="0" smtClean="0"/>
              <a:t>Still writing good books</a:t>
            </a:r>
          </a:p>
          <a:p>
            <a:r>
              <a:rPr lang="en-US" sz="2800" dirty="0"/>
              <a:t>Hair: Big fun topic at </a:t>
            </a:r>
            <a:r>
              <a:rPr lang="en-US" sz="2800" dirty="0" err="1"/>
              <a:t>cppcon</a:t>
            </a:r>
            <a:r>
              <a:rPr lang="en-US" sz="2800" dirty="0" smtClean="0"/>
              <a:t>.</a:t>
            </a:r>
          </a:p>
          <a:p>
            <a:pPr marL="0" indent="0">
              <a:buNone/>
            </a:pPr>
            <a:r>
              <a:rPr lang="en-US" sz="2400" dirty="0">
                <a:hlinkClick r:id="rId2"/>
              </a:rPr>
              <a:t>http://</a:t>
            </a:r>
            <a:r>
              <a:rPr lang="en-US" sz="2400" dirty="0" smtClean="0">
                <a:hlinkClick r:id="rId2"/>
              </a:rPr>
              <a:t>scottmeyers.blogspot.com/2014/09/cppcon-hair-poll.html</a:t>
            </a:r>
            <a:endParaRPr lang="en-US" sz="2400" dirty="0" smtClean="0"/>
          </a:p>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3"/>
          <a:stretch>
            <a:fillRect/>
          </a:stretch>
        </p:blipFill>
        <p:spPr>
          <a:xfrm>
            <a:off x="304800" y="4114800"/>
            <a:ext cx="8574415" cy="2328996"/>
          </a:xfrm>
          <a:prstGeom prst="rect">
            <a:avLst/>
          </a:prstGeom>
        </p:spPr>
      </p:pic>
    </p:spTree>
    <p:extLst>
      <p:ext uri="{BB962C8B-B14F-4D97-AF65-F5344CB8AC3E}">
        <p14:creationId xmlns:p14="http://schemas.microsoft.com/office/powerpoint/2010/main" val="26168450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 Scott Meyers</a:t>
            </a:r>
            <a:endParaRPr lang="en-US" dirty="0"/>
          </a:p>
        </p:txBody>
      </p:sp>
      <p:sp>
        <p:nvSpPr>
          <p:cNvPr id="3" name="Content Placeholder 2"/>
          <p:cNvSpPr>
            <a:spLocks noGrp="1"/>
          </p:cNvSpPr>
          <p:nvPr>
            <p:ph idx="1"/>
          </p:nvPr>
        </p:nvSpPr>
        <p:spPr/>
        <p:txBody>
          <a:bodyPr>
            <a:normAutofit/>
          </a:bodyPr>
          <a:lstStyle/>
          <a:p>
            <a:r>
              <a:rPr lang="en-US" dirty="0" smtClean="0"/>
              <a:t>Latest book is </a:t>
            </a:r>
            <a:r>
              <a:rPr lang="en-US" i="1" dirty="0" smtClean="0"/>
              <a:t>hot, hot, hot!</a:t>
            </a:r>
          </a:p>
          <a:p>
            <a:r>
              <a:rPr lang="en-US" dirty="0" smtClean="0"/>
              <a:t>Has ‘the hair’</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9" y="2810046"/>
            <a:ext cx="9144000" cy="4029709"/>
          </a:xfrm>
          <a:prstGeom prst="rect">
            <a:avLst/>
          </a:prstGeom>
        </p:spPr>
      </p:pic>
    </p:spTree>
    <p:extLst>
      <p:ext uri="{BB962C8B-B14F-4D97-AF65-F5344CB8AC3E}">
        <p14:creationId xmlns:p14="http://schemas.microsoft.com/office/powerpoint/2010/main" val="3220309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 </a:t>
            </a:r>
            <a:r>
              <a:rPr lang="en-US" dirty="0"/>
              <a:t>People: Andrei </a:t>
            </a:r>
            <a:r>
              <a:rPr lang="en-US" dirty="0" err="1" smtClean="0"/>
              <a:t>Alexandrescu</a:t>
            </a:r>
            <a:endParaRPr lang="en-US" dirty="0"/>
          </a:p>
        </p:txBody>
      </p:sp>
      <p:sp>
        <p:nvSpPr>
          <p:cNvPr id="3" name="Content Placeholder 2"/>
          <p:cNvSpPr>
            <a:spLocks noGrp="1"/>
          </p:cNvSpPr>
          <p:nvPr>
            <p:ph idx="1"/>
          </p:nvPr>
        </p:nvSpPr>
        <p:spPr>
          <a:xfrm>
            <a:off x="609600" y="1371600"/>
            <a:ext cx="8229600" cy="4754563"/>
          </a:xfrm>
        </p:spPr>
        <p:txBody>
          <a:bodyPr>
            <a:normAutofit fontScale="85000" lnSpcReduction="20000"/>
          </a:bodyPr>
          <a:lstStyle/>
          <a:p>
            <a:r>
              <a:rPr lang="en-US" dirty="0" smtClean="0"/>
              <a:t>Book</a:t>
            </a:r>
            <a:r>
              <a:rPr lang="en-US" dirty="0" smtClean="0"/>
              <a:t>: </a:t>
            </a:r>
            <a:r>
              <a:rPr lang="en-US" u="sng" dirty="0" smtClean="0"/>
              <a:t>Modern </a:t>
            </a:r>
            <a:r>
              <a:rPr lang="en-US" u="sng" dirty="0"/>
              <a:t>C++ Design: Generic Programming and Design Patterns </a:t>
            </a:r>
            <a:r>
              <a:rPr lang="en-US" u="sng" dirty="0" smtClean="0"/>
              <a:t>Applied (2001)</a:t>
            </a:r>
          </a:p>
          <a:p>
            <a:r>
              <a:rPr lang="en-US" dirty="0" smtClean="0"/>
              <a:t>Loki </a:t>
            </a:r>
            <a:r>
              <a:rPr lang="en-US" dirty="0" smtClean="0">
                <a:hlinkClick r:id="rId2"/>
              </a:rPr>
              <a:t>framework</a:t>
            </a:r>
            <a:r>
              <a:rPr lang="en-US" dirty="0"/>
              <a:t>: “a C++ software library written by Andrei </a:t>
            </a:r>
            <a:r>
              <a:rPr lang="en-US" dirty="0" err="1"/>
              <a:t>Alexandrescu</a:t>
            </a:r>
            <a:r>
              <a:rPr lang="en-US" dirty="0"/>
              <a:t> as part of his book Modern C++ </a:t>
            </a:r>
            <a:r>
              <a:rPr lang="en-US" dirty="0" smtClean="0"/>
              <a:t>Design. The </a:t>
            </a:r>
            <a:r>
              <a:rPr lang="en-US" dirty="0"/>
              <a:t>library makes extensive use of C++ template metaprogramming and implements several commonly used tools: </a:t>
            </a:r>
            <a:r>
              <a:rPr lang="en-US" dirty="0" err="1"/>
              <a:t>typelist</a:t>
            </a:r>
            <a:r>
              <a:rPr lang="en-US" dirty="0"/>
              <a:t>, </a:t>
            </a:r>
            <a:r>
              <a:rPr lang="en-US" dirty="0" err="1"/>
              <a:t>functor</a:t>
            </a:r>
            <a:r>
              <a:rPr lang="en-US" dirty="0"/>
              <a:t>, singleton, smart pointer, object factory, visitor and </a:t>
            </a:r>
            <a:r>
              <a:rPr lang="en-US" dirty="0" err="1"/>
              <a:t>multimethods</a:t>
            </a:r>
            <a:r>
              <a:rPr lang="en-US" dirty="0" smtClean="0"/>
              <a:t>.”</a:t>
            </a:r>
          </a:p>
          <a:p>
            <a:r>
              <a:rPr lang="en-US" dirty="0" smtClean="0"/>
              <a:t>Then…created the </a:t>
            </a:r>
            <a:r>
              <a:rPr lang="en-US" dirty="0" smtClean="0">
                <a:hlinkClick r:id="rId3"/>
              </a:rPr>
              <a:t>‘D’ programming language</a:t>
            </a:r>
            <a:r>
              <a:rPr lang="en-US" dirty="0" smtClean="0"/>
              <a:t> (!)</a:t>
            </a:r>
            <a:endParaRPr lang="en-US" dirty="0" smtClean="0"/>
          </a:p>
          <a:p>
            <a:pPr lvl="1"/>
            <a:r>
              <a:rPr lang="en-US" dirty="0" smtClean="0"/>
              <a:t>Facebook’s ‘Flint’ – written in ‘D’: </a:t>
            </a:r>
            <a:r>
              <a:rPr lang="en-US" dirty="0" smtClean="0">
                <a:hlinkClick r:id="rId4"/>
              </a:rPr>
              <a:t>https</a:t>
            </a:r>
            <a:r>
              <a:rPr lang="en-US" dirty="0">
                <a:hlinkClick r:id="rId4"/>
              </a:rPr>
              <a:t>://code.facebook.com/posts/729709347050548/under-the-hood-building-and-open-sourcing-flint</a:t>
            </a:r>
            <a:r>
              <a:rPr lang="en-US" dirty="0" smtClean="0">
                <a:hlinkClick r:id="rId4"/>
              </a:rPr>
              <a:t>/</a:t>
            </a:r>
            <a:endParaRPr lang="en-US" dirty="0" smtClean="0"/>
          </a:p>
          <a:p>
            <a:pPr lvl="1"/>
            <a:endParaRPr lang="en-US" dirty="0"/>
          </a:p>
        </p:txBody>
      </p:sp>
    </p:spTree>
    <p:extLst>
      <p:ext uri="{BB962C8B-B14F-4D97-AF65-F5344CB8AC3E}">
        <p14:creationId xmlns:p14="http://schemas.microsoft.com/office/powerpoint/2010/main" val="42086947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Drivers of C++ Innovation</a:t>
            </a:r>
            <a:endParaRPr lang="en-US" dirty="0"/>
          </a:p>
        </p:txBody>
      </p:sp>
      <p:sp>
        <p:nvSpPr>
          <p:cNvPr id="3" name="Content Placeholder 2"/>
          <p:cNvSpPr>
            <a:spLocks noGrp="1"/>
          </p:cNvSpPr>
          <p:nvPr>
            <p:ph idx="1"/>
          </p:nvPr>
        </p:nvSpPr>
        <p:spPr>
          <a:xfrm>
            <a:off x="609600" y="1600200"/>
            <a:ext cx="8229600" cy="4525963"/>
          </a:xfrm>
        </p:spPr>
        <p:txBody>
          <a:bodyPr>
            <a:normAutofit fontScale="85000" lnSpcReduction="20000"/>
          </a:bodyPr>
          <a:lstStyle/>
          <a:p>
            <a:r>
              <a:rPr lang="en-US" dirty="0" smtClean="0"/>
              <a:t>all the other cool programming languages</a:t>
            </a:r>
            <a:endParaRPr lang="en-US" dirty="0"/>
          </a:p>
          <a:p>
            <a:r>
              <a:rPr lang="en-US" dirty="0" smtClean="0"/>
              <a:t>C++ Standard Library (a.k.a. STL)</a:t>
            </a:r>
            <a:endParaRPr lang="en-US" dirty="0"/>
          </a:p>
          <a:p>
            <a:r>
              <a:rPr lang="en-US" dirty="0" smtClean="0"/>
              <a:t>Boost </a:t>
            </a:r>
            <a:r>
              <a:rPr lang="en-US" dirty="0" smtClean="0"/>
              <a:t>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(PHP =&gt; C++); many </a:t>
            </a:r>
            <a:r>
              <a:rPr lang="en-US" dirty="0" err="1" smtClean="0"/>
              <a:t>opensource</a:t>
            </a:r>
            <a:r>
              <a:rPr lang="en-US" dirty="0" smtClean="0"/>
              <a:t> libs</a:t>
            </a:r>
          </a:p>
          <a:p>
            <a:r>
              <a:rPr lang="en-US" dirty="0" smtClean="0"/>
              <a:t>Google – products and tools. Yes; lots - including Chrome web browser (</a:t>
            </a:r>
            <a:r>
              <a:rPr lang="en-US" dirty="0" smtClean="0">
                <a:hlinkClick r:id="rId2"/>
              </a:rPr>
              <a:t>article</a:t>
            </a:r>
            <a:r>
              <a:rPr lang="en-US" dirty="0" smtClean="0"/>
              <a:t>)</a:t>
            </a:r>
          </a:p>
          <a:p>
            <a:r>
              <a:rPr lang="en-US" dirty="0" smtClean="0"/>
              <a:t>Microsoft – Windows; tools; Office…</a:t>
            </a:r>
          </a:p>
          <a:p>
            <a:pPr lvl="1"/>
            <a:r>
              <a:rPr lang="en-US" dirty="0" smtClean="0"/>
              <a:t>.NET not used in tools or Office…or drivers. </a:t>
            </a:r>
            <a:r>
              <a:rPr lang="en-US" dirty="0" smtClean="0">
                <a:sym typeface="Wingdings" panose="05000000000000000000" pitchFamily="2" charset="2"/>
              </a:rPr>
              <a:t></a:t>
            </a:r>
          </a:p>
          <a:p>
            <a:r>
              <a:rPr lang="en-US" dirty="0">
                <a:hlinkClick r:id="rId3"/>
              </a:rPr>
              <a:t>LLVM</a:t>
            </a:r>
            <a:r>
              <a:rPr lang="en-US" dirty="0"/>
              <a:t>: all your languages belong to us…and </a:t>
            </a:r>
            <a:r>
              <a:rPr lang="en-US" dirty="0">
                <a:hlinkClick r:id="rId4"/>
              </a:rPr>
              <a:t>Clang</a:t>
            </a:r>
            <a:r>
              <a:rPr lang="en-US" dirty="0"/>
              <a:t>…</a:t>
            </a:r>
          </a:p>
          <a:p>
            <a:pPr lvl="1"/>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a:t>
            </a:r>
            <a:endParaRPr lang="en-US" dirty="0"/>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1447800"/>
            <a:ext cx="4495800" cy="4870450"/>
          </a:xfrm>
          <a:prstGeom prst="rect">
            <a:avLst/>
          </a:prstGeom>
        </p:spPr>
      </p:pic>
    </p:spTree>
    <p:extLst>
      <p:ext uri="{BB962C8B-B14F-4D97-AF65-F5344CB8AC3E}">
        <p14:creationId xmlns:p14="http://schemas.microsoft.com/office/powerpoint/2010/main" val="1515659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C++ Innovation</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a:t>
            </a:r>
            <a:r>
              <a:rPr lang="en-US" b="1" dirty="0" smtClean="0"/>
              <a:t>modern</a:t>
            </a:r>
            <a:r>
              <a:rPr lang="en-US" dirty="0" smtClean="0"/>
              <a:t> </a:t>
            </a:r>
            <a:r>
              <a:rPr lang="en-US" dirty="0"/>
              <a:t>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smtClean="0">
                <a:hlinkClick r:id="rId6"/>
              </a:rPr>
              <a:t>Threading Building Blocks</a:t>
            </a:r>
            <a:endParaRPr lang="en-US" dirty="0" smtClean="0"/>
          </a:p>
          <a:p>
            <a:r>
              <a:rPr lang="en-US" dirty="0" err="1" smtClean="0"/>
              <a:t>Cevelop</a:t>
            </a:r>
            <a:r>
              <a:rPr lang="en-US" dirty="0" smtClean="0"/>
              <a:t>: Eclipse-based </a:t>
            </a:r>
            <a:r>
              <a:rPr lang="en-US" dirty="0" smtClean="0">
                <a:hlinkClick r:id="rId7"/>
              </a:rPr>
              <a:t>C++ IDE</a:t>
            </a:r>
            <a:r>
              <a:rPr lang="en-US" dirty="0" smtClean="0"/>
              <a:t> with unit testing, refactoring</a:t>
            </a:r>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pPr marL="0" indent="0">
              <a:buNone/>
            </a:pPr>
            <a:r>
              <a:rPr lang="en-US" dirty="0" smtClean="0"/>
              <a:t>Facebook:</a:t>
            </a:r>
          </a:p>
          <a:p>
            <a:pPr marL="400050" lvl="1" indent="0">
              <a:buNone/>
            </a:pPr>
            <a:r>
              <a:rPr lang="en-US" dirty="0" smtClean="0">
                <a:hlinkClick r:id="rId2"/>
              </a:rPr>
              <a:t>“</a:t>
            </a:r>
            <a:r>
              <a:rPr lang="en-US" dirty="0" err="1" smtClean="0">
                <a:hlinkClick r:id="rId2"/>
              </a:rPr>
              <a:t>Proxygen</a:t>
            </a:r>
            <a:r>
              <a:rPr lang="en-US" dirty="0" smtClean="0"/>
              <a:t> </a:t>
            </a:r>
            <a:r>
              <a:rPr lang="en-US" dirty="0"/>
              <a:t>makes heavy use of the latest C++ features and depends on </a:t>
            </a:r>
            <a:r>
              <a:rPr lang="en-US" b="1" dirty="0">
                <a:hlinkClick r:id="rId3"/>
              </a:rPr>
              <a:t>Thrift</a:t>
            </a:r>
            <a:r>
              <a:rPr lang="en-US" dirty="0"/>
              <a:t> and </a:t>
            </a:r>
            <a:r>
              <a:rPr lang="en-US" b="1" dirty="0">
                <a:hlinkClick r:id="rId4"/>
              </a:rPr>
              <a:t>Folly</a:t>
            </a:r>
            <a:r>
              <a:rPr lang="en-US" dirty="0"/>
              <a:t> for its underlying network and data abstractions. We make use of </a:t>
            </a:r>
            <a:r>
              <a:rPr lang="en-US" b="1" dirty="0">
                <a:solidFill>
                  <a:srgbClr val="FF0000"/>
                </a:solidFill>
              </a:rPr>
              <a:t>move semantics </a:t>
            </a:r>
            <a:r>
              <a:rPr lang="en-US" dirty="0"/>
              <a:t>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t>
            </a:r>
            <a:r>
              <a:rPr lang="en-US" dirty="0" smtClean="0"/>
              <a:t>a memory </a:t>
            </a:r>
            <a:r>
              <a:rPr lang="en-US" dirty="0"/>
              <a:t>and CPU efficient server</a:t>
            </a:r>
            <a:r>
              <a:rPr lang="en-US" dirty="0" smtClean="0"/>
              <a:t>.</a:t>
            </a:r>
          </a:p>
          <a:p>
            <a:pPr marL="400050" lvl="1" indent="0">
              <a:buNone/>
            </a:pPr>
            <a:endParaRPr lang="en-US" dirty="0" smtClean="0"/>
          </a:p>
          <a:p>
            <a:pPr marL="400050" lvl="1" indent="0">
              <a:buNone/>
            </a:pPr>
            <a:r>
              <a:rPr lang="en-US" sz="2000" dirty="0" err="1" smtClean="0"/>
              <a:t>todo</a:t>
            </a:r>
            <a:r>
              <a:rPr lang="en-US" sz="2000" dirty="0" smtClean="0"/>
              <a:t>: study the Folly source code for an excellent overview of Modern </a:t>
            </a:r>
            <a:r>
              <a:rPr lang="en-US" sz="2000" dirty="0"/>
              <a:t>C++: </a:t>
            </a:r>
            <a:r>
              <a:rPr lang="en-US" sz="2000" dirty="0">
                <a:hlinkClick r:id="rId5"/>
              </a:rPr>
              <a:t>http://www.codergears.com/Blog/?</a:t>
            </a:r>
            <a:r>
              <a:rPr lang="en-US" sz="2000" dirty="0" smtClean="0">
                <a:hlinkClick r:id="rId5"/>
              </a:rPr>
              <a:t>p=431</a:t>
            </a:r>
            <a:endParaRPr lang="en-US" sz="2000" dirty="0" smtClean="0"/>
          </a:p>
          <a:p>
            <a:pPr marL="400050" lvl="1" indent="0">
              <a:buNone/>
            </a:pPr>
            <a:endParaRPr lang="en-US" dirty="0"/>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normAutofit/>
          </a:bodyPr>
          <a:lstStyle/>
          <a:p>
            <a:r>
              <a:rPr lang="en-US" dirty="0" err="1" smtClean="0"/>
              <a:t>Qt</a:t>
            </a:r>
            <a:r>
              <a:rPr lang="en-US" dirty="0" smtClean="0"/>
              <a:t> Framework: Staying current…</a:t>
            </a:r>
          </a:p>
          <a:p>
            <a:pPr marL="0" indent="0">
              <a:buNone/>
            </a:pPr>
            <a:endParaRPr lang="en-US" dirty="0" smtClean="0"/>
          </a:p>
          <a:p>
            <a:pPr marL="0" indent="0">
              <a:buNone/>
            </a:pPr>
            <a:r>
              <a:rPr lang="en-US" dirty="0"/>
              <a:t>“C++14 for </a:t>
            </a:r>
            <a:r>
              <a:rPr lang="en-US" dirty="0" err="1"/>
              <a:t>Qt</a:t>
            </a:r>
            <a:r>
              <a:rPr lang="en-US" dirty="0"/>
              <a:t> programmers</a:t>
            </a:r>
            <a:r>
              <a:rPr lang="en-US" dirty="0" smtClean="0"/>
              <a:t>”:</a:t>
            </a:r>
            <a:endParaRPr lang="en-US" dirty="0"/>
          </a:p>
          <a:p>
            <a:pPr marL="0" indent="0">
              <a:buNone/>
            </a:pPr>
            <a:r>
              <a:rPr lang="en-US" dirty="0">
                <a:hlinkClick r:id="rId2"/>
              </a:rPr>
              <a:t>http://</a:t>
            </a:r>
            <a:r>
              <a:rPr lang="en-US" dirty="0" smtClean="0">
                <a:hlinkClick r:id="rId2"/>
              </a:rPr>
              <a:t>woboq.com/blog/cpp14-in-qt.html</a:t>
            </a:r>
            <a:endParaRPr lang="en-US" dirty="0" smtClean="0"/>
          </a:p>
          <a:p>
            <a:pPr marL="0" indent="0">
              <a:buNone/>
            </a:pPr>
            <a:endParaRPr lang="en-US" dirty="0" smtClean="0"/>
          </a:p>
        </p:txBody>
      </p:sp>
    </p:spTree>
    <p:extLst>
      <p:ext uri="{BB962C8B-B14F-4D97-AF65-F5344CB8AC3E}">
        <p14:creationId xmlns:p14="http://schemas.microsoft.com/office/powerpoint/2010/main" val="1914869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Yes you Can!</a:t>
            </a:r>
            <a:endParaRPr lang="en-US" dirty="0"/>
          </a:p>
        </p:txBody>
      </p:sp>
      <p:sp>
        <p:nvSpPr>
          <p:cNvPr id="3" name="Content Placeholder 2"/>
          <p:cNvSpPr>
            <a:spLocks noGrp="1"/>
          </p:cNvSpPr>
          <p:nvPr>
            <p:ph idx="1"/>
          </p:nvPr>
        </p:nvSpPr>
        <p:spPr/>
        <p:txBody>
          <a:bodyPr/>
          <a:lstStyle/>
          <a:p>
            <a:r>
              <a:rPr lang="en-US" dirty="0" smtClean="0"/>
              <a:t>develop </a:t>
            </a:r>
            <a:r>
              <a:rPr lang="en-US" dirty="0" smtClean="0"/>
              <a:t>with C++ on windows, </a:t>
            </a:r>
            <a:r>
              <a:rPr lang="en-US" dirty="0" err="1" smtClean="0"/>
              <a:t>linux</a:t>
            </a:r>
            <a:r>
              <a:rPr lang="en-US" dirty="0" smtClean="0"/>
              <a:t>, and </a:t>
            </a:r>
            <a:r>
              <a:rPr lang="en-US" dirty="0" smtClean="0"/>
              <a:t>OSX;</a:t>
            </a:r>
            <a:endParaRPr lang="en-US" dirty="0" smtClean="0"/>
          </a:p>
          <a:p>
            <a:r>
              <a:rPr lang="en-US" dirty="0" smtClean="0"/>
              <a:t>develop </a:t>
            </a:r>
            <a:r>
              <a:rPr lang="en-US" dirty="0" smtClean="0"/>
              <a:t>iOS </a:t>
            </a:r>
            <a:r>
              <a:rPr lang="en-US" dirty="0" smtClean="0"/>
              <a:t>apps;</a:t>
            </a:r>
            <a:endParaRPr lang="en-US" dirty="0" smtClean="0"/>
          </a:p>
          <a:p>
            <a:r>
              <a:rPr lang="en-US" dirty="0" smtClean="0"/>
              <a:t>develop </a:t>
            </a:r>
            <a:r>
              <a:rPr lang="en-US" dirty="0" smtClean="0"/>
              <a:t>Android </a:t>
            </a:r>
            <a:r>
              <a:rPr lang="en-US" dirty="0" smtClean="0"/>
              <a:t>apps;</a:t>
            </a:r>
            <a:endParaRPr lang="en-US" dirty="0" smtClean="0"/>
          </a:p>
          <a:p>
            <a:r>
              <a:rPr lang="en-US" dirty="0" smtClean="0"/>
              <a:t>develop </a:t>
            </a:r>
            <a:r>
              <a:rPr lang="en-US" dirty="0" smtClean="0"/>
              <a:t>for cool little microcontrollers</a:t>
            </a:r>
          </a:p>
          <a:p>
            <a:pPr lvl="1"/>
            <a:r>
              <a:rPr lang="en-US" dirty="0" err="1" smtClean="0"/>
              <a:t>Aurduino</a:t>
            </a:r>
            <a:endParaRPr lang="en-US" dirty="0" smtClean="0"/>
          </a:p>
          <a:p>
            <a:pPr lvl="1"/>
            <a:r>
              <a:rPr lang="en-US" dirty="0" smtClean="0"/>
              <a:t>Raspberry Pi</a:t>
            </a:r>
          </a:p>
          <a:p>
            <a:pPr lvl="1"/>
            <a:r>
              <a:rPr lang="en-US" dirty="0" smtClean="0"/>
              <a:t>Beagle Bone</a:t>
            </a:r>
          </a:p>
        </p:txBody>
      </p:sp>
    </p:spTree>
    <p:extLst>
      <p:ext uri="{BB962C8B-B14F-4D97-AF65-F5344CB8AC3E}">
        <p14:creationId xmlns:p14="http://schemas.microsoft.com/office/powerpoint/2010/main" val="2141196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44191" y="2363152"/>
            <a:ext cx="20574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preprocessor</a:t>
            </a:r>
            <a:endParaRPr lang="en-US" dirty="0">
              <a:solidFill>
                <a:schemeClr val="tx1"/>
              </a:solidFill>
            </a:endParaRPr>
          </a:p>
        </p:txBody>
      </p:sp>
      <p:sp>
        <p:nvSpPr>
          <p:cNvPr id="5" name="Oval 4"/>
          <p:cNvSpPr/>
          <p:nvPr/>
        </p:nvSpPr>
        <p:spPr>
          <a:xfrm>
            <a:off x="859586" y="3659505"/>
            <a:ext cx="1905000" cy="6362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compiler</a:t>
            </a:r>
            <a:endParaRPr lang="en-US" dirty="0">
              <a:solidFill>
                <a:schemeClr val="tx1"/>
              </a:solidFill>
            </a:endParaRPr>
          </a:p>
        </p:txBody>
      </p:sp>
      <p:sp>
        <p:nvSpPr>
          <p:cNvPr id="6" name="Oval 5"/>
          <p:cNvSpPr/>
          <p:nvPr/>
        </p:nvSpPr>
        <p:spPr>
          <a:xfrm>
            <a:off x="4174972" y="5858768"/>
            <a:ext cx="1714500" cy="6629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linker</a:t>
            </a:r>
            <a:endParaRPr lang="en-US" dirty="0">
              <a:solidFill>
                <a:schemeClr val="tx1"/>
              </a:solidFill>
            </a:endParaRPr>
          </a:p>
        </p:txBody>
      </p:sp>
      <p:cxnSp>
        <p:nvCxnSpPr>
          <p:cNvPr id="8" name="Straight Arrow Connector 7"/>
          <p:cNvCxnSpPr>
            <a:stCxn id="6" idx="6"/>
            <a:endCxn id="12" idx="1"/>
          </p:cNvCxnSpPr>
          <p:nvPr/>
        </p:nvCxnSpPr>
        <p:spPr>
          <a:xfrm>
            <a:off x="5889472" y="6190238"/>
            <a:ext cx="739928" cy="242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29400" y="6248400"/>
            <a:ext cx="2303195" cy="369332"/>
          </a:xfrm>
          <a:prstGeom prst="rect">
            <a:avLst/>
          </a:prstGeom>
          <a:noFill/>
        </p:spPr>
        <p:txBody>
          <a:bodyPr wrap="none" rtlCol="0">
            <a:spAutoFit/>
          </a:bodyPr>
          <a:lstStyle/>
          <a:p>
            <a:r>
              <a:rPr lang="en-US" dirty="0" smtClean="0"/>
              <a:t>DLL’s, EXE’s, static LIB’s</a:t>
            </a:r>
            <a:endParaRPr lang="en-US" dirty="0"/>
          </a:p>
        </p:txBody>
      </p:sp>
      <p:sp>
        <p:nvSpPr>
          <p:cNvPr id="17" name="TextBox 16"/>
          <p:cNvSpPr txBox="1"/>
          <p:nvPr/>
        </p:nvSpPr>
        <p:spPr>
          <a:xfrm>
            <a:off x="1276594" y="5200420"/>
            <a:ext cx="1314206" cy="369332"/>
          </a:xfrm>
          <a:prstGeom prst="rect">
            <a:avLst/>
          </a:prstGeom>
          <a:noFill/>
        </p:spPr>
        <p:txBody>
          <a:bodyPr wrap="none" rtlCol="0">
            <a:spAutoFit/>
          </a:bodyPr>
          <a:lstStyle/>
          <a:p>
            <a:r>
              <a:rPr lang="en-US" dirty="0" smtClean="0"/>
              <a:t>.OBJ’s, .LIB’s</a:t>
            </a:r>
            <a:endParaRPr lang="en-US" dirty="0"/>
          </a:p>
        </p:txBody>
      </p:sp>
      <p:sp>
        <p:nvSpPr>
          <p:cNvPr id="18" name="TextBox 17"/>
          <p:cNvSpPr txBox="1"/>
          <p:nvPr/>
        </p:nvSpPr>
        <p:spPr>
          <a:xfrm>
            <a:off x="4457780" y="4763337"/>
            <a:ext cx="2171620" cy="369332"/>
          </a:xfrm>
          <a:prstGeom prst="rect">
            <a:avLst/>
          </a:prstGeom>
          <a:noFill/>
        </p:spPr>
        <p:txBody>
          <a:bodyPr wrap="none" rtlCol="0">
            <a:spAutoFit/>
          </a:bodyPr>
          <a:lstStyle/>
          <a:p>
            <a:r>
              <a:rPr lang="en-US" dirty="0" smtClean="0"/>
              <a:t>3</a:t>
            </a:r>
            <a:r>
              <a:rPr lang="en-US" baseline="30000" dirty="0" smtClean="0"/>
              <a:t>rd</a:t>
            </a:r>
            <a:r>
              <a:rPr lang="en-US" dirty="0" smtClean="0"/>
              <a:t>-party .OBJ’s, .LIB’s</a:t>
            </a:r>
            <a:endParaRPr lang="en-US" dirty="0"/>
          </a:p>
        </p:txBody>
      </p:sp>
      <p:cxnSp>
        <p:nvCxnSpPr>
          <p:cNvPr id="19" name="Straight Arrow Connector 18"/>
          <p:cNvCxnSpPr>
            <a:stCxn id="5" idx="4"/>
            <a:endCxn id="17" idx="0"/>
          </p:cNvCxnSpPr>
          <p:nvPr/>
        </p:nvCxnSpPr>
        <p:spPr>
          <a:xfrm>
            <a:off x="1812086" y="4295775"/>
            <a:ext cx="121611" cy="904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2"/>
            <a:endCxn id="6" idx="0"/>
          </p:cNvCxnSpPr>
          <p:nvPr/>
        </p:nvCxnSpPr>
        <p:spPr>
          <a:xfrm flipH="1">
            <a:off x="5032222" y="5132669"/>
            <a:ext cx="511368" cy="7260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2"/>
            <a:endCxn id="6" idx="1"/>
          </p:cNvCxnSpPr>
          <p:nvPr/>
        </p:nvCxnSpPr>
        <p:spPr>
          <a:xfrm>
            <a:off x="1933697" y="5569752"/>
            <a:ext cx="2492358" cy="386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80273" y="2194916"/>
            <a:ext cx="2339679" cy="369332"/>
          </a:xfrm>
          <a:prstGeom prst="rect">
            <a:avLst/>
          </a:prstGeom>
          <a:noFill/>
        </p:spPr>
        <p:txBody>
          <a:bodyPr wrap="none" rtlCol="0">
            <a:spAutoFit/>
          </a:bodyPr>
          <a:lstStyle/>
          <a:p>
            <a:r>
              <a:rPr lang="en-US" dirty="0" smtClean="0"/>
              <a:t>source files: .CPP, .H, …</a:t>
            </a:r>
            <a:endParaRPr lang="en-US" dirty="0"/>
          </a:p>
        </p:txBody>
      </p:sp>
      <p:cxnSp>
        <p:nvCxnSpPr>
          <p:cNvPr id="35" name="Straight Arrow Connector 34"/>
          <p:cNvCxnSpPr>
            <a:stCxn id="34" idx="1"/>
            <a:endCxn id="4" idx="6"/>
          </p:cNvCxnSpPr>
          <p:nvPr/>
        </p:nvCxnSpPr>
        <p:spPr>
          <a:xfrm flipH="1">
            <a:off x="2901591" y="2379582"/>
            <a:ext cx="678682" cy="326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 idx="4"/>
            <a:endCxn id="5" idx="0"/>
          </p:cNvCxnSpPr>
          <p:nvPr/>
        </p:nvCxnSpPr>
        <p:spPr>
          <a:xfrm flipH="1">
            <a:off x="1812086" y="3048952"/>
            <a:ext cx="60805" cy="610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itle 1"/>
          <p:cNvSpPr txBox="1">
            <a:spLocks/>
          </p:cNvSpPr>
          <p:nvPr/>
        </p:nvSpPr>
        <p:spPr>
          <a:xfrm>
            <a:off x="609600" y="257697"/>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C++ 101</a:t>
            </a:r>
            <a:endParaRPr lang="en-US" dirty="0"/>
          </a:p>
        </p:txBody>
      </p:sp>
    </p:spTree>
    <p:extLst>
      <p:ext uri="{BB962C8B-B14F-4D97-AF65-F5344CB8AC3E}">
        <p14:creationId xmlns:p14="http://schemas.microsoft.com/office/powerpoint/2010/main" val="2794359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C++ 101</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 is still a superset of C</a:t>
            </a:r>
          </a:p>
          <a:p>
            <a:pPr lvl="1"/>
            <a:r>
              <a:rPr lang="en-US" dirty="0" smtClean="0"/>
              <a:t>Anything you can do with C, you can do with C++</a:t>
            </a:r>
          </a:p>
          <a:p>
            <a:pPr lvl="1"/>
            <a:r>
              <a:rPr lang="en-US" dirty="0" smtClean="0"/>
              <a:t>C library and runtime still available</a:t>
            </a:r>
          </a:p>
          <a:p>
            <a:pPr marL="0" indent="0">
              <a:buNone/>
            </a:pPr>
            <a:endParaRPr lang="en-US" dirty="0" smtClean="0"/>
          </a:p>
          <a:p>
            <a:pPr marL="0" indent="0">
              <a:buNone/>
            </a:pPr>
            <a:r>
              <a:rPr lang="en-US" dirty="0" smtClean="0"/>
              <a:t>instead of this</a:t>
            </a:r>
          </a:p>
          <a:p>
            <a:pPr marL="0" indent="0">
              <a:buNone/>
            </a:pPr>
            <a:r>
              <a:rPr lang="en-US" sz="2600" b="1" dirty="0">
                <a:latin typeface="Consolas" panose="020B0609020204030204" pitchFamily="49" charset="0"/>
                <a:cs typeface="Consolas" panose="020B0609020204030204" pitchFamily="49" charset="0"/>
              </a:rPr>
              <a:t>	</a:t>
            </a:r>
            <a:r>
              <a:rPr lang="en-US" sz="2600" b="1" dirty="0" smtClean="0">
                <a:latin typeface="Consolas" panose="020B0609020204030204" pitchFamily="49" charset="0"/>
                <a:cs typeface="Consolas" panose="020B0609020204030204" pitchFamily="49" charset="0"/>
              </a:rPr>
              <a:t>#include &lt;</a:t>
            </a:r>
            <a:r>
              <a:rPr lang="en-US" sz="2600" b="1" dirty="0" err="1" smtClean="0">
                <a:latin typeface="Consolas" panose="020B0609020204030204" pitchFamily="49" charset="0"/>
                <a:cs typeface="Consolas" panose="020B0609020204030204" pitchFamily="49" charset="0"/>
              </a:rPr>
              <a:t>stdio.h</a:t>
            </a:r>
            <a:r>
              <a:rPr lang="en-US" sz="2600" b="1" dirty="0" smtClean="0">
                <a:latin typeface="Consolas" panose="020B0609020204030204" pitchFamily="49" charset="0"/>
                <a:cs typeface="Consolas" panose="020B0609020204030204" pitchFamily="49" charset="0"/>
              </a:rPr>
              <a:t>&gt;</a:t>
            </a:r>
          </a:p>
          <a:p>
            <a:pPr marL="0" indent="0">
              <a:buNone/>
            </a:pPr>
            <a:r>
              <a:rPr lang="en-US" dirty="0" smtClean="0"/>
              <a:t>do this:</a:t>
            </a:r>
          </a:p>
          <a:p>
            <a:pPr marL="0" indent="0">
              <a:buNone/>
            </a:pPr>
            <a:r>
              <a:rPr lang="en-US" sz="2600" dirty="0">
                <a:latin typeface="Consolas" panose="020B0609020204030204" pitchFamily="49" charset="0"/>
                <a:cs typeface="Consolas" panose="020B0609020204030204" pitchFamily="49" charset="0"/>
              </a:rPr>
              <a:t>	</a:t>
            </a:r>
            <a:r>
              <a:rPr lang="en-US" sz="2600" b="1" dirty="0" smtClean="0">
                <a:latin typeface="Consolas" panose="020B0609020204030204" pitchFamily="49" charset="0"/>
                <a:cs typeface="Consolas" panose="020B0609020204030204" pitchFamily="49" charset="0"/>
              </a:rPr>
              <a:t>#include &lt;</a:t>
            </a:r>
            <a:r>
              <a:rPr lang="en-US" sz="2600" b="1" dirty="0" err="1" smtClean="0">
                <a:latin typeface="Consolas" panose="020B0609020204030204" pitchFamily="49" charset="0"/>
                <a:cs typeface="Consolas" panose="020B0609020204030204" pitchFamily="49" charset="0"/>
              </a:rPr>
              <a:t>cstdio</a:t>
            </a:r>
            <a:r>
              <a:rPr lang="en-US" sz="2600" b="1" dirty="0" smtClean="0">
                <a:latin typeface="Consolas" panose="020B0609020204030204" pitchFamily="49" charset="0"/>
                <a:cs typeface="Consolas" panose="020B0609020204030204" pitchFamily="49" charset="0"/>
              </a:rPr>
              <a:t>&gt;</a:t>
            </a:r>
          </a:p>
          <a:p>
            <a:pPr marL="0" indent="0">
              <a:buNone/>
            </a:pPr>
            <a:endParaRPr lang="en-US" sz="2600" b="1" dirty="0" smtClean="0">
              <a:latin typeface="Consolas" panose="020B0609020204030204" pitchFamily="49" charset="0"/>
              <a:cs typeface="Consolas" panose="020B0609020204030204" pitchFamily="49" charset="0"/>
            </a:endParaRPr>
          </a:p>
          <a:p>
            <a:pPr marL="0" indent="0">
              <a:buNone/>
            </a:pPr>
            <a:r>
              <a:rPr lang="en-US" i="1" dirty="0" smtClean="0"/>
              <a:t>You get all the C stuff – but also get </a:t>
            </a:r>
            <a:r>
              <a:rPr lang="en-US" b="1" i="1" dirty="0" smtClean="0"/>
              <a:t>namespace </a:t>
            </a:r>
            <a:r>
              <a:rPr lang="en-US" b="1" i="1" dirty="0" err="1" smtClean="0"/>
              <a:t>std</a:t>
            </a:r>
            <a:r>
              <a:rPr lang="en-US" b="1" i="1" dirty="0" smtClean="0"/>
              <a:t>::</a:t>
            </a:r>
          </a:p>
          <a:p>
            <a:pPr marL="457200" lvl="1" indent="0">
              <a:buNone/>
            </a:pPr>
            <a:endParaRPr lang="en-US" dirty="0"/>
          </a:p>
        </p:txBody>
      </p:sp>
    </p:spTree>
    <p:extLst>
      <p:ext uri="{BB962C8B-B14F-4D97-AF65-F5344CB8AC3E}">
        <p14:creationId xmlns:p14="http://schemas.microsoft.com/office/powerpoint/2010/main" val="3564119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C++ 101</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a:t>
            </a:r>
            <a:r>
              <a:rPr lang="en-US" dirty="0" smtClean="0"/>
              <a:t>++ = the </a:t>
            </a:r>
            <a:r>
              <a:rPr lang="en-US" i="1" dirty="0" smtClean="0"/>
              <a:t>language + the Standard Library</a:t>
            </a:r>
          </a:p>
          <a:p>
            <a:pPr marL="0" indent="0">
              <a:buNone/>
            </a:pPr>
            <a:endParaRPr lang="en-US" i="1" dirty="0"/>
          </a:p>
          <a:p>
            <a:r>
              <a:rPr lang="en-US" dirty="0" smtClean="0"/>
              <a:t>The </a:t>
            </a:r>
            <a:r>
              <a:rPr lang="en-US" i="1" dirty="0" smtClean="0"/>
              <a:t>Standard Library == STL</a:t>
            </a:r>
            <a:endParaRPr lang="en-US" dirty="0" smtClean="0"/>
          </a:p>
          <a:p>
            <a:pPr lvl="1"/>
            <a:r>
              <a:rPr lang="en-US" dirty="0" smtClean="0"/>
              <a:t>Names can be used interchangeably</a:t>
            </a:r>
          </a:p>
          <a:p>
            <a:pPr lvl="1"/>
            <a:r>
              <a:rPr lang="en-US" dirty="0" smtClean="0"/>
              <a:t>STL came first; became the “C++ Standard Library”</a:t>
            </a:r>
          </a:p>
          <a:p>
            <a:pPr lvl="1"/>
            <a:r>
              <a:rPr lang="en-US" dirty="0" smtClean="0"/>
              <a:t>The Standard Library is a collection of text files (headers</a:t>
            </a:r>
            <a:r>
              <a:rPr lang="en-US" dirty="0" smtClean="0"/>
              <a:t>).</a:t>
            </a:r>
          </a:p>
          <a:p>
            <a:pPr lvl="1"/>
            <a:r>
              <a:rPr lang="en-US" dirty="0" smtClean="0"/>
              <a:t>If stranded on a desert island, you only need:</a:t>
            </a:r>
          </a:p>
          <a:p>
            <a:pPr lvl="2"/>
            <a:r>
              <a:rPr lang="en-US" dirty="0" smtClean="0"/>
              <a:t>#include &lt;</a:t>
            </a:r>
            <a:r>
              <a:rPr lang="en-US" dirty="0" err="1" smtClean="0"/>
              <a:t>iostream</a:t>
            </a:r>
            <a:r>
              <a:rPr lang="en-US" dirty="0" smtClean="0"/>
              <a:t>&gt;</a:t>
            </a:r>
          </a:p>
          <a:p>
            <a:pPr lvl="2"/>
            <a:r>
              <a:rPr lang="en-US" dirty="0" smtClean="0"/>
              <a:t>#include &lt;map&gt;</a:t>
            </a:r>
          </a:p>
          <a:p>
            <a:pPr lvl="2"/>
            <a:r>
              <a:rPr lang="en-US" dirty="0" smtClean="0"/>
              <a:t>#include &lt;vector&gt;</a:t>
            </a:r>
          </a:p>
          <a:p>
            <a:pPr lvl="2"/>
            <a:r>
              <a:rPr lang="en-US" dirty="0" smtClean="0"/>
              <a:t>#include &lt;string&gt;</a:t>
            </a:r>
            <a:endParaRPr lang="en-US" dirty="0" smtClean="0"/>
          </a:p>
          <a:p>
            <a:pPr marL="457200" lvl="1" indent="0">
              <a:buNone/>
            </a:pPr>
            <a:endParaRPr lang="en-US" dirty="0"/>
          </a:p>
        </p:txBody>
      </p:sp>
    </p:spTree>
    <p:extLst>
      <p:ext uri="{BB962C8B-B14F-4D97-AF65-F5344CB8AC3E}">
        <p14:creationId xmlns:p14="http://schemas.microsoft.com/office/powerpoint/2010/main" val="441544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Functional</a:t>
            </a:r>
          </a:p>
          <a:p>
            <a:r>
              <a:rPr lang="en-US" dirty="0" smtClean="0"/>
              <a:t>Generic</a:t>
            </a:r>
          </a:p>
          <a:p>
            <a:pPr marL="0" indent="0">
              <a:buNone/>
            </a:pPr>
            <a:endParaRPr lang="en-US" dirty="0" smtClean="0"/>
          </a:p>
          <a:p>
            <a:pPr marL="0" indent="0">
              <a:buNone/>
            </a:pPr>
            <a:r>
              <a:rPr lang="en-US" dirty="0" smtClean="0"/>
              <a:t>The last two are where the biggest C++ changes are taking place.</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statements</a:t>
            </a:r>
            <a:r>
              <a:rPr lang="en-US" dirty="0"/>
              <a:t>; </a:t>
            </a:r>
            <a:r>
              <a:rPr lang="en-US" dirty="0" smtClean="0"/>
              <a:t>expressions; functions</a:t>
            </a:r>
            <a:r>
              <a:rPr lang="en-US" dirty="0"/>
              <a:t>;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a:t>
            </a:r>
            <a:endParaRPr lang="en-US" dirty="0"/>
          </a:p>
        </p:txBody>
      </p:sp>
      <p:pic>
        <p:nvPicPr>
          <p:cNvPr id="1026" name="Picture 2" descr="C:\Users\fellmad\Downloads\back-to-the-1970s-lets-get-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270" y="1752600"/>
            <a:ext cx="614626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780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a:xfrm>
            <a:off x="457200" y="1600200"/>
            <a:ext cx="8229600" cy="4953000"/>
          </a:xfrm>
        </p:spPr>
        <p:txBody>
          <a:bodyPr>
            <a:normAutofit fontScale="92500"/>
          </a:bodyPr>
          <a:lstStyle/>
          <a:p>
            <a:r>
              <a:rPr lang="en-US" dirty="0" smtClean="0"/>
              <a:t> </a:t>
            </a:r>
            <a:r>
              <a:rPr lang="en-US" dirty="0" smtClean="0"/>
              <a:t>Templates: Fun!</a:t>
            </a:r>
            <a:endParaRPr lang="en-US" dirty="0" smtClean="0"/>
          </a:p>
          <a:p>
            <a:pPr lvl="1"/>
            <a:r>
              <a:rPr lang="en-US" dirty="0" smtClean="0"/>
              <a:t>Templated functions</a:t>
            </a:r>
          </a:p>
          <a:p>
            <a:pPr lvl="1"/>
            <a:r>
              <a:rPr lang="en-US" dirty="0" smtClean="0"/>
              <a:t>Templated classes</a:t>
            </a:r>
          </a:p>
          <a:p>
            <a:pPr lvl="1"/>
            <a:endParaRPr lang="en-US" dirty="0"/>
          </a:p>
          <a:p>
            <a:r>
              <a:rPr lang="en-US" dirty="0" smtClean="0"/>
              <a:t>As C++ developers, we </a:t>
            </a:r>
            <a:r>
              <a:rPr lang="en-US" i="1" dirty="0" smtClean="0"/>
              <a:t>need</a:t>
            </a:r>
            <a:r>
              <a:rPr lang="en-US" dirty="0" smtClean="0"/>
              <a:t> to understand how to read and understand C++ code that uses templates.</a:t>
            </a:r>
          </a:p>
          <a:p>
            <a:r>
              <a:rPr lang="en-US" dirty="0" smtClean="0"/>
              <a:t>So much of C++11/14 Standard Library leverages Generic Programming / templates. </a:t>
            </a:r>
          </a:p>
          <a:p>
            <a:pPr lvl="1"/>
            <a:r>
              <a:rPr lang="en-US" i="1" dirty="0" smtClean="0"/>
              <a:t>View the source, Luke: Open &lt;string&gt; for example…</a:t>
            </a:r>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should all be able to read this…</a:t>
            </a:r>
            <a:endParaRPr lang="en-US" dirty="0"/>
          </a:p>
        </p:txBody>
      </p:sp>
      <p:sp>
        <p:nvSpPr>
          <p:cNvPr id="4" name="Rectangle 3"/>
          <p:cNvSpPr/>
          <p:nvPr/>
        </p:nvSpPr>
        <p:spPr>
          <a:xfrm>
            <a:off x="685800" y="1295400"/>
            <a:ext cx="8077200" cy="535531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t>
            </a:r>
          </a:p>
          <a:p>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 </a:t>
            </a:r>
            <a:r>
              <a:rPr lang="fr-FR" dirty="0">
                <a:solidFill>
                  <a:srgbClr val="880000"/>
                </a:solidFill>
                <a:highlight>
                  <a:srgbClr val="FFFFFF"/>
                </a:highlight>
                <a:latin typeface="Consolas" panose="020B0609020204030204" pitchFamily="49" charset="0"/>
              </a:rPr>
              <a:t>max_fun_with_cpp_11</a:t>
            </a:r>
            <a:r>
              <a:rPr lang="fr-FR" dirty="0">
                <a:solidFill>
                  <a:srgbClr val="000000"/>
                </a:solidFill>
                <a:highlight>
                  <a:srgbClr val="FFFFFF"/>
                </a:highlight>
                <a:latin typeface="Consolas" panose="020B0609020204030204" pitchFamily="49" charset="0"/>
              </a:rPr>
              <a:t>(</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a</a:t>
            </a:r>
            <a:r>
              <a:rPr lang="fr-FR" dirty="0">
                <a:solidFill>
                  <a:srgbClr val="000000"/>
                </a:solidFill>
                <a:highlight>
                  <a:srgbClr val="FFFFFF"/>
                </a:highlight>
                <a:latin typeface="Consolas" panose="020B0609020204030204" pitchFamily="49" charset="0"/>
              </a:rPr>
              <a:t>, </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b</a:t>
            </a:r>
            <a:r>
              <a:rPr lang="fr-FR"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const</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&gt;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i="1"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 {</a:t>
            </a:r>
          </a:p>
          <a:p>
            <a:r>
              <a:rPr lang="en-US" i="1" dirty="0" smtClean="0">
                <a:solidFill>
                  <a:srgbClr val="216F85"/>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a:solidFill>
                  <a:srgbClr val="000000"/>
                </a:solidFill>
                <a:highlight>
                  <a:srgbClr val="FFFFFF"/>
                </a:highlight>
                <a:latin typeface="Consolas" panose="020B0609020204030204" pitchFamily="49" charset="0"/>
              </a:rPr>
              <a:t>(7, 29)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smtClean="0">
                <a:solidFill>
                  <a:srgbClr val="000000"/>
                </a:solidFill>
                <a:highlight>
                  <a:srgbClr val="FFFFFF"/>
                </a:highlight>
                <a:latin typeface="Consolas" panose="020B0609020204030204" pitchFamily="49" charset="0"/>
              </a:rPr>
              <a:t>(</a:t>
            </a:r>
          </a:p>
          <a:p>
            <a:r>
              <a:rPr lang="en-US" i="1" dirty="0">
                <a:solidFill>
                  <a:srgbClr val="000000"/>
                </a:solidFill>
                <a:highlight>
                  <a:srgbClr val="FFFFFF"/>
                </a:highlight>
                <a:latin typeface="Consolas" panose="020B0609020204030204" pitchFamily="49" charset="0"/>
              </a:rPr>
              <a:t> </a:t>
            </a:r>
            <a:r>
              <a:rPr lang="en-US" i="1" dirty="0" smtClean="0">
                <a:solidFill>
                  <a:srgbClr val="000000"/>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"zebra"</a:t>
            </a:r>
            <a:r>
              <a:rPr lang="en-US" dirty="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fred</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a:t>
            </a:r>
          </a:p>
          <a:p>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output:</a:t>
            </a:r>
          </a:p>
          <a:p>
            <a:r>
              <a:rPr lang="en-US" dirty="0" smtClean="0">
                <a:solidFill>
                  <a:srgbClr val="000000"/>
                </a:solidFill>
                <a:highlight>
                  <a:srgbClr val="FFFFFF"/>
                </a:highlight>
                <a:latin typeface="Consolas" panose="020B0609020204030204" pitchFamily="49" charset="0"/>
              </a:rPr>
              <a:t>29</a:t>
            </a:r>
          </a:p>
          <a:p>
            <a:r>
              <a:rPr lang="en-US" dirty="0" smtClean="0">
                <a:solidFill>
                  <a:srgbClr val="000000"/>
                </a:solidFill>
                <a:highlight>
                  <a:srgbClr val="FFFFFF"/>
                </a:highlight>
                <a:latin typeface="Consolas" panose="020B0609020204030204" pitchFamily="49" charset="0"/>
              </a:rPr>
              <a:t>zebra</a:t>
            </a:r>
            <a:endParaRPr lang="en-US" dirty="0"/>
          </a:p>
        </p:txBody>
      </p:sp>
    </p:spTree>
    <p:extLst>
      <p:ext uri="{BB962C8B-B14F-4D97-AF65-F5344CB8AC3E}">
        <p14:creationId xmlns:p14="http://schemas.microsoft.com/office/powerpoint/2010/main" val="28968391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a:t>
            </a:r>
            <a:r>
              <a:rPr lang="en-US" dirty="0" smtClean="0"/>
              <a:t>Alexander </a:t>
            </a:r>
            <a:r>
              <a:rPr lang="en-US" dirty="0" err="1" smtClean="0"/>
              <a:t>Stepanov</a:t>
            </a:r>
            <a:r>
              <a:rPr lang="en-US" dirty="0" smtClean="0"/>
              <a:t>, the creator </a:t>
            </a:r>
            <a:r>
              <a:rPr lang="en-US" dirty="0" smtClean="0"/>
              <a:t>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lnSpcReduction="10000"/>
          </a:bodyPr>
          <a:lstStyle/>
          <a:p>
            <a:r>
              <a:rPr lang="en-US" dirty="0" smtClean="0"/>
              <a:t> Lambdas!</a:t>
            </a:r>
          </a:p>
          <a:p>
            <a:pPr lvl="1"/>
            <a:r>
              <a:rPr lang="en-US" dirty="0" smtClean="0"/>
              <a:t>“Lambda Expressions” - correct terminology</a:t>
            </a:r>
          </a:p>
          <a:p>
            <a:pPr lvl="1"/>
            <a:r>
              <a:rPr lang="en-US" dirty="0" smtClean="0"/>
              <a:t>We know what C / C++ expressions are; makes it a little easier</a:t>
            </a:r>
          </a:p>
          <a:p>
            <a:r>
              <a:rPr lang="en-US" dirty="0" smtClean="0"/>
              <a:t>Pure Functions</a:t>
            </a:r>
          </a:p>
          <a:p>
            <a:pPr lvl="1"/>
            <a:r>
              <a:rPr lang="en-US" dirty="0" smtClean="0"/>
              <a:t>Thread safe</a:t>
            </a:r>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r>
              <a:rPr lang="en-US" dirty="0" smtClean="0"/>
              <a:t> on functional programming in C++</a:t>
            </a:r>
          </a:p>
          <a:p>
            <a:pPr marL="0" indent="0">
              <a:buNone/>
            </a:pPr>
            <a:r>
              <a:rPr lang="en-US" sz="2400" dirty="0" smtClean="0">
                <a:hlinkClick r:id="rId3"/>
              </a:rPr>
              <a:t>related recent java8 article</a:t>
            </a:r>
            <a:endParaRPr lang="en-US" sz="2400"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Bjarne’s recent take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(Copied from: </a:t>
            </a:r>
            <a:r>
              <a:rPr lang="en-US" dirty="0" smtClean="0">
                <a:hlinkClick r:id="rId2"/>
              </a:rPr>
              <a:t>http</a:t>
            </a:r>
            <a:r>
              <a:rPr lang="en-US" dirty="0">
                <a:hlinkClick r:id="rId2"/>
              </a:rPr>
              <a:t>://</a:t>
            </a:r>
            <a:r>
              <a:rPr lang="en-US" dirty="0" smtClean="0">
                <a:hlinkClick r:id="rId2"/>
              </a:rPr>
              <a:t>www.stroustrup.com/Myths-final.pdf</a:t>
            </a:r>
            <a:r>
              <a:rPr lang="en-US" dirty="0" smtClean="0"/>
              <a:t>)</a:t>
            </a:r>
          </a:p>
          <a:p>
            <a:pPr marL="0" indent="0">
              <a:buNone/>
            </a:pPr>
            <a:endParaRPr lang="en-US" dirty="0"/>
          </a:p>
          <a:p>
            <a:pPr marL="0" indent="0">
              <a:buNone/>
            </a:pPr>
            <a:r>
              <a:rPr lang="en-US" dirty="0"/>
              <a:t>Consider an example</a:t>
            </a:r>
            <a:r>
              <a:rPr lang="en-US" dirty="0" smtClean="0"/>
              <a:t>:</a:t>
            </a:r>
          </a:p>
          <a:p>
            <a:pPr marL="0" indent="0">
              <a:buNone/>
            </a:pPr>
            <a:endParaRPr lang="en-US" sz="2500" b="1" dirty="0">
              <a:latin typeface="Consolas" panose="020B0609020204030204" pitchFamily="49" charset="0"/>
              <a:cs typeface="Consolas" panose="020B0609020204030204" pitchFamily="49" charset="0"/>
            </a:endParaRPr>
          </a:p>
          <a:p>
            <a:pPr marL="0" indent="0">
              <a:buNone/>
            </a:pPr>
            <a:r>
              <a:rPr lang="en-US" sz="2500" b="1" dirty="0">
                <a:latin typeface="Consolas" panose="020B0609020204030204" pitchFamily="49" charset="0"/>
                <a:cs typeface="Consolas" panose="020B0609020204030204" pitchFamily="49" charset="0"/>
              </a:rPr>
              <a:t>void </a:t>
            </a:r>
            <a:r>
              <a:rPr lang="en-US" sz="2500" b="1" dirty="0" err="1">
                <a:latin typeface="Consolas" panose="020B0609020204030204" pitchFamily="49" charset="0"/>
                <a:cs typeface="Consolas" panose="020B0609020204030204" pitchFamily="49" charset="0"/>
              </a:rPr>
              <a:t>rotate_and_draw</a:t>
            </a:r>
            <a:r>
              <a:rPr lang="en-US" sz="2500" b="1" dirty="0">
                <a:latin typeface="Consolas" panose="020B0609020204030204" pitchFamily="49" charset="0"/>
                <a:cs typeface="Consolas" panose="020B0609020204030204" pitchFamily="49" charset="0"/>
              </a:rPr>
              <a:t>(vector&lt;Shape*&gt;&amp; vs, </a:t>
            </a:r>
            <a:r>
              <a:rPr lang="en-US" sz="2500" b="1" dirty="0" err="1">
                <a:latin typeface="Consolas" panose="020B0609020204030204" pitchFamily="49" charset="0"/>
                <a:cs typeface="Consolas" panose="020B0609020204030204" pitchFamily="49" charset="0"/>
              </a:rPr>
              <a:t>int</a:t>
            </a:r>
            <a:r>
              <a:rPr lang="en-US" sz="2500" b="1" dirty="0">
                <a:latin typeface="Consolas" panose="020B0609020204030204" pitchFamily="49" charset="0"/>
                <a:cs typeface="Consolas" panose="020B0609020204030204" pitchFamily="49" charset="0"/>
              </a:rPr>
              <a:t> r) {</a:t>
            </a:r>
          </a:p>
          <a:p>
            <a:pPr marL="0" indent="0">
              <a:buNone/>
            </a:pPr>
            <a:r>
              <a:rPr lang="en-US" sz="2500" b="1" dirty="0">
                <a:latin typeface="Consolas" panose="020B0609020204030204" pitchFamily="49" charset="0"/>
                <a:cs typeface="Consolas" panose="020B0609020204030204" pitchFamily="49" charset="0"/>
              </a:rPr>
              <a:t>  </a:t>
            </a:r>
            <a:r>
              <a:rPr lang="en-US" sz="2500" b="1" dirty="0" err="1">
                <a:latin typeface="Consolas" panose="020B0609020204030204" pitchFamily="49" charset="0"/>
                <a:cs typeface="Consolas" panose="020B0609020204030204" pitchFamily="49" charset="0"/>
              </a:rPr>
              <a:t>for_each</a:t>
            </a:r>
            <a:r>
              <a:rPr lang="en-US" sz="2500" b="1" dirty="0">
                <a:latin typeface="Consolas" panose="020B0609020204030204" pitchFamily="49" charset="0"/>
                <a:cs typeface="Consolas" panose="020B0609020204030204" pitchFamily="49" charset="0"/>
              </a:rPr>
              <a:t>(</a:t>
            </a:r>
            <a:r>
              <a:rPr lang="en-US" sz="2500" b="1" dirty="0" err="1">
                <a:latin typeface="Consolas" panose="020B0609020204030204" pitchFamily="49" charset="0"/>
                <a:cs typeface="Consolas" panose="020B0609020204030204" pitchFamily="49" charset="0"/>
              </a:rPr>
              <a:t>vs.begin</a:t>
            </a:r>
            <a:r>
              <a:rPr lang="en-US" sz="2500" b="1" dirty="0">
                <a:latin typeface="Consolas" panose="020B0609020204030204" pitchFamily="49" charset="0"/>
                <a:cs typeface="Consolas" panose="020B0609020204030204" pitchFamily="49" charset="0"/>
              </a:rPr>
              <a:t>(),</a:t>
            </a:r>
            <a:r>
              <a:rPr lang="en-US" sz="2500" b="1" dirty="0" err="1">
                <a:latin typeface="Consolas" panose="020B0609020204030204" pitchFamily="49" charset="0"/>
                <a:cs typeface="Consolas" panose="020B0609020204030204" pitchFamily="49" charset="0"/>
              </a:rPr>
              <a:t>vs.end</a:t>
            </a:r>
            <a:r>
              <a:rPr lang="en-US" sz="2500" b="1" dirty="0">
                <a:latin typeface="Consolas" panose="020B0609020204030204" pitchFamily="49" charset="0"/>
                <a:cs typeface="Consolas" panose="020B0609020204030204" pitchFamily="49" charset="0"/>
              </a:rPr>
              <a:t>(), [](Shape* p) { p-&gt;rotate(r); }); // rotate all elements of vs</a:t>
            </a:r>
          </a:p>
          <a:p>
            <a:pPr marL="0" indent="0">
              <a:buNone/>
            </a:pPr>
            <a:r>
              <a:rPr lang="en-US" sz="2500" b="1" dirty="0">
                <a:latin typeface="Consolas" panose="020B0609020204030204" pitchFamily="49" charset="0"/>
                <a:cs typeface="Consolas" panose="020B0609020204030204" pitchFamily="49" charset="0"/>
              </a:rPr>
              <a:t>  for (Shape* p : vs) p-&gt;draw(); // draw all elements of vs</a:t>
            </a:r>
          </a:p>
          <a:p>
            <a:pPr marL="0" indent="0">
              <a:buNone/>
            </a:pPr>
            <a:r>
              <a:rPr lang="en-US" sz="2500" b="1" dirty="0">
                <a:latin typeface="Consolas" panose="020B0609020204030204" pitchFamily="49" charset="0"/>
                <a:cs typeface="Consolas" panose="020B0609020204030204" pitchFamily="49" charset="0"/>
              </a:rPr>
              <a:t>}</a:t>
            </a:r>
          </a:p>
          <a:p>
            <a:pPr marL="0" indent="0">
              <a:buNone/>
            </a:pPr>
            <a:endParaRPr lang="en-US" dirty="0"/>
          </a:p>
          <a:p>
            <a:pPr marL="0" indent="0">
              <a:buNone/>
            </a:pPr>
            <a:r>
              <a:rPr lang="en-US" dirty="0"/>
              <a:t>Is this object-oriented? Of course it is; it relies critically on a class </a:t>
            </a:r>
            <a:r>
              <a:rPr lang="en-US" dirty="0" smtClean="0"/>
              <a:t>hierarchy </a:t>
            </a:r>
            <a:r>
              <a:rPr lang="en-US" dirty="0"/>
              <a:t>with virtual functions.</a:t>
            </a:r>
          </a:p>
          <a:p>
            <a:pPr marL="0" indent="0">
              <a:buNone/>
            </a:pPr>
            <a:endParaRPr lang="en-US" dirty="0"/>
          </a:p>
          <a:p>
            <a:pPr marL="0" indent="0">
              <a:buNone/>
            </a:pPr>
            <a:r>
              <a:rPr lang="en-US" dirty="0"/>
              <a:t>It is generic? Of course it is; it relies critically on a </a:t>
            </a:r>
            <a:r>
              <a:rPr lang="en-US" dirty="0" smtClean="0"/>
              <a:t>parameterized container </a:t>
            </a:r>
            <a:r>
              <a:rPr lang="en-US" dirty="0"/>
              <a:t>(vector) and the generic function </a:t>
            </a:r>
            <a:r>
              <a:rPr lang="en-US" dirty="0" err="1">
                <a:latin typeface="Consolas" panose="020B0609020204030204" pitchFamily="49" charset="0"/>
                <a:cs typeface="Consolas" panose="020B0609020204030204" pitchFamily="49" charset="0"/>
              </a:rPr>
              <a:t>for_each</a:t>
            </a:r>
            <a:r>
              <a:rPr lang="en-US" dirty="0"/>
              <a:t>.</a:t>
            </a:r>
          </a:p>
          <a:p>
            <a:pPr marL="0" indent="0">
              <a:buNone/>
            </a:pPr>
            <a:endParaRPr lang="en-US" dirty="0"/>
          </a:p>
          <a:p>
            <a:pPr marL="0" indent="0">
              <a:buNone/>
            </a:pPr>
            <a:r>
              <a:rPr lang="en-US" dirty="0"/>
              <a:t>Is this functional? Sort of; it uses a lambda (the [] construct</a:t>
            </a:r>
            <a:r>
              <a:rPr lang="en-US" dirty="0" smtClean="0"/>
              <a:t>).</a:t>
            </a:r>
          </a:p>
          <a:p>
            <a:pPr marL="0" indent="0">
              <a:buNone/>
            </a:pPr>
            <a:endParaRPr lang="en-US" dirty="0" smtClean="0">
              <a:hlinkClick r:id="rId3"/>
            </a:endParaRPr>
          </a:p>
          <a:p>
            <a:pPr marL="0" indent="0">
              <a:buNone/>
            </a:pPr>
            <a:r>
              <a:rPr lang="en-US" b="1" dirty="0" smtClean="0"/>
              <a:t>So </a:t>
            </a:r>
            <a:r>
              <a:rPr lang="en-US" b="1" dirty="0"/>
              <a:t>what is it? It is modern C++: C++11</a:t>
            </a:r>
            <a:r>
              <a:rPr lang="en-US" b="1" dirty="0" smtClean="0"/>
              <a:t>.</a:t>
            </a:r>
          </a:p>
          <a:p>
            <a:pPr marL="0" indent="0">
              <a:buNone/>
            </a:pPr>
            <a:endParaRPr lang="en-US" dirty="0"/>
          </a:p>
          <a:p>
            <a:pPr marL="0" indent="0">
              <a:buNone/>
            </a:pPr>
            <a:endParaRPr lang="en-US" dirty="0" smtClean="0">
              <a:hlinkClick r:id="rId3"/>
            </a:endParaRPr>
          </a:p>
          <a:p>
            <a:pPr marL="0" indent="0">
              <a:buNone/>
            </a:pPr>
            <a:r>
              <a:rPr lang="en-US" dirty="0" smtClean="0">
                <a:hlinkClick r:id="rId3"/>
              </a:rPr>
              <a:t>http</a:t>
            </a:r>
            <a:r>
              <a:rPr lang="en-US" dirty="0">
                <a:hlinkClick r:id="rId3"/>
              </a:rPr>
              <a:t>://</a:t>
            </a:r>
            <a:r>
              <a:rPr lang="en-US" dirty="0" smtClean="0">
                <a:hlinkClick r:id="rId3"/>
              </a:rPr>
              <a:t>isocpp.org/blog/2014/12/myths-1</a:t>
            </a:r>
            <a:r>
              <a:rPr lang="en-US" dirty="0" smtClean="0"/>
              <a:t>  // series of 3 recent articles.</a:t>
            </a:r>
            <a:endParaRPr lang="en-US" dirty="0"/>
          </a:p>
          <a:p>
            <a:pPr marL="0" indent="0">
              <a:buNone/>
            </a:pPr>
            <a:endParaRPr lang="en-US" dirty="0"/>
          </a:p>
          <a:p>
            <a:pPr marL="0" indent="0">
              <a:buNone/>
            </a:pPr>
            <a:endParaRPr lang="en-US" b="1" dirty="0"/>
          </a:p>
        </p:txBody>
      </p:sp>
      <p:cxnSp>
        <p:nvCxnSpPr>
          <p:cNvPr id="5" name="Straight Connector 4"/>
          <p:cNvCxnSpPr/>
          <p:nvPr/>
        </p:nvCxnSpPr>
        <p:spPr>
          <a:xfrm>
            <a:off x="533400" y="5410200"/>
            <a:ext cx="7924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4893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pPr lvl="1"/>
            <a:r>
              <a:rPr lang="en-US" dirty="0" smtClean="0"/>
              <a:t>Discussion point: Make it optional?</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a:xfrm>
            <a:off x="457200" y="1295400"/>
            <a:ext cx="8229600" cy="5257800"/>
          </a:xfrm>
        </p:spPr>
        <p:txBody>
          <a:bodyPr>
            <a:normAutofit fontScale="92500" lnSpcReduction="2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pPr lvl="1"/>
            <a:r>
              <a:rPr lang="en-US" dirty="0" smtClean="0"/>
              <a:t>C++11 annotations – not much here</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datatypes and objects. </a:t>
            </a:r>
            <a:r>
              <a:rPr lang="en-US" dirty="0" smtClean="0">
                <a:solidFill>
                  <a:srgbClr val="FF0000"/>
                </a:solidFill>
                <a:sym typeface="Wingdings"/>
              </a:rPr>
              <a:t></a:t>
            </a:r>
          </a:p>
          <a:p>
            <a:pPr lvl="1"/>
            <a:r>
              <a:rPr lang="en-US" dirty="0" smtClean="0">
                <a:sym typeface="Wingdings"/>
              </a:rPr>
              <a:t>‘</a:t>
            </a:r>
            <a:r>
              <a:rPr lang="en-US" dirty="0" smtClean="0">
                <a:sym typeface="Wingdings"/>
                <a:hlinkClick r:id="rId3"/>
              </a:rPr>
              <a:t>hourglass interfaces</a:t>
            </a:r>
            <a:r>
              <a:rPr lang="en-US" dirty="0" smtClean="0">
                <a:sym typeface="Wingdings"/>
              </a:rPr>
              <a:t>’: interesting </a:t>
            </a:r>
            <a:r>
              <a:rPr lang="en-US" dirty="0" err="1" smtClean="0">
                <a:sym typeface="Wingdings"/>
              </a:rPr>
              <a:t>cppcon</a:t>
            </a:r>
            <a:r>
              <a:rPr lang="en-US" dirty="0" smtClean="0">
                <a:sym typeface="Wingdings"/>
              </a:rPr>
              <a:t> presentation.</a:t>
            </a:r>
            <a:endParaRPr lang="en-US" dirty="0"/>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Networking: Will probably be stealing </a:t>
            </a:r>
            <a:r>
              <a:rPr lang="en-US" dirty="0" err="1" smtClean="0"/>
              <a:t>Boost.Asio</a:t>
            </a:r>
            <a:endParaRPr lang="en-US" dirty="0" smtClean="0"/>
          </a:p>
          <a:p>
            <a:pPr marL="0" indent="0">
              <a:buNone/>
            </a:pPr>
            <a:endParaRPr lang="en-US" dirty="0" smtClean="0"/>
          </a:p>
          <a:p>
            <a:pPr marL="0" indent="0">
              <a:buNone/>
            </a:pPr>
            <a:r>
              <a:rPr lang="en-US" dirty="0" smtClean="0"/>
              <a:t>“</a:t>
            </a:r>
            <a:r>
              <a:rPr lang="en-US" dirty="0" err="1"/>
              <a:t>Boost.Asio</a:t>
            </a:r>
            <a:r>
              <a:rPr lang="en-US" dirty="0"/>
              <a:t> is a cross-platform C++ library for network and low-level I/O programming that provides developers with a consistent asynchronous model using a </a:t>
            </a:r>
            <a:r>
              <a:rPr lang="en-US" b="1" dirty="0"/>
              <a:t>modern C++ </a:t>
            </a:r>
            <a:r>
              <a:rPr lang="en-US" dirty="0"/>
              <a:t>approach</a:t>
            </a:r>
            <a:r>
              <a:rPr lang="en-US" dirty="0" smtClean="0"/>
              <a:t>.”</a:t>
            </a:r>
            <a:endParaRPr lang="en-US" dirty="0" smtClean="0">
              <a:hlinkClick r:id="rId2"/>
            </a:endParaRPr>
          </a:p>
          <a:p>
            <a:pPr marL="0" indent="0">
              <a:buNone/>
            </a:pPr>
            <a:endParaRPr lang="en-US" dirty="0" smtClean="0">
              <a:hlinkClick r:id="rId2"/>
            </a:endParaRPr>
          </a:p>
          <a:p>
            <a:pPr marL="0" indent="0">
              <a:buNone/>
            </a:pPr>
            <a:r>
              <a:rPr lang="en-US" dirty="0" smtClean="0">
                <a:hlinkClick r:id="rId2"/>
              </a:rPr>
              <a:t>http</a:t>
            </a:r>
            <a:r>
              <a:rPr lang="en-US" dirty="0">
                <a:hlinkClick r:id="rId2"/>
              </a:rPr>
              <a:t>://</a:t>
            </a:r>
            <a:r>
              <a:rPr lang="en-US" dirty="0" smtClean="0">
                <a:hlinkClick r:id="rId2"/>
              </a:rPr>
              <a:t>www.boost.org/doc/libs/1_57_0/doc/html/boost_asio.html</a:t>
            </a:r>
            <a:endParaRPr lang="en-US" dirty="0"/>
          </a:p>
        </p:txBody>
      </p:sp>
    </p:spTree>
    <p:extLst>
      <p:ext uri="{BB962C8B-B14F-4D97-AF65-F5344CB8AC3E}">
        <p14:creationId xmlns:p14="http://schemas.microsoft.com/office/powerpoint/2010/main" val="35247029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a:xfrm>
            <a:off x="457200" y="1600200"/>
            <a:ext cx="8229600" cy="4724400"/>
          </a:xfrm>
        </p:spPr>
        <p:txBody>
          <a:bodyPr>
            <a:noAutofit/>
          </a:bodyPr>
          <a:lstStyle/>
          <a:p>
            <a:pPr marL="0" indent="0">
              <a:buNone/>
            </a:pPr>
            <a:r>
              <a:rPr lang="en-US" sz="1800" b="1" dirty="0" smtClean="0">
                <a:latin typeface="Consolas" panose="020B0609020204030204" pitchFamily="49" charset="0"/>
                <a:cs typeface="Consolas" panose="020B0609020204030204" pitchFamily="49" charset="0"/>
              </a:rPr>
              <a:t>type </a:t>
            </a:r>
            <a:r>
              <a:rPr lang="en-US" sz="1800" b="1" dirty="0" smtClean="0">
                <a:latin typeface="Consolas" panose="020B0609020204030204" pitchFamily="49" charset="0"/>
                <a:cs typeface="Consolas" panose="020B0609020204030204" pitchFamily="49" charset="0"/>
              </a:rPr>
              <a:t>fail.cpp</a:t>
            </a:r>
          </a:p>
          <a:p>
            <a:pPr marL="0" indent="0">
              <a:buNone/>
            </a:pP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int</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main() {</a:t>
            </a:r>
            <a:br>
              <a:rPr lang="en-US" sz="1800" dirty="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a:t>
            </a:r>
            <a:br>
              <a:rPr lang="en-US" sz="1800" dirty="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void </a:t>
            </a:r>
            <a:r>
              <a:rPr lang="en-US" sz="1800" dirty="0">
                <a:latin typeface="Consolas" panose="020B0609020204030204" pitchFamily="49" charset="0"/>
                <a:cs typeface="Consolas" panose="020B0609020204030204" pitchFamily="49" charset="0"/>
              </a:rPr>
              <a:t>f() </a:t>
            </a:r>
            <a:r>
              <a:rPr lang="en-US" sz="1800" dirty="0" smtClean="0">
                <a:latin typeface="Consolas" panose="020B0609020204030204" pitchFamily="49" charset="0"/>
                <a:cs typeface="Consolas" panose="020B0609020204030204" pitchFamily="49" charset="0"/>
              </a:rPr>
              <a:t>{}</a:t>
            </a:r>
            <a:endParaRPr lang="en-US" sz="1800" dirty="0" smtClean="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b="1" dirty="0" smtClean="0">
                <a:latin typeface="Consolas" panose="020B0609020204030204" pitchFamily="49" charset="0"/>
                <a:cs typeface="Consolas" panose="020B0609020204030204" pitchFamily="49" charset="0"/>
              </a:rPr>
              <a:t>cl fail.cpp</a:t>
            </a:r>
          </a:p>
          <a:p>
            <a:pPr marL="0" indent="0">
              <a:buNone/>
            </a:pPr>
            <a:r>
              <a:rPr lang="en-US" sz="1800" b="1" dirty="0">
                <a:latin typeface="Consolas" panose="020B0609020204030204" pitchFamily="49" charset="0"/>
                <a:cs typeface="Consolas" panose="020B0609020204030204" pitchFamily="49" charset="0"/>
              </a:rPr>
              <a:t/>
            </a:r>
            <a:br>
              <a:rPr lang="en-US" sz="1800" b="1"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Microsoft (R) C/C++ Optimizing Compiler Version 18.00.31101 for </a:t>
            </a:r>
            <a:r>
              <a:rPr lang="en-US" sz="1600" dirty="0" smtClean="0">
                <a:latin typeface="Consolas" panose="020B0609020204030204" pitchFamily="49" charset="0"/>
                <a:cs typeface="Consolas" panose="020B0609020204030204" pitchFamily="49" charset="0"/>
              </a:rPr>
              <a:t>x86 Copyright </a:t>
            </a:r>
            <a:r>
              <a:rPr lang="en-US" sz="1600" dirty="0">
                <a:latin typeface="Consolas" panose="020B0609020204030204" pitchFamily="49" charset="0"/>
                <a:cs typeface="Consolas" panose="020B0609020204030204" pitchFamily="49" charset="0"/>
              </a:rPr>
              <a:t>(C) Microsoft Corporation.  All rights reserved.</a:t>
            </a:r>
            <a:br>
              <a:rPr lang="en-US" sz="16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fail.cpp</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fail.cpp(2) : </a:t>
            </a:r>
            <a:r>
              <a:rPr lang="en-US" sz="1800" dirty="0">
                <a:solidFill>
                  <a:srgbClr val="FF0000"/>
                </a:solidFill>
                <a:latin typeface="Consolas" panose="020B0609020204030204" pitchFamily="49" charset="0"/>
                <a:cs typeface="Consolas" panose="020B0609020204030204" pitchFamily="49" charset="0"/>
              </a:rPr>
              <a:t>error C3861: 'f': identifier not </a:t>
            </a:r>
            <a:r>
              <a:rPr lang="en-US" sz="1800" dirty="0" smtClean="0">
                <a:solidFill>
                  <a:srgbClr val="FF0000"/>
                </a:solidFill>
                <a:latin typeface="Consolas" panose="020B0609020204030204" pitchFamily="49" charset="0"/>
                <a:cs typeface="Consolas" panose="020B0609020204030204" pitchFamily="49" charset="0"/>
              </a:rPr>
              <a:t>found</a:t>
            </a:r>
            <a:endParaRPr lang="en-US" sz="18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33052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lnSpcReduction="10000"/>
          </a:bodyPr>
          <a:lstStyle/>
          <a:p>
            <a:pPr marL="457200" lvl="1" indent="0">
              <a:buNone/>
            </a:pPr>
            <a:r>
              <a:rPr lang="en-US" sz="2400" dirty="0" smtClean="0"/>
              <a:t>Windows driver kit (WDK):</a:t>
            </a:r>
            <a:endParaRPr lang="en-US" sz="2400" dirty="0"/>
          </a:p>
          <a:p>
            <a:pPr marL="457200" lvl="1" indent="0">
              <a:buNone/>
            </a:pPr>
            <a:endParaRPr lang="en-US" sz="2400" dirty="0" smtClean="0">
              <a:latin typeface="Consolas" panose="020B0609020204030204" pitchFamily="49" charset="0"/>
              <a:cs typeface="Consolas" panose="020B0609020204030204" pitchFamily="49" charset="0"/>
            </a:endParaRPr>
          </a:p>
          <a:p>
            <a:pPr marL="457200" lvl="1" indent="0">
              <a:buNone/>
            </a:pPr>
            <a:r>
              <a:rPr lang="en-US" sz="2400" dirty="0" smtClean="0">
                <a:latin typeface="Consolas" panose="020B0609020204030204" pitchFamily="49" charset="0"/>
                <a:cs typeface="Consolas" panose="020B0609020204030204" pitchFamily="49" charset="0"/>
              </a:rPr>
              <a:t>c</a:t>
            </a:r>
            <a:r>
              <a:rPr lang="en-US" sz="2400" dirty="0">
                <a:latin typeface="Consolas" panose="020B0609020204030204" pitchFamily="49" charset="0"/>
                <a:cs typeface="Consolas" panose="020B0609020204030204" pitchFamily="49" charset="0"/>
              </a:rPr>
              <a:t>:\apps\WinDDK\7600.16385.1</a:t>
            </a:r>
            <a:r>
              <a:rPr lang="en-US" sz="2400" dirty="0" smtClean="0">
                <a:latin typeface="Consolas" panose="020B0609020204030204" pitchFamily="49" charset="0"/>
                <a:cs typeface="Consolas" panose="020B0609020204030204" pitchFamily="49" charset="0"/>
              </a:rPr>
              <a:t>&gt; </a:t>
            </a:r>
            <a:r>
              <a:rPr lang="en-US" sz="2400" b="1" dirty="0" smtClean="0">
                <a:latin typeface="Consolas" panose="020B0609020204030204" pitchFamily="49" charset="0"/>
                <a:cs typeface="Consolas" panose="020B0609020204030204" pitchFamily="49" charset="0"/>
              </a:rPr>
              <a:t>bin\setenv.bat </a:t>
            </a:r>
            <a:r>
              <a:rPr lang="en-US" sz="2400" b="1" dirty="0">
                <a:latin typeface="Consolas" panose="020B0609020204030204" pitchFamily="49" charset="0"/>
                <a:cs typeface="Consolas" panose="020B0609020204030204" pitchFamily="49" charset="0"/>
              </a:rPr>
              <a:t>. WLH</a:t>
            </a: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a:latin typeface="Consolas" panose="020B0609020204030204" pitchFamily="49" charset="0"/>
                <a:cs typeface="Consolas" panose="020B0609020204030204" pitchFamily="49" charset="0"/>
              </a:rPr>
              <a:t>c:\apps\WinDDK\7600.16385.1</a:t>
            </a:r>
            <a:r>
              <a:rPr lang="en-US" sz="2400" dirty="0" smtClean="0">
                <a:latin typeface="Consolas" panose="020B0609020204030204" pitchFamily="49" charset="0"/>
                <a:cs typeface="Consolas" panose="020B0609020204030204" pitchFamily="49" charset="0"/>
              </a:rPr>
              <a:t>&gt; </a:t>
            </a:r>
            <a:r>
              <a:rPr lang="en-US" sz="2400" b="1" dirty="0" smtClean="0">
                <a:latin typeface="Consolas" panose="020B0609020204030204" pitchFamily="49" charset="0"/>
                <a:cs typeface="Consolas" panose="020B0609020204030204" pitchFamily="49" charset="0"/>
              </a:rPr>
              <a:t>cl.exe</a:t>
            </a:r>
            <a:endParaRPr lang="en-US" sz="2400" b="1" dirty="0">
              <a:latin typeface="Consolas" panose="020B0609020204030204" pitchFamily="49" charset="0"/>
              <a:cs typeface="Consolas" panose="020B0609020204030204" pitchFamily="49" charset="0"/>
            </a:endParaRP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a:latin typeface="Consolas" panose="020B0609020204030204" pitchFamily="49" charset="0"/>
                <a:cs typeface="Consolas" panose="020B0609020204030204" pitchFamily="49" charset="0"/>
              </a:rPr>
              <a:t>Microsoft (R) 32-bit C/C++ Optimizing Compiler Version </a:t>
            </a:r>
            <a:r>
              <a:rPr lang="en-US" sz="2400" b="1" dirty="0">
                <a:latin typeface="Consolas" panose="020B0609020204030204" pitchFamily="49" charset="0"/>
                <a:cs typeface="Consolas" panose="020B0609020204030204" pitchFamily="49" charset="0"/>
              </a:rPr>
              <a:t>15.00.30729.207</a:t>
            </a:r>
            <a:r>
              <a:rPr lang="en-US" sz="2400" dirty="0">
                <a:latin typeface="Consolas" panose="020B0609020204030204" pitchFamily="49" charset="0"/>
                <a:cs typeface="Consolas" panose="020B0609020204030204" pitchFamily="49" charset="0"/>
              </a:rPr>
              <a:t> for </a:t>
            </a:r>
            <a:r>
              <a:rPr lang="en-US" sz="2400" dirty="0" smtClean="0">
                <a:latin typeface="Consolas" panose="020B0609020204030204" pitchFamily="49" charset="0"/>
                <a:cs typeface="Consolas" panose="020B0609020204030204" pitchFamily="49" charset="0"/>
              </a:rPr>
              <a:t>80x86</a:t>
            </a: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smtClean="0"/>
              <a:t>This is C++ ’03’</a:t>
            </a:r>
            <a:endParaRPr lang="en-US" sz="2400" dirty="0"/>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 C# (mostly); Python; Java; PHP; Groovy; would like to learn Ruby, </a:t>
            </a:r>
            <a:r>
              <a:rPr lang="en-US" dirty="0" err="1" smtClean="0"/>
              <a:t>Clojure</a:t>
            </a:r>
            <a:r>
              <a:rPr lang="en-US" dirty="0" smtClean="0"/>
              <a:t> and Go.</a:t>
            </a:r>
          </a:p>
          <a:p>
            <a:r>
              <a:rPr lang="en-US" dirty="0" smtClean="0"/>
              <a:t>I use Microsoft C++ mostly.</a:t>
            </a:r>
          </a:p>
          <a:p>
            <a:r>
              <a:rPr lang="en-US" dirty="0" smtClean="0"/>
              <a:t>I’m not a C++ expert. I find even </a:t>
            </a:r>
            <a:r>
              <a:rPr lang="en-US" i="1" dirty="0" smtClean="0"/>
              <a:t>these</a:t>
            </a:r>
            <a:r>
              <a:rPr lang="en-US" dirty="0" smtClean="0"/>
              <a:t> challenging: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 practice EDD</a:t>
            </a:r>
          </a:p>
          <a:p>
            <a:pPr marL="457200" lvl="1" indent="0">
              <a:buNone/>
            </a:pPr>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cs typeface="Consolas" panose="020B0609020204030204" pitchFamily="49" charset="0"/>
              </a:rPr>
              <a:t>On a fairly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a:t>GCC: “</a:t>
            </a:r>
            <a:r>
              <a:rPr lang="en-US" sz="2800" dirty="0">
                <a:hlinkClick r:id="rId2"/>
              </a:rPr>
              <a:t>GNU compiler collection</a:t>
            </a:r>
            <a:r>
              <a:rPr lang="en-US" sz="2800" dirty="0"/>
              <a:t>”</a:t>
            </a:r>
          </a:p>
          <a:p>
            <a:pPr marL="285750"/>
            <a:r>
              <a:rPr lang="en-US" sz="2800" dirty="0" smtClean="0"/>
              <a:t>g++ is the C++ compiler command</a:t>
            </a:r>
          </a:p>
          <a:p>
            <a:pPr marL="285750"/>
            <a:r>
              <a:rPr lang="en-US" sz="2800" dirty="0" err="1" smtClean="0"/>
              <a:t>gcc</a:t>
            </a:r>
            <a:r>
              <a:rPr lang="en-US" sz="2800" dirty="0" smtClean="0"/>
              <a:t> is the C compiler command</a:t>
            </a:r>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C++11 Conformance</a:t>
            </a:r>
            <a:endParaRPr lang="en-US" dirty="0"/>
          </a:p>
        </p:txBody>
      </p:sp>
      <p:sp>
        <p:nvSpPr>
          <p:cNvPr id="3" name="Content Placeholder 2"/>
          <p:cNvSpPr>
            <a:spLocks noGrp="1"/>
          </p:cNvSpPr>
          <p:nvPr>
            <p:ph idx="1"/>
          </p:nvPr>
        </p:nvSpPr>
        <p:spPr/>
        <p:txBody>
          <a:bodyPr/>
          <a:lstStyle/>
          <a:p>
            <a:r>
              <a:rPr lang="en-US" dirty="0" smtClean="0"/>
              <a:t>Try it – it might </a:t>
            </a:r>
            <a:r>
              <a:rPr lang="en-US" dirty="0" smtClean="0"/>
              <a:t>work. Fun!</a:t>
            </a:r>
            <a:endParaRPr lang="en-US" dirty="0" smtClean="0"/>
          </a:p>
          <a:p>
            <a:r>
              <a:rPr lang="en-US" dirty="0" smtClean="0"/>
              <a:t>“compiler shootout” as of march 2014</a:t>
            </a:r>
          </a:p>
          <a:p>
            <a:pPr marL="400050" lvl="1" indent="0">
              <a:buNone/>
            </a:pPr>
            <a:r>
              <a:rPr lang="en-US" dirty="0">
                <a:hlinkClick r:id="rId2"/>
              </a:rPr>
              <a:t>http://cpprocks.com/c1114-compiler-and-library-shootout</a:t>
            </a:r>
            <a:r>
              <a:rPr lang="en-US" dirty="0" smtClean="0">
                <a:hlinkClick r:id="rId2"/>
              </a:rPr>
              <a:t>/</a:t>
            </a:r>
            <a:endParaRPr lang="en-US" dirty="0" smtClean="0"/>
          </a:p>
          <a:p>
            <a:r>
              <a:rPr lang="en-US" dirty="0" err="1" smtClean="0"/>
              <a:t>microsoft</a:t>
            </a:r>
            <a:r>
              <a:rPr lang="en-US" dirty="0" smtClean="0"/>
              <a:t> has a lot of links. Here’s one:</a:t>
            </a:r>
          </a:p>
          <a:p>
            <a:pPr marL="400050" lvl="1" indent="0">
              <a:buNone/>
            </a:pPr>
            <a:r>
              <a:rPr lang="en-US" dirty="0" smtClean="0">
                <a:hlinkClick r:id="rId3"/>
              </a:rPr>
              <a:t>http</a:t>
            </a:r>
            <a:r>
              <a:rPr lang="en-US" dirty="0">
                <a:hlinkClick r:id="rId3"/>
              </a:rPr>
              <a:t>://</a:t>
            </a:r>
            <a:r>
              <a:rPr lang="en-US" dirty="0" smtClean="0">
                <a:hlinkClick r:id="rId3"/>
              </a:rPr>
              <a:t>msdn.microsoft.com/en-us/library/hh567368.aspx</a:t>
            </a:r>
            <a:endParaRPr lang="en-US" dirty="0" smtClean="0"/>
          </a:p>
          <a:p>
            <a:endParaRPr lang="en-US" dirty="0"/>
          </a:p>
          <a:p>
            <a:pPr marL="400050" lvl="1" indent="0">
              <a:buNone/>
            </a:pPr>
            <a:endParaRPr lang="en-US" dirty="0" smtClean="0"/>
          </a:p>
          <a:p>
            <a:pPr marL="400050" lvl="1" indent="0">
              <a:buNone/>
            </a:pPr>
            <a:endParaRPr lang="en-US" dirty="0" smtClean="0"/>
          </a:p>
          <a:p>
            <a:pPr marL="400050" lvl="1" indent="0">
              <a:buNone/>
            </a:pPr>
            <a:endParaRPr lang="en-US" dirty="0" smtClean="0"/>
          </a:p>
        </p:txBody>
      </p:sp>
    </p:spTree>
    <p:extLst>
      <p:ext uri="{BB962C8B-B14F-4D97-AF65-F5344CB8AC3E}">
        <p14:creationId xmlns:p14="http://schemas.microsoft.com/office/powerpoint/2010/main" val="36579443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 600+ Kb</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 2+ Mb</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 (.NET)</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+---Microsoft.VC120.CXXAMP // ‘accelerated massive</a:t>
            </a:r>
          </a:p>
          <a:p>
            <a:pPr marL="0" indent="0">
              <a:buNone/>
            </a:pPr>
            <a:r>
              <a:rPr lang="en-US" dirty="0" smtClean="0">
                <a:latin typeface="Consolas" panose="020B0609020204030204" pitchFamily="49" charset="0"/>
                <a:cs typeface="Consolas" panose="020B0609020204030204" pitchFamily="49" charset="0"/>
              </a:rPr>
              <a:t>                           //    parallelism’</a:t>
            </a:r>
          </a:p>
          <a:p>
            <a:pPr marL="0" indent="0">
              <a:buNone/>
            </a:pPr>
            <a:r>
              <a:rPr lang="en-US" dirty="0" smtClean="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+---Microsoft.VC120.MFC</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vcomp120.dll</a:t>
            </a:r>
          </a:p>
          <a:p>
            <a:pPr marL="0" indent="0">
              <a:buNone/>
            </a:pPr>
            <a:endParaRPr lang="en-US" dirty="0" smtClean="0"/>
          </a:p>
          <a:p>
            <a:pPr marL="0" indent="0">
              <a:buNone/>
            </a:pPr>
            <a:r>
              <a:rPr lang="en-US" dirty="0" smtClean="0"/>
              <a:t>That last one: “…multi-platform </a:t>
            </a:r>
            <a:r>
              <a:rPr lang="en-US" dirty="0"/>
              <a:t>shared-memory parallel programming in C/C++ and </a:t>
            </a:r>
            <a:r>
              <a:rPr lang="en-US" dirty="0" smtClean="0"/>
              <a:t>Fortran”</a:t>
            </a: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smtClean="0"/>
              <a:t>Constructor </a:t>
            </a:r>
            <a:r>
              <a:rPr lang="en-US" dirty="0"/>
              <a:t>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a:t>
            </a:r>
            <a:r>
              <a:rPr lang="en-US" dirty="0" smtClean="0"/>
              <a:t>resources</a:t>
            </a:r>
            <a:endParaRPr lang="en-US" dirty="0"/>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Three</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600" dirty="0">
                <a:hlinkClick r:id="rId2"/>
              </a:rPr>
              <a:t>http://</a:t>
            </a:r>
            <a:r>
              <a:rPr lang="en-US" sz="2600" dirty="0" smtClean="0">
                <a:hlinkClick r:id="rId2"/>
              </a:rPr>
              <a:t>en.cppreference.com/w/cpp/language/rule_of_three</a:t>
            </a:r>
            <a:endParaRPr lang="en-US" sz="26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a:t>
            </a:r>
            <a:r>
              <a:rPr lang="en-US" sz="3200" b="1" dirty="0"/>
              <a:t>move constructor</a:t>
            </a:r>
            <a:r>
              <a:rPr lang="en-US" sz="3200" dirty="0"/>
              <a:t> and the </a:t>
            </a:r>
            <a:r>
              <a:rPr lang="en-US" sz="3200" b="1" dirty="0"/>
              <a:t>move assignment operator</a:t>
            </a:r>
            <a:r>
              <a:rPr lang="en-US" sz="3200" dirty="0"/>
              <a:t>, any class for which </a:t>
            </a:r>
            <a:r>
              <a:rPr lang="en-US" sz="3200" b="1" dirty="0"/>
              <a:t>move semantics </a:t>
            </a:r>
            <a:r>
              <a:rPr lang="en-US" sz="3200" dirty="0"/>
              <a:t>are desirable, has to declare all five special member </a:t>
            </a:r>
            <a:r>
              <a:rPr lang="en-US" sz="3200" dirty="0" smtClean="0"/>
              <a:t>functions.”</a:t>
            </a:r>
          </a:p>
          <a:p>
            <a:pPr marL="400050" lvl="1" indent="0">
              <a:buNone/>
            </a:pPr>
            <a:endParaRPr lang="en-US" sz="3200" dirty="0"/>
          </a:p>
          <a:p>
            <a:pPr marL="400050" lvl="1" indent="0">
              <a:buNone/>
            </a:pPr>
            <a:r>
              <a:rPr lang="en-US" sz="2600" i="1" dirty="0" smtClean="0"/>
              <a:t>(Ugh.)</a:t>
            </a:r>
            <a:endParaRPr lang="en-US" sz="2600" i="1"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C++11: Rule of Zero!</a:t>
            </a:r>
            <a:br>
              <a:rPr lang="en-US" dirty="0" smtClean="0"/>
            </a:br>
            <a:r>
              <a:rPr lang="en-US" i="1" dirty="0" smtClean="0"/>
              <a:t>FUN!</a:t>
            </a:r>
            <a:endParaRPr lang="en-US" dirty="0"/>
          </a:p>
        </p:txBody>
      </p:sp>
      <p:sp>
        <p:nvSpPr>
          <p:cNvPr id="3" name="Content Placeholder 2"/>
          <p:cNvSpPr>
            <a:spLocks noGrp="1"/>
          </p:cNvSpPr>
          <p:nvPr>
            <p:ph idx="1"/>
          </p:nvPr>
        </p:nvSpPr>
        <p:spPr/>
        <p:txBody>
          <a:bodyPr>
            <a:normAutofit/>
          </a:bodyPr>
          <a:lstStyle/>
          <a:p>
            <a:pPr marL="0" indent="0">
              <a:buNone/>
            </a:pPr>
            <a:r>
              <a:rPr lang="en-US" sz="2600" dirty="0" smtClean="0"/>
              <a:t>"I'd </a:t>
            </a:r>
            <a:r>
              <a:rPr lang="en-US" sz="2600" dirty="0"/>
              <a:t>go so far as to claim that these rules are rarely needed. Why is that? Well, as I mentioned in the introduction on ownership, C++ allows us to encapsulate ownership policies into generic reusable classes. This is the important bit! Most often, our ownership needs can be catered for by </a:t>
            </a:r>
            <a:r>
              <a:rPr lang="en-US" sz="2600" dirty="0" smtClean="0"/>
              <a:t>'ownership-in-a-package' </a:t>
            </a:r>
            <a:r>
              <a:rPr lang="en-US" sz="2600" dirty="0"/>
              <a:t>classes</a:t>
            </a:r>
            <a:r>
              <a:rPr lang="en-US" sz="2600" dirty="0" smtClean="0"/>
              <a:t>.</a:t>
            </a:r>
          </a:p>
          <a:p>
            <a:pPr marL="0" indent="0">
              <a:buNone/>
            </a:pPr>
            <a:endParaRPr lang="en-US" sz="2600" dirty="0"/>
          </a:p>
          <a:p>
            <a:pPr marL="0" indent="0">
              <a:buNone/>
            </a:pPr>
            <a:r>
              <a:rPr lang="en-US" sz="2600" dirty="0">
                <a:hlinkClick r:id="rId2"/>
              </a:rPr>
              <a:t>http://</a:t>
            </a:r>
            <a:r>
              <a:rPr lang="en-US" sz="2600" dirty="0" smtClean="0">
                <a:hlinkClick r:id="rId2"/>
              </a:rPr>
              <a:t>flamingdangerzone.com/cxx11/2012/08/15/rule-of-zero.html</a:t>
            </a:r>
            <a:endParaRPr lang="en-US" sz="2600" dirty="0" smtClean="0"/>
          </a:p>
          <a:p>
            <a:pPr marL="0" indent="0">
              <a:buNone/>
            </a:pPr>
            <a:endParaRPr lang="en-US" sz="2600" dirty="0"/>
          </a:p>
        </p:txBody>
      </p:sp>
    </p:spTree>
    <p:extLst>
      <p:ext uri="{BB962C8B-B14F-4D97-AF65-F5344CB8AC3E}">
        <p14:creationId xmlns:p14="http://schemas.microsoft.com/office/powerpoint/2010/main" val="28722950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C++</a:t>
            </a:r>
            <a:r>
              <a:rPr lang="en-US" smtClean="0"/>
              <a:t>11 </a:t>
            </a:r>
            <a:r>
              <a:rPr lang="en-US" smtClean="0"/>
              <a:t>Feature List</a:t>
            </a:r>
            <a:endParaRPr lang="en-US" dirty="0"/>
          </a:p>
        </p:txBody>
      </p:sp>
      <p:sp>
        <p:nvSpPr>
          <p:cNvPr id="3" name="Content Placeholder 2"/>
          <p:cNvSpPr>
            <a:spLocks noGrp="1"/>
          </p:cNvSpPr>
          <p:nvPr>
            <p:ph idx="1"/>
          </p:nvPr>
        </p:nvSpPr>
        <p:spPr/>
        <p:txBody>
          <a:bodyPr/>
          <a:lstStyle/>
          <a:p>
            <a:r>
              <a:rPr lang="en-US" dirty="0"/>
              <a:t>Wikipedia: </a:t>
            </a:r>
            <a:r>
              <a:rPr lang="en-US" dirty="0" smtClean="0"/>
              <a:t>take a look. </a:t>
            </a:r>
            <a:r>
              <a:rPr lang="en-US" dirty="0" smtClean="0">
                <a:hlinkClick r:id="rId2"/>
              </a:rPr>
              <a:t>http</a:t>
            </a:r>
            <a:r>
              <a:rPr lang="en-US" dirty="0">
                <a:hlinkClick r:id="rId2"/>
              </a:rPr>
              <a:t>://</a:t>
            </a:r>
            <a:r>
              <a:rPr lang="en-US" dirty="0" smtClean="0">
                <a:hlinkClick r:id="rId2"/>
              </a:rPr>
              <a:t>en.wikipedia.org/wiki/C%2B%2B11</a:t>
            </a:r>
            <a:endParaRPr lang="en-US" dirty="0" smtClean="0"/>
          </a:p>
          <a:p>
            <a:endParaRPr lang="en-US" dirty="0"/>
          </a:p>
          <a:p>
            <a:endParaRPr lang="en-US" dirty="0"/>
          </a:p>
        </p:txBody>
      </p:sp>
    </p:spTree>
    <p:extLst>
      <p:ext uri="{BB962C8B-B14F-4D97-AF65-F5344CB8AC3E}">
        <p14:creationId xmlns:p14="http://schemas.microsoft.com/office/powerpoint/2010/main" val="3535044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EDD: </a:t>
            </a:r>
            <a:r>
              <a:rPr lang="en-US" b="1" dirty="0"/>
              <a:t>Error Driven Development</a:t>
            </a:r>
          </a:p>
        </p:txBody>
      </p:sp>
      <p:sp>
        <p:nvSpPr>
          <p:cNvPr id="3" name="Content Placeholder 2"/>
          <p:cNvSpPr>
            <a:spLocks noGrp="1"/>
          </p:cNvSpPr>
          <p:nvPr>
            <p:ph idx="1"/>
          </p:nvPr>
        </p:nvSpPr>
        <p:spPr/>
        <p:txBody>
          <a:bodyPr>
            <a:normAutofit lnSpcReduction="10000"/>
          </a:bodyPr>
          <a:lstStyle/>
          <a:p>
            <a:r>
              <a:rPr lang="en-US" dirty="0" smtClean="0"/>
              <a:t>You can learn a LOT from the compiler warnings and errors. </a:t>
            </a:r>
            <a:r>
              <a:rPr lang="en-US" i="1" dirty="0" smtClean="0"/>
              <a:t>Fun!</a:t>
            </a:r>
          </a:p>
          <a:p>
            <a:r>
              <a:rPr lang="en-US" dirty="0" smtClean="0"/>
              <a:t>Template errors and warnings are getting better. (Have been notoriously bad.)</a:t>
            </a:r>
          </a:p>
          <a:p>
            <a:pPr marL="0" indent="0">
              <a:buNone/>
            </a:pPr>
            <a:endParaRPr lang="en-US" dirty="0" smtClean="0"/>
          </a:p>
          <a:p>
            <a:r>
              <a:rPr lang="en-US" i="1" dirty="0" smtClean="0"/>
              <a:t>Fun</a:t>
            </a:r>
            <a:r>
              <a:rPr lang="en-US" dirty="0"/>
              <a:t>: “The </a:t>
            </a:r>
            <a:r>
              <a:rPr lang="en-US" dirty="0" smtClean="0"/>
              <a:t>challenge: Write </a:t>
            </a:r>
            <a:r>
              <a:rPr lang="en-US" dirty="0"/>
              <a:t>a piece of C++ code and try to reach the largest possible error message</a:t>
            </a:r>
            <a:r>
              <a:rPr lang="en-US" dirty="0" smtClean="0"/>
              <a:t>.”</a:t>
            </a:r>
            <a:endParaRPr lang="en-US" dirty="0"/>
          </a:p>
          <a:p>
            <a:pPr marL="800100" lvl="2" indent="0">
              <a:buNone/>
            </a:pPr>
            <a:r>
              <a:rPr lang="en-US" sz="1600" dirty="0" smtClean="0">
                <a:hlinkClick r:id="rId2"/>
              </a:rPr>
              <a:t>http</a:t>
            </a:r>
            <a:r>
              <a:rPr lang="en-US" sz="1600" dirty="0">
                <a:hlinkClick r:id="rId2"/>
              </a:rPr>
              <a:t>://</a:t>
            </a:r>
            <a:r>
              <a:rPr lang="en-US" sz="1600" dirty="0" smtClean="0">
                <a:hlinkClick r:id="rId2"/>
              </a:rPr>
              <a:t>tgceec.tumblr.com/post/106626335863/introducing-the-grand-c-error-explosion</a:t>
            </a:r>
            <a:endParaRPr lang="en-US" sz="1600" dirty="0" smtClean="0"/>
          </a:p>
          <a:p>
            <a:pPr marL="0" indent="0">
              <a:buNone/>
            </a:pPr>
            <a:endParaRPr lang="en-US" dirty="0" smtClean="0"/>
          </a:p>
          <a:p>
            <a:pPr marL="457200" lvl="1" indent="0">
              <a:buNone/>
            </a:pPr>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20813305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Hot off the press: C++14, </a:t>
            </a:r>
            <a:r>
              <a:rPr lang="en-US" smtClean="0"/>
              <a:t>17 status</a:t>
            </a:r>
            <a:endParaRPr lang="en-US" dirty="0"/>
          </a:p>
        </p:txBody>
      </p:sp>
      <p:sp>
        <p:nvSpPr>
          <p:cNvPr id="3" name="Content Placeholder 2"/>
          <p:cNvSpPr>
            <a:spLocks noGrp="1"/>
          </p:cNvSpPr>
          <p:nvPr>
            <p:ph idx="1"/>
          </p:nvPr>
        </p:nvSpPr>
        <p:spPr/>
        <p:txBody>
          <a:bodyPr/>
          <a:lstStyle/>
          <a:p>
            <a:pPr marL="0" indent="0">
              <a:buNone/>
            </a:pPr>
            <a:endParaRPr lang="en-US" smtClean="0">
              <a:hlinkClick r:id="rId2"/>
            </a:endParaRPr>
          </a:p>
          <a:p>
            <a:pPr marL="0" indent="0">
              <a:buNone/>
            </a:pPr>
            <a:r>
              <a:rPr lang="en-US" dirty="0" smtClean="0">
                <a:hlinkClick r:id="rId2"/>
              </a:rPr>
              <a:t>http</a:t>
            </a:r>
            <a:r>
              <a:rPr lang="en-US" dirty="0">
                <a:hlinkClick r:id="rId2"/>
              </a:rPr>
              <a:t>://</a:t>
            </a:r>
            <a:r>
              <a:rPr lang="en-US" dirty="0" smtClean="0">
                <a:hlinkClick r:id="rId2"/>
              </a:rPr>
              <a:t>talesofcpp.fusionfenix.com/post-19/interlude</a:t>
            </a:r>
            <a:endParaRPr lang="en-US" dirty="0" smtClean="0"/>
          </a:p>
          <a:p>
            <a:pPr marL="0" indent="0">
              <a:buNone/>
            </a:pPr>
            <a:endParaRPr lang="en-US" dirty="0" smtClean="0">
              <a:hlinkClick r:id="rId3"/>
            </a:endParaRPr>
          </a:p>
          <a:p>
            <a:pPr marL="0" indent="0">
              <a:buNone/>
            </a:pPr>
            <a:r>
              <a:rPr lang="en-US" dirty="0" smtClean="0">
                <a:hlinkClick r:id="rId3"/>
              </a:rPr>
              <a:t>http</a:t>
            </a:r>
            <a:r>
              <a:rPr lang="en-US" dirty="0">
                <a:hlinkClick r:id="rId3"/>
              </a:rPr>
              <a:t>://</a:t>
            </a:r>
            <a:r>
              <a:rPr lang="en-US" dirty="0" smtClean="0">
                <a:hlinkClick r:id="rId3"/>
              </a:rPr>
              <a:t>www.bfilipek.com/2014/12/c-status-at-end-of-2014.html</a:t>
            </a:r>
            <a:endParaRPr lang="en-US" dirty="0" smtClean="0"/>
          </a:p>
          <a:p>
            <a:endParaRPr lang="en-US" dirty="0"/>
          </a:p>
        </p:txBody>
      </p:sp>
    </p:spTree>
    <p:extLst>
      <p:ext uri="{BB962C8B-B14F-4D97-AF65-F5344CB8AC3E}">
        <p14:creationId xmlns:p14="http://schemas.microsoft.com/office/powerpoint/2010/main" val="23238001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of My Favorite Things…</a:t>
            </a:r>
            <a:endParaRPr lang="en-US" dirty="0"/>
          </a:p>
        </p:txBody>
      </p:sp>
    </p:spTree>
    <p:extLst>
      <p:ext uri="{BB962C8B-B14F-4D97-AF65-F5344CB8AC3E}">
        <p14:creationId xmlns:p14="http://schemas.microsoft.com/office/powerpoint/2010/main" val="6671184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p>
          <a:p>
            <a:pPr marL="0" indent="0">
              <a:buNone/>
            </a:pPr>
            <a:r>
              <a:rPr lang="en-US" i="1" dirty="0" smtClean="0"/>
              <a:t>Note: these Unicode literals are not (yet) in MSVC++ (‘raw’ is)</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smtClean="0">
                <a:latin typeface="Consolas" panose="020B0609020204030204" pitchFamily="49" charset="0"/>
                <a:cs typeface="Consolas" panose="020B0609020204030204" pitchFamily="49" charset="0"/>
              </a:rPr>
              <a:t>output: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2600" dirty="0">
                <a:latin typeface="Consolas" panose="020B0609020204030204" pitchFamily="49" charset="0"/>
                <a:cs typeface="Consolas" panose="020B0609020204030204" pitchFamily="49" charset="0"/>
              </a:rPr>
              <a:t>\&gt;%^\t\n</a:t>
            </a:r>
            <a:r>
              <a:rPr lang="en-US" sz="2600" dirty="0" smtClean="0">
                <a:latin typeface="Consolas" panose="020B0609020204030204" pitchFamily="49" charset="0"/>
                <a:cs typeface="Consolas" panose="020B0609020204030204" pitchFamily="49" charset="0"/>
              </a:rPr>
              <a:t>&amp;*(&lt;</a:t>
            </a:r>
          </a:p>
          <a:p>
            <a:pPr marL="0" indent="0">
              <a:buNone/>
            </a:pPr>
            <a:r>
              <a:rPr lang="en-US" sz="2600" dirty="0">
                <a:latin typeface="Consolas" panose="020B0609020204030204" pitchFamily="49" charset="0"/>
                <a:cs typeface="Consolas" panose="020B0609020204030204" pitchFamily="49" charset="0"/>
              </a:rPr>
              <a:t>a raw string literal with "gobbledygook" as the delimiter</a:t>
            </a:r>
            <a:endParaRPr lang="en-US" sz="26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nullptr</a:t>
            </a:r>
            <a:endParaRPr lang="en-US" dirty="0"/>
          </a:p>
        </p:txBody>
      </p:sp>
      <p:sp>
        <p:nvSpPr>
          <p:cNvPr id="3" name="Content Placeholder 2"/>
          <p:cNvSpPr>
            <a:spLocks noGrp="1"/>
          </p:cNvSpPr>
          <p:nvPr>
            <p:ph idx="1"/>
          </p:nvPr>
        </p:nvSpPr>
        <p:spPr/>
        <p:txBody>
          <a:bodyPr>
            <a:normAutofit lnSpcReduction="10000"/>
          </a:bodyPr>
          <a:lstStyle/>
          <a:p>
            <a:r>
              <a:rPr lang="en-US" dirty="0" smtClean="0"/>
              <a:t>NULL is dead. It’s ambiguous.</a:t>
            </a:r>
          </a:p>
          <a:p>
            <a:r>
              <a:rPr lang="en-US" dirty="0" smtClean="0"/>
              <a:t>Prefer to zero, also.</a:t>
            </a:r>
          </a:p>
          <a:p>
            <a:r>
              <a:rPr lang="en-US" dirty="0" smtClean="0"/>
              <a:t>Use </a:t>
            </a:r>
            <a:r>
              <a:rPr lang="en-US" dirty="0" err="1" smtClean="0"/>
              <a:t>nullptr</a:t>
            </a:r>
            <a:r>
              <a:rPr lang="en-US" dirty="0" smtClean="0"/>
              <a:t> wherever you used to use NULL.</a:t>
            </a:r>
          </a:p>
          <a:p>
            <a:r>
              <a:rPr lang="en-US" dirty="0" err="1" smtClean="0"/>
              <a:t>nullptr</a:t>
            </a:r>
            <a:r>
              <a:rPr lang="en-US" dirty="0" smtClean="0"/>
              <a:t> is </a:t>
            </a:r>
            <a:r>
              <a:rPr lang="en-US" i="1" dirty="0" smtClean="0"/>
              <a:t>part of the C++ language – not the standard library.</a:t>
            </a:r>
            <a:endParaRPr lang="en-US" dirty="0" smtClean="0"/>
          </a:p>
          <a:p>
            <a:pPr marL="0" indent="0">
              <a:buNone/>
            </a:pPr>
            <a:r>
              <a:rPr lang="en-US" dirty="0" smtClean="0"/>
              <a:t>if (NULL == </a:t>
            </a:r>
            <a:r>
              <a:rPr lang="en-US" dirty="0" err="1" smtClean="0"/>
              <a:t>dumbPointer</a:t>
            </a:r>
            <a:r>
              <a:rPr lang="en-US" dirty="0" smtClean="0"/>
              <a:t>)…  // bad</a:t>
            </a:r>
          </a:p>
          <a:p>
            <a:pPr marL="0" indent="0">
              <a:buNone/>
            </a:pPr>
            <a:r>
              <a:rPr lang="en-US" dirty="0" smtClean="0"/>
              <a:t>if (</a:t>
            </a:r>
            <a:r>
              <a:rPr lang="en-US" dirty="0" err="1" smtClean="0"/>
              <a:t>nullptr</a:t>
            </a:r>
            <a:r>
              <a:rPr lang="en-US" dirty="0" smtClean="0"/>
              <a:t> != </a:t>
            </a:r>
            <a:r>
              <a:rPr lang="en-US" dirty="0" err="1" smtClean="0"/>
              <a:t>dumbPointer</a:t>
            </a:r>
            <a:r>
              <a:rPr lang="en-US" dirty="0" smtClean="0"/>
              <a:t>) … // ok</a:t>
            </a:r>
          </a:p>
          <a:p>
            <a:pPr marL="0" indent="0">
              <a:buNone/>
            </a:pPr>
            <a:r>
              <a:rPr lang="en-US" smtClean="0"/>
              <a:t>delete </a:t>
            </a:r>
            <a:r>
              <a:rPr lang="en-US" dirty="0" err="1" smtClean="0"/>
              <a:t>nullptr</a:t>
            </a:r>
            <a:r>
              <a:rPr lang="en-US" dirty="0" smtClean="0"/>
              <a:t>;	// always works</a:t>
            </a:r>
          </a:p>
          <a:p>
            <a:pPr marL="0" indent="0">
              <a:buNone/>
            </a:pPr>
            <a:endParaRPr lang="en-US" dirty="0"/>
          </a:p>
        </p:txBody>
      </p:sp>
    </p:spTree>
    <p:extLst>
      <p:ext uri="{BB962C8B-B14F-4D97-AF65-F5344CB8AC3E}">
        <p14:creationId xmlns:p14="http://schemas.microsoft.com/office/powerpoint/2010/main" val="5418335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Uniform Initialization</a:t>
            </a:r>
            <a:br>
              <a:rPr lang="en-US" dirty="0" smtClean="0"/>
            </a:br>
            <a:r>
              <a:rPr lang="en-US" i="1" dirty="0" smtClean="0"/>
              <a:t>a.k.a. “List Initialization”</a:t>
            </a:r>
            <a:endParaRPr lang="en-US" i="1"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“C++03 has a number of problems with initializing types. There are several ways to initialize types, and they do not all produce the same results when interchanged. The traditional constructor syntax, for example, can look like a function declaration, and steps must be taken to ensure that the compiler's most vexing parse rule will not mistake it for such. Only aggregates and POD types can be initialized with aggregate initializers (using </a:t>
            </a:r>
            <a:r>
              <a:rPr lang="en-US" dirty="0" err="1"/>
              <a:t>SomeType</a:t>
            </a:r>
            <a:r>
              <a:rPr lang="en-US" dirty="0"/>
              <a:t> </a:t>
            </a:r>
            <a:r>
              <a:rPr lang="en-US" dirty="0" err="1"/>
              <a:t>var</a:t>
            </a:r>
            <a:r>
              <a:rPr lang="en-US" dirty="0"/>
              <a:t> = {/*stuff*/};).</a:t>
            </a:r>
          </a:p>
          <a:p>
            <a:endParaRPr lang="en-US" dirty="0"/>
          </a:p>
          <a:p>
            <a:pPr marL="0" indent="0">
              <a:buNone/>
            </a:pPr>
            <a:r>
              <a:rPr lang="en-US" dirty="0" smtClean="0"/>
              <a:t>“C</a:t>
            </a:r>
            <a:r>
              <a:rPr lang="en-US" dirty="0"/>
              <a:t>++11 provides a syntax that allows for fully uniform type initialization that works on any object. It expands on the initializer list </a:t>
            </a:r>
            <a:r>
              <a:rPr lang="en-US" dirty="0" smtClean="0"/>
              <a:t>syntax: </a:t>
            </a:r>
          </a:p>
          <a:p>
            <a:pPr marL="0" indent="0">
              <a:buNone/>
            </a:pPr>
            <a:endParaRPr lang="en-US" sz="2400" dirty="0" smtClean="0"/>
          </a:p>
          <a:p>
            <a:pPr marL="0" indent="0">
              <a:buNone/>
            </a:pPr>
            <a:r>
              <a:rPr lang="en-US" sz="2400" dirty="0" err="1" smtClean="0"/>
              <a:t>wikipedia</a:t>
            </a:r>
            <a:r>
              <a:rPr lang="en-US" sz="2400" dirty="0" smtClean="0"/>
              <a:t>: </a:t>
            </a:r>
            <a:r>
              <a:rPr lang="en-US" sz="2400" dirty="0" smtClean="0">
                <a:hlinkClick r:id="rId2"/>
              </a:rPr>
              <a:t>http</a:t>
            </a:r>
            <a:r>
              <a:rPr lang="en-US" sz="2400" dirty="0">
                <a:hlinkClick r:id="rId2"/>
              </a:rPr>
              <a:t>://</a:t>
            </a:r>
            <a:r>
              <a:rPr lang="en-US" sz="2400" dirty="0" smtClean="0">
                <a:hlinkClick r:id="rId2"/>
              </a:rPr>
              <a:t>en.wikipedia.org/wiki/C%2B%2B11#Uniform_initialization</a:t>
            </a:r>
            <a:endParaRPr lang="en-US" sz="2400" dirty="0">
              <a:hlinkClick r:id="rId2"/>
            </a:endParaRPr>
          </a:p>
          <a:p>
            <a:pPr marL="0" indent="0">
              <a:buNone/>
            </a:pPr>
            <a:endParaRPr lang="en-US" sz="2400" smtClean="0"/>
          </a:p>
          <a:p>
            <a:pPr marL="0" indent="0">
              <a:buNone/>
            </a:pPr>
            <a:r>
              <a:rPr lang="en-US" sz="2400" smtClean="0"/>
              <a:t>cppreference</a:t>
            </a:r>
            <a:r>
              <a:rPr lang="en-US" sz="2400" dirty="0" smtClean="0"/>
              <a:t>: </a:t>
            </a:r>
            <a:r>
              <a:rPr lang="en-US" sz="2400" dirty="0" smtClean="0">
                <a:hlinkClick r:id="rId3"/>
              </a:rPr>
              <a:t>http</a:t>
            </a:r>
            <a:r>
              <a:rPr lang="en-US" sz="2400" dirty="0">
                <a:hlinkClick r:id="rId3"/>
              </a:rPr>
              <a:t>://</a:t>
            </a:r>
            <a:r>
              <a:rPr lang="en-US" sz="2400" dirty="0" smtClean="0">
                <a:hlinkClick r:id="rId3"/>
              </a:rPr>
              <a:t>en.cppreference.com/w/cpp/language/list_initialization</a:t>
            </a:r>
            <a:endParaRPr lang="en-US" sz="2400" dirty="0" smtClean="0"/>
          </a:p>
          <a:p>
            <a:pPr marL="0" indent="0">
              <a:buNone/>
            </a:pPr>
            <a:endParaRPr lang="en-US" dirty="0"/>
          </a:p>
        </p:txBody>
      </p:sp>
    </p:spTree>
    <p:extLst>
      <p:ext uri="{BB962C8B-B14F-4D97-AF65-F5344CB8AC3E}">
        <p14:creationId xmlns:p14="http://schemas.microsoft.com/office/powerpoint/2010/main" val="15688826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lstStyle/>
          <a:p>
            <a:r>
              <a:rPr lang="en-US" dirty="0" smtClean="0"/>
              <a:t>Old:</a:t>
            </a:r>
          </a:p>
          <a:p>
            <a:pPr marL="0" indent="0">
              <a:buNone/>
            </a:pPr>
            <a:endParaRPr lang="en-US" dirty="0" smtClean="0"/>
          </a:p>
          <a:p>
            <a:endParaRPr lang="en-US" dirty="0" smtClean="0"/>
          </a:p>
          <a:p>
            <a:endParaRPr lang="en-US" dirty="0" smtClean="0"/>
          </a:p>
          <a:p>
            <a:pPr marL="0" indent="0">
              <a:buNone/>
            </a:pPr>
            <a:endParaRPr lang="en-US" dirty="0"/>
          </a:p>
          <a:p>
            <a:r>
              <a:rPr lang="en-US" dirty="0" smtClean="0"/>
              <a:t>New:</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2295659" y="1828800"/>
            <a:ext cx="4572000" cy="2297970"/>
          </a:xfrm>
          <a:prstGeom prst="rect">
            <a:avLst/>
          </a:prstGeom>
        </p:spPr>
      </p:pic>
      <p:pic>
        <p:nvPicPr>
          <p:cNvPr id="5" name="Picture 4"/>
          <p:cNvPicPr>
            <a:picLocks noChangeAspect="1"/>
          </p:cNvPicPr>
          <p:nvPr/>
        </p:nvPicPr>
        <p:blipFill>
          <a:blip r:embed="rId3"/>
          <a:stretch>
            <a:fillRect/>
          </a:stretch>
        </p:blipFill>
        <p:spPr>
          <a:xfrm>
            <a:off x="76200" y="5257800"/>
            <a:ext cx="9067800" cy="497743"/>
          </a:xfrm>
          <a:prstGeom prst="rect">
            <a:avLst/>
          </a:prstGeom>
        </p:spPr>
      </p:pic>
    </p:spTree>
    <p:extLst>
      <p:ext uri="{BB962C8B-B14F-4D97-AF65-F5344CB8AC3E}">
        <p14:creationId xmlns:p14="http://schemas.microsoft.com/office/powerpoint/2010/main" val="3245976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Avoids </a:t>
            </a:r>
            <a:r>
              <a:rPr lang="en-US" dirty="0"/>
              <a:t>‘narrowing</a:t>
            </a:r>
            <a:r>
              <a:rPr lang="en-US" dirty="0" smtClean="0"/>
              <a:t>’:</a:t>
            </a:r>
          </a:p>
          <a:p>
            <a:pPr marL="0" indent="0">
              <a:buNone/>
            </a:pPr>
            <a:r>
              <a:rPr lang="en-US" sz="2000" dirty="0" smtClean="0">
                <a:latin typeface="Consolas" panose="020B0609020204030204" pitchFamily="49" charset="0"/>
                <a:cs typeface="Consolas" panose="020B0609020204030204" pitchFamily="49" charset="0"/>
              </a:rPr>
              <a:t>char </a:t>
            </a:r>
            <a:r>
              <a:rPr lang="en-US" sz="2000" dirty="0">
                <a:latin typeface="Consolas" panose="020B0609020204030204" pitchFamily="49" charset="0"/>
                <a:cs typeface="Consolas" panose="020B0609020204030204" pitchFamily="49" charset="0"/>
              </a:rPr>
              <a:t>c1 = 1.234e12</a:t>
            </a:r>
            <a:r>
              <a:rPr lang="en-US" sz="2000" dirty="0" smtClean="0">
                <a:latin typeface="Consolas" panose="020B0609020204030204" pitchFamily="49" charset="0"/>
                <a:cs typeface="Consolas" panose="020B0609020204030204" pitchFamily="49" charset="0"/>
              </a:rPr>
              <a:t>;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warning: C4244: 'initializing' </a:t>
            </a:r>
            <a:r>
              <a:rPr lang="en-US" sz="2000" dirty="0" smtClean="0">
                <a:solidFill>
                  <a:srgbClr val="0D3F32"/>
                </a:solidFill>
                <a:latin typeface="Consolas" panose="020B0609020204030204" pitchFamily="49" charset="0"/>
                <a:cs typeface="Consolas" panose="020B0609020204030204" pitchFamily="49" charset="0"/>
              </a:rPr>
              <a:t>: conversion </a:t>
            </a:r>
            <a:r>
              <a:rPr lang="en-US" sz="2000" dirty="0">
                <a:solidFill>
                  <a:srgbClr val="0D3F32"/>
                </a:solidFill>
                <a:latin typeface="Consolas" panose="020B0609020204030204" pitchFamily="49" charset="0"/>
                <a:cs typeface="Consolas" panose="020B0609020204030204" pitchFamily="49" charset="0"/>
              </a:rPr>
              <a:t>from 'double' to 'char', possible loss of data</a:t>
            </a:r>
          </a:p>
          <a:p>
            <a:pPr marL="0" indent="0">
              <a:buNone/>
            </a:pPr>
            <a:r>
              <a:rPr lang="en-US" sz="2000" dirty="0" smtClean="0">
                <a:latin typeface="Consolas" panose="020B0609020204030204" pitchFamily="49" charset="0"/>
                <a:cs typeface="Consolas" panose="020B0609020204030204" pitchFamily="49" charset="0"/>
              </a:rPr>
              <a:t>char c2 </a:t>
            </a:r>
            <a:r>
              <a:rPr lang="en-US" sz="2000" dirty="0">
                <a:latin typeface="Consolas" panose="020B0609020204030204" pitchFamily="49" charset="0"/>
                <a:cs typeface="Consolas" panose="020B0609020204030204" pitchFamily="49" charset="0"/>
              </a:rPr>
              <a:t>= 54321;  </a:t>
            </a:r>
            <a:r>
              <a:rPr lang="en-US" sz="2000" dirty="0">
                <a:solidFill>
                  <a:srgbClr val="0D3F32"/>
                </a:solidFill>
                <a:latin typeface="Consolas" panose="020B0609020204030204" pitchFamily="49" charset="0"/>
                <a:cs typeface="Consolas" panose="020B0609020204030204" pitchFamily="49" charset="0"/>
              </a:rPr>
              <a:t>// warning C4305 : '=' : truncation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a:t>
            </a:r>
            <a:r>
              <a:rPr lang="en-US" sz="2000" dirty="0" smtClean="0">
                <a:solidFill>
                  <a:srgbClr val="0D3F32"/>
                </a:solidFill>
                <a:latin typeface="Consolas" panose="020B0609020204030204" pitchFamily="49" charset="0"/>
                <a:cs typeface="Consolas" panose="020B0609020204030204" pitchFamily="49" charset="0"/>
              </a:rPr>
              <a:t>'char‘</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c1 </a:t>
            </a:r>
            <a:r>
              <a:rPr lang="en-US" sz="2000" dirty="0" smtClean="0">
                <a:latin typeface="Consolas" panose="020B0609020204030204" pitchFamily="49" charset="0"/>
                <a:cs typeface="Consolas" panose="020B0609020204030204" pitchFamily="49" charset="0"/>
              </a:rPr>
              <a:t>{1.234e12};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error C2397: conversion from 'double' to 'char' requires a narrowing conversion</a:t>
            </a:r>
          </a:p>
          <a:p>
            <a:pPr marL="0" indent="0">
              <a:buNone/>
            </a:pPr>
            <a:r>
              <a:rPr lang="en-US" sz="2000" dirty="0">
                <a:latin typeface="Consolas" panose="020B0609020204030204" pitchFamily="49" charset="0"/>
                <a:cs typeface="Consolas" panose="020B0609020204030204" pitchFamily="49" charset="0"/>
              </a:rPr>
              <a:t>char c2 </a:t>
            </a:r>
            <a:r>
              <a:rPr lang="en-US" sz="2000" dirty="0" smtClean="0">
                <a:latin typeface="Consolas" panose="020B0609020204030204" pitchFamily="49" charset="0"/>
                <a:cs typeface="Consolas" panose="020B0609020204030204" pitchFamily="49" charset="0"/>
              </a:rPr>
              <a:t>{54321};  </a:t>
            </a:r>
            <a:r>
              <a:rPr lang="en-US" sz="2000" dirty="0">
                <a:solidFill>
                  <a:srgbClr val="0D3F32"/>
                </a:solidFill>
                <a:latin typeface="Consolas" panose="020B0609020204030204" pitchFamily="49" charset="0"/>
                <a:cs typeface="Consolas" panose="020B0609020204030204" pitchFamily="49" charset="0"/>
              </a:rPr>
              <a:t>// error C2397: conversion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'char' requires a narrowing conversion</a:t>
            </a:r>
          </a:p>
          <a:p>
            <a:pPr marL="0" indent="0">
              <a:buNone/>
            </a:pPr>
            <a:endParaRPr lang="en-US" i="1" dirty="0" smtClean="0"/>
          </a:p>
          <a:p>
            <a:pPr marL="0" indent="0" algn="ctr">
              <a:buNone/>
            </a:pPr>
            <a:r>
              <a:rPr lang="en-US" i="1" dirty="0" smtClean="0"/>
              <a:t>It’s FUN to practice EDD!</a:t>
            </a:r>
          </a:p>
          <a:p>
            <a:pPr marL="0" indent="0">
              <a:buNone/>
            </a:pPr>
            <a:endParaRPr lang="en-US" dirty="0"/>
          </a:p>
          <a:p>
            <a:endParaRPr lang="en-US" dirty="0"/>
          </a:p>
        </p:txBody>
      </p:sp>
    </p:spTree>
    <p:extLst>
      <p:ext uri="{BB962C8B-B14F-4D97-AF65-F5344CB8AC3E}">
        <p14:creationId xmlns:p14="http://schemas.microsoft.com/office/powerpoint/2010/main" val="13392671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pPr lvl="1"/>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a:p>
            <a:pPr lvl="1"/>
            <a:r>
              <a:rPr lang="en-US" dirty="0" smtClean="0"/>
              <a:t>Still in use; don’t panic.</a:t>
            </a:r>
          </a:p>
          <a:p>
            <a:pPr lvl="1"/>
            <a:r>
              <a:rPr lang="en-US" dirty="0" smtClean="0"/>
              <a:t>Just don’t write any new stuff with </a:t>
            </a:r>
            <a:r>
              <a:rPr lang="en-US" dirty="0" err="1" smtClean="0"/>
              <a:t>std</a:t>
            </a:r>
            <a:r>
              <a:rPr lang="en-US" dirty="0" smtClean="0"/>
              <a:t>::</a:t>
            </a:r>
            <a:r>
              <a:rPr lang="en-US" dirty="0" err="1" smtClean="0"/>
              <a:t>auto_ptr</a:t>
            </a:r>
            <a:endParaRPr lang="en-US" dirty="0" smtClean="0"/>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fontScale="925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sz="3000" dirty="0" smtClean="0">
                <a:cs typeface="Consolas" panose="020B0609020204030204" pitchFamily="49" charset="0"/>
              </a:rPr>
              <a:t>old:</a:t>
            </a:r>
          </a:p>
          <a:p>
            <a:pPr marL="0" indent="0">
              <a:buNone/>
            </a:pP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pPrinter</a:t>
            </a:r>
            <a:r>
              <a:rPr lang="en-US" sz="2200" dirty="0" smtClean="0">
                <a:latin typeface="Consolas" panose="020B0609020204030204" pitchFamily="49" charset="0"/>
                <a:cs typeface="Consolas" panose="020B0609020204030204" pitchFamily="49" charset="0"/>
              </a:rPr>
              <a:t> = new </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 {};</a:t>
            </a:r>
          </a:p>
          <a:p>
            <a:pPr marL="0" indent="0">
              <a:buNone/>
            </a:pPr>
            <a:r>
              <a:rPr lang="en-US" sz="3000" dirty="0" smtClean="0">
                <a:cs typeface="Consolas" panose="020B0609020204030204" pitchFamily="49" charset="0"/>
              </a:rPr>
              <a:t>new:</a:t>
            </a:r>
          </a:p>
          <a:p>
            <a:pPr marL="0" indent="0">
              <a:buNone/>
            </a:pP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std</a:t>
            </a:r>
            <a:r>
              <a:rPr lang="en-US" sz="2200" dirty="0" smtClean="0">
                <a:latin typeface="Consolas" panose="020B0609020204030204" pitchFamily="49" charset="0"/>
                <a:cs typeface="Consolas" panose="020B0609020204030204" pitchFamily="49" charset="0"/>
              </a:rPr>
              <a:t>::</a:t>
            </a:r>
            <a:r>
              <a:rPr lang="en-US" sz="2200" dirty="0" err="1" smtClean="0">
                <a:latin typeface="Consolas" panose="020B0609020204030204" pitchFamily="49" charset="0"/>
                <a:cs typeface="Consolas" panose="020B0609020204030204" pitchFamily="49" charset="0"/>
              </a:rPr>
              <a:t>unique_ptr</a:t>
            </a:r>
            <a:r>
              <a:rPr lang="en-US" sz="2200" dirty="0" smtClean="0">
                <a:latin typeface="Consolas" panose="020B0609020204030204" pitchFamily="49" charset="0"/>
                <a:cs typeface="Consolas" panose="020B0609020204030204" pitchFamily="49" charset="0"/>
              </a:rPr>
              <a:t> &lt;</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&gt; printer (new </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 (Microsoft)</a:t>
            </a:r>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p>
          <a:p>
            <a:pPr lvl="1"/>
            <a:r>
              <a:rPr lang="en-US" dirty="0" smtClean="0"/>
              <a:t>Has some overhead</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Unicode macros, risky </a:t>
            </a:r>
            <a:r>
              <a:rPr lang="en-US" dirty="0" err="1" smtClean="0"/>
              <a:t>scanf</a:t>
            </a:r>
            <a:r>
              <a:rPr lang="en-US" dirty="0" smtClean="0"/>
              <a:t>(), </a:t>
            </a:r>
            <a:r>
              <a:rPr lang="en-US" dirty="0" err="1" smtClean="0"/>
              <a:t>CString</a:t>
            </a:r>
            <a:r>
              <a:rPr lang="en-US" dirty="0" smtClean="0"/>
              <a:t>::Format(),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Type Inference</a:t>
            </a:r>
            <a:endParaRPr lang="en-US" dirty="0"/>
          </a:p>
        </p:txBody>
      </p:sp>
      <p:sp>
        <p:nvSpPr>
          <p:cNvPr id="3" name="Content Placeholder 2"/>
          <p:cNvSpPr>
            <a:spLocks noGrp="1"/>
          </p:cNvSpPr>
          <p:nvPr>
            <p:ph idx="1"/>
          </p:nvPr>
        </p:nvSpPr>
        <p:spPr/>
        <p:txBody>
          <a:bodyPr>
            <a:normAutofit lnSpcReduction="10000"/>
          </a:bodyPr>
          <a:lstStyle/>
          <a:p>
            <a:r>
              <a:rPr lang="en-US" dirty="0" smtClean="0"/>
              <a:t>C / C++ “auto” keyword was rarely used</a:t>
            </a:r>
          </a:p>
          <a:p>
            <a:pPr lvl="1"/>
            <a:r>
              <a:rPr lang="en-US" dirty="0" smtClean="0"/>
              <a:t>Different behavior in different compiler implementations</a:t>
            </a:r>
          </a:p>
          <a:p>
            <a:r>
              <a:rPr lang="en-US" dirty="0" smtClean="0"/>
              <a:t>This is just like the “</a:t>
            </a:r>
            <a:r>
              <a:rPr lang="en-US" dirty="0" err="1" smtClean="0"/>
              <a:t>var</a:t>
            </a:r>
            <a:r>
              <a:rPr lang="en-US" dirty="0" smtClean="0"/>
              <a:t>” keyword in C#</a:t>
            </a:r>
          </a:p>
          <a:p>
            <a:r>
              <a:rPr lang="en-US" dirty="0" smtClean="0"/>
              <a:t>Compiler determines type at compile-time</a:t>
            </a:r>
          </a:p>
          <a:p>
            <a:pPr lvl="1"/>
            <a:r>
              <a:rPr lang="en-US" dirty="0" smtClean="0"/>
              <a:t>Your IDE can be your friend: </a:t>
            </a:r>
            <a:r>
              <a:rPr lang="en-US" i="1" dirty="0" smtClean="0"/>
              <a:t>Hover </a:t>
            </a:r>
            <a:r>
              <a:rPr lang="en-US" i="1" smtClean="0"/>
              <a:t>with your mouse, Luke…</a:t>
            </a:r>
            <a:endParaRPr lang="en-US" i="1" dirty="0" smtClean="0"/>
          </a:p>
          <a:p>
            <a:r>
              <a:rPr lang="en-US" dirty="0" smtClean="0"/>
              <a:t>Yes; there are a lot of pros/cons for usage in different context.</a:t>
            </a:r>
          </a:p>
        </p:txBody>
      </p:sp>
    </p:spTree>
    <p:extLst>
      <p:ext uri="{BB962C8B-B14F-4D97-AF65-F5344CB8AC3E}">
        <p14:creationId xmlns:p14="http://schemas.microsoft.com/office/powerpoint/2010/main" val="19479268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Type Inference</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output (twice):</a:t>
            </a:r>
          </a:p>
          <a:p>
            <a:pPr marL="0" indent="0">
              <a:buNone/>
            </a:pPr>
            <a:r>
              <a:rPr lang="en-US" sz="1800" dirty="0">
                <a:latin typeface="Consolas" panose="020B0609020204030204" pitchFamily="49" charset="0"/>
                <a:cs typeface="Consolas" panose="020B0609020204030204" pitchFamily="49" charset="0"/>
              </a:rPr>
              <a:t>ribbon name: YMCKT</a:t>
            </a:r>
          </a:p>
          <a:p>
            <a:pPr marL="0" indent="0">
              <a:buNone/>
            </a:pPr>
            <a:r>
              <a:rPr lang="en-US" sz="1800" dirty="0">
                <a:latin typeface="Consolas" panose="020B0609020204030204" pitchFamily="49" charset="0"/>
                <a:cs typeface="Consolas" panose="020B0609020204030204" pitchFamily="49" charset="0"/>
              </a:rPr>
              <a:t>ribbon name: KT</a:t>
            </a:r>
          </a:p>
          <a:p>
            <a:pPr marL="0" indent="0">
              <a:buNone/>
            </a:pPr>
            <a:r>
              <a:rPr lang="en-US" sz="1800" dirty="0">
                <a:latin typeface="Consolas" panose="020B0609020204030204" pitchFamily="49" charset="0"/>
                <a:cs typeface="Consolas" panose="020B0609020204030204" pitchFamily="49" charset="0"/>
              </a:rPr>
              <a:t>ribbon name: </a:t>
            </a:r>
            <a:r>
              <a:rPr lang="en-US" sz="1800" dirty="0" smtClean="0">
                <a:latin typeface="Consolas" panose="020B0609020204030204" pitchFamily="49" charset="0"/>
                <a:cs typeface="Consolas" panose="020B0609020204030204" pitchFamily="49" charset="0"/>
              </a:rPr>
              <a:t>UV</a:t>
            </a:r>
            <a:endParaRPr lang="en-US" sz="1800" dirty="0">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2"/>
          <a:stretch>
            <a:fillRect/>
          </a:stretch>
        </p:blipFill>
        <p:spPr>
          <a:xfrm>
            <a:off x="161335" y="2624040"/>
            <a:ext cx="8646414" cy="1643159"/>
          </a:xfrm>
          <a:prstGeom prst="rect">
            <a:avLst/>
          </a:prstGeom>
        </p:spPr>
      </p:pic>
    </p:spTree>
    <p:extLst>
      <p:ext uri="{BB962C8B-B14F-4D97-AF65-F5344CB8AC3E}">
        <p14:creationId xmlns:p14="http://schemas.microsoft.com/office/powerpoint/2010/main" val="771626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Lambdas:</a:t>
            </a:r>
            <a:br>
              <a:rPr lang="en-US" dirty="0" smtClean="0"/>
            </a:br>
            <a:r>
              <a:rPr lang="en-US" dirty="0" smtClean="0"/>
              <a:t>Lambda Expressions</a:t>
            </a:r>
            <a:endParaRPr lang="en-US" dirty="0"/>
          </a:p>
        </p:txBody>
      </p:sp>
      <p:sp>
        <p:nvSpPr>
          <p:cNvPr id="3" name="Content Placeholder 2"/>
          <p:cNvSpPr>
            <a:spLocks noGrp="1"/>
          </p:cNvSpPr>
          <p:nvPr>
            <p:ph idx="1"/>
          </p:nvPr>
        </p:nvSpPr>
        <p:spPr/>
        <p:txBody>
          <a:bodyPr/>
          <a:lstStyle/>
          <a:p>
            <a:pPr marL="0" indent="0">
              <a:buNone/>
            </a:pPr>
            <a:r>
              <a:rPr lang="en-US">
                <a:hlinkClick r:id="rId2"/>
              </a:rPr>
              <a:t>http://</a:t>
            </a:r>
            <a:r>
              <a:rPr lang="en-US" smtClean="0">
                <a:hlinkClick r:id="rId2"/>
              </a:rPr>
              <a:t>isocpp.org/wiki/faq/cpp11-language#lambda</a:t>
            </a:r>
          </a:p>
          <a:p>
            <a:pPr marL="0" indent="0">
              <a:buNone/>
            </a:pPr>
            <a:endParaRPr lang="en-US">
              <a:hlinkClick r:id="rId2"/>
            </a:endParaRPr>
          </a:p>
          <a:p>
            <a:pPr marL="0" indent="0">
              <a:buNone/>
            </a:pPr>
            <a:r>
              <a:rPr lang="en-US" dirty="0" smtClean="0">
                <a:hlinkClick r:id="rId2"/>
              </a:rPr>
              <a:t>http</a:t>
            </a:r>
            <a:r>
              <a:rPr lang="en-US" dirty="0">
                <a:hlinkClick r:id="rId2"/>
              </a:rPr>
              <a:t>://codexpert.ro/blog/2014/10/25/c11-lets-write-a-hello-lambda</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39179329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smtClean="0"/>
              <a:t>Part of C++11 </a:t>
            </a:r>
            <a:r>
              <a:rPr lang="en-US" i="1" dirty="0" smtClean="0"/>
              <a:t>language</a:t>
            </a:r>
            <a:r>
              <a:rPr lang="en-US" dirty="0" smtClean="0"/>
              <a:t> – not the C++ Standard Library</a:t>
            </a:r>
          </a:p>
          <a:p>
            <a:r>
              <a:rPr lang="en-US" dirty="0" smtClean="0"/>
              <a:t>Alternative to function objects (‘</a:t>
            </a:r>
            <a:r>
              <a:rPr lang="en-US" dirty="0" err="1" smtClean="0"/>
              <a:t>functors</a:t>
            </a:r>
            <a:r>
              <a:rPr lang="en-US" dirty="0" smtClean="0"/>
              <a:t>’), and plain functions</a:t>
            </a:r>
          </a:p>
          <a:p>
            <a:r>
              <a:rPr lang="en-US" dirty="0" smtClean="0"/>
              <a:t>Per the ISO standard document: “</a:t>
            </a:r>
            <a:r>
              <a:rPr lang="en-US" dirty="0"/>
              <a:t>Lambda expressions provide a concise way to create simple function </a:t>
            </a:r>
            <a:r>
              <a:rPr lang="en-US" dirty="0" smtClean="0"/>
              <a:t>objects.”</a:t>
            </a:r>
          </a:p>
          <a:p>
            <a:r>
              <a:rPr lang="en-US" dirty="0" smtClean="0"/>
              <a:t>Unnamed</a:t>
            </a:r>
          </a:p>
          <a:p>
            <a:pPr lvl="1"/>
            <a:r>
              <a:rPr lang="en-US" dirty="0" smtClean="0"/>
              <a:t>But you can give them names: They are expressions, and you can just assign them to a variable name.</a:t>
            </a:r>
          </a:p>
          <a:p>
            <a:r>
              <a:rPr lang="en-US" dirty="0" smtClean="0"/>
              <a:t>Very useful inside templated functions and classes</a:t>
            </a:r>
            <a:endParaRPr lang="en-US" dirty="0"/>
          </a:p>
        </p:txBody>
      </p:sp>
    </p:spTree>
    <p:extLst>
      <p:ext uri="{BB962C8B-B14F-4D97-AF65-F5344CB8AC3E}">
        <p14:creationId xmlns:p14="http://schemas.microsoft.com/office/powerpoint/2010/main" val="10418997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 a nutshell, </a:t>
            </a:r>
            <a:r>
              <a:rPr lang="en-US" i="1" dirty="0" smtClean="0">
                <a:hlinkClick r:id="rId2"/>
              </a:rPr>
              <a:t>this sounds good</a:t>
            </a:r>
            <a:r>
              <a:rPr lang="en-US" i="1" dirty="0" smtClean="0"/>
              <a:t>:</a:t>
            </a:r>
            <a:endParaRPr lang="en-US" i="1" dirty="0"/>
          </a:p>
        </p:txBody>
      </p:sp>
      <p:sp>
        <p:nvSpPr>
          <p:cNvPr id="3" name="Content Placeholder 2"/>
          <p:cNvSpPr>
            <a:spLocks noGrp="1"/>
          </p:cNvSpPr>
          <p:nvPr>
            <p:ph idx="1"/>
          </p:nvPr>
        </p:nvSpPr>
        <p:spPr>
          <a:xfrm>
            <a:off x="457200" y="1295400"/>
            <a:ext cx="8229600" cy="5410200"/>
          </a:xfrm>
        </p:spPr>
        <p:txBody>
          <a:bodyPr>
            <a:noAutofit/>
          </a:bodyPr>
          <a:lstStyle/>
          <a:p>
            <a:pPr marL="0" indent="0">
              <a:buNone/>
            </a:pPr>
            <a:r>
              <a:rPr lang="en-US" sz="1600" dirty="0" smtClean="0"/>
              <a:t>“But </a:t>
            </a:r>
            <a:r>
              <a:rPr lang="en-US" sz="1600" dirty="0"/>
              <a:t>the first thing that struck me when I started using C++11 was the smaller features that I could take advantage of every time I put my fingers to the keyboard. These are the things that make code more concise and simple and allow me to present my intentions more </a:t>
            </a:r>
            <a:r>
              <a:rPr lang="en-US" sz="1600" dirty="0" smtClean="0"/>
              <a:t>clearly. Stuff </a:t>
            </a:r>
            <a:r>
              <a:rPr lang="en-US" sz="1600" dirty="0"/>
              <a:t>I take advantage of every day</a:t>
            </a:r>
            <a:r>
              <a:rPr lang="en-US" sz="1600" dirty="0" smtClean="0"/>
              <a:t>:</a:t>
            </a:r>
          </a:p>
          <a:p>
            <a:r>
              <a:rPr lang="en-US" sz="1600" dirty="0" smtClean="0"/>
              <a:t>more </a:t>
            </a:r>
            <a:r>
              <a:rPr lang="en-US" sz="1600" dirty="0"/>
              <a:t>concise general coding:</a:t>
            </a:r>
          </a:p>
          <a:p>
            <a:pPr lvl="1"/>
            <a:r>
              <a:rPr lang="en-US" sz="1600" dirty="0"/>
              <a:t>lambdas for scoped </a:t>
            </a:r>
            <a:r>
              <a:rPr lang="en-US" sz="1600" dirty="0" smtClean="0"/>
              <a:t>initialization </a:t>
            </a:r>
            <a:r>
              <a:rPr lang="en-US" sz="1600" dirty="0"/>
              <a:t>or inline ‘builder’ </a:t>
            </a:r>
            <a:r>
              <a:rPr lang="en-US" sz="1600" dirty="0" smtClean="0"/>
              <a:t>functions;</a:t>
            </a:r>
            <a:endParaRPr lang="en-US" sz="1600" dirty="0"/>
          </a:p>
          <a:p>
            <a:pPr lvl="1"/>
            <a:r>
              <a:rPr lang="en-US" sz="1600" dirty="0"/>
              <a:t>new standard library functionality for string manipulation, particularly </a:t>
            </a:r>
            <a:r>
              <a:rPr lang="en-US" sz="1600" dirty="0" err="1"/>
              <a:t>std</a:t>
            </a:r>
            <a:r>
              <a:rPr lang="en-US" sz="1600" dirty="0"/>
              <a:t>::</a:t>
            </a:r>
            <a:r>
              <a:rPr lang="en-US" sz="1600" dirty="0" err="1"/>
              <a:t>to_string</a:t>
            </a:r>
            <a:r>
              <a:rPr lang="en-US" sz="1600" dirty="0"/>
              <a:t>() and </a:t>
            </a:r>
            <a:r>
              <a:rPr lang="en-US" sz="1600" dirty="0" err="1"/>
              <a:t>std</a:t>
            </a:r>
            <a:r>
              <a:rPr lang="en-US" sz="1600" dirty="0"/>
              <a:t>::</a:t>
            </a:r>
            <a:r>
              <a:rPr lang="en-US" sz="1600" dirty="0" err="1"/>
              <a:t>stoi</a:t>
            </a:r>
            <a:r>
              <a:rPr lang="en-US" sz="1600" dirty="0"/>
              <a:t>() </a:t>
            </a:r>
            <a:r>
              <a:rPr lang="en-US" sz="1600" dirty="0" err="1" smtClean="0"/>
              <a:t>etc</a:t>
            </a:r>
            <a:r>
              <a:rPr lang="en-US" sz="1600" dirty="0" smtClean="0"/>
              <a:t>;</a:t>
            </a:r>
            <a:endParaRPr lang="en-US" sz="1600" dirty="0"/>
          </a:p>
          <a:p>
            <a:pPr lvl="1"/>
            <a:r>
              <a:rPr lang="en-US" sz="1600" dirty="0"/>
              <a:t>range-based for loop</a:t>
            </a:r>
          </a:p>
          <a:p>
            <a:r>
              <a:rPr lang="en-US" sz="1600" dirty="0"/>
              <a:t>clearer declarations:</a:t>
            </a:r>
          </a:p>
          <a:p>
            <a:pPr lvl="1"/>
            <a:r>
              <a:rPr lang="en-US" sz="1600" dirty="0"/>
              <a:t>inline member </a:t>
            </a:r>
            <a:r>
              <a:rPr lang="en-US" sz="1600" dirty="0" smtClean="0"/>
              <a:t>initialization;</a:t>
            </a:r>
            <a:endParaRPr lang="en-US" sz="1600" dirty="0"/>
          </a:p>
          <a:p>
            <a:pPr lvl="1"/>
            <a:r>
              <a:rPr lang="en-US" sz="1600" dirty="0"/>
              <a:t>the override, default and delete </a:t>
            </a:r>
            <a:r>
              <a:rPr lang="en-US" sz="1600" dirty="0" smtClean="0"/>
              <a:t>keywords;</a:t>
            </a:r>
            <a:endParaRPr lang="en-US" sz="1600" dirty="0"/>
          </a:p>
          <a:p>
            <a:pPr lvl="1"/>
            <a:r>
              <a:rPr lang="en-US" sz="1600" dirty="0"/>
              <a:t>delegating </a:t>
            </a:r>
            <a:r>
              <a:rPr lang="en-US" sz="1600" dirty="0" smtClean="0"/>
              <a:t>constructors;</a:t>
            </a:r>
            <a:endParaRPr lang="en-US" sz="1600" dirty="0"/>
          </a:p>
          <a:p>
            <a:pPr lvl="1"/>
            <a:r>
              <a:rPr lang="en-US" sz="1600" dirty="0"/>
              <a:t>uniform </a:t>
            </a:r>
            <a:r>
              <a:rPr lang="en-US" sz="1600" dirty="0" smtClean="0"/>
              <a:t>initialization, </a:t>
            </a:r>
            <a:r>
              <a:rPr lang="en-US" sz="1600" dirty="0"/>
              <a:t>especially when invoking or returning from </a:t>
            </a:r>
            <a:r>
              <a:rPr lang="en-US" sz="1600" dirty="0" smtClean="0"/>
              <a:t>functions;</a:t>
            </a:r>
            <a:endParaRPr lang="en-US" sz="1600" dirty="0"/>
          </a:p>
          <a:p>
            <a:pPr lvl="1"/>
            <a:r>
              <a:rPr lang="en-US" sz="1600" dirty="0"/>
              <a:t>auto type deduction everywhere!</a:t>
            </a:r>
          </a:p>
          <a:p>
            <a:r>
              <a:rPr lang="en-US" sz="1600" dirty="0"/>
              <a:t>far fewer dependencies on </a:t>
            </a:r>
            <a:r>
              <a:rPr lang="en-US" sz="1600" dirty="0" smtClean="0"/>
              <a:t>Boost</a:t>
            </a:r>
            <a:endParaRPr lang="en-US" sz="1600" dirty="0"/>
          </a:p>
          <a:p>
            <a:pPr marL="0" indent="0">
              <a:buNone/>
            </a:pPr>
            <a:endParaRPr lang="en-US" sz="1600" dirty="0" smtClean="0"/>
          </a:p>
          <a:p>
            <a:pPr marL="0" indent="0">
              <a:buNone/>
            </a:pPr>
            <a:r>
              <a:rPr lang="en-US" sz="1600" dirty="0" smtClean="0"/>
              <a:t>“These </a:t>
            </a:r>
            <a:r>
              <a:rPr lang="en-US" sz="1600" dirty="0"/>
              <a:t>are the things I think all C++ programmers should learn first, because they benefit you straight away and confer very little risk of being learned wrong</a:t>
            </a:r>
            <a:r>
              <a:rPr lang="en-US" sz="1600" dirty="0" smtClean="0"/>
              <a:t>.</a:t>
            </a:r>
            <a:endParaRPr lang="en-US" sz="1600" dirty="0"/>
          </a:p>
        </p:txBody>
      </p:sp>
    </p:spTree>
    <p:extLst>
      <p:ext uri="{BB962C8B-B14F-4D97-AF65-F5344CB8AC3E}">
        <p14:creationId xmlns:p14="http://schemas.microsoft.com/office/powerpoint/2010/main" val="1090923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 y="228600"/>
            <a:ext cx="8732043"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26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0210" y="3581400"/>
            <a:ext cx="6019800" cy="646331"/>
          </a:xfrm>
          <a:prstGeom prst="rect">
            <a:avLst/>
          </a:prstGeom>
          <a:noFill/>
        </p:spPr>
        <p:txBody>
          <a:bodyPr wrap="square" rtlCol="0">
            <a:spAutoFit/>
          </a:bodyPr>
          <a:lstStyle/>
          <a:p>
            <a:pPr algn="ctr"/>
            <a:r>
              <a:rPr lang="en-US" dirty="0">
                <a:hlinkClick r:id="rId2"/>
              </a:rPr>
              <a:t>https://</a:t>
            </a:r>
            <a:r>
              <a:rPr lang="en-US" dirty="0" smtClean="0">
                <a:hlinkClick r:id="rId2"/>
              </a:rPr>
              <a:t>news.ycombinator.com/item?id=8788454</a:t>
            </a:r>
            <a:endParaRPr lang="en-US" dirty="0" smtClean="0"/>
          </a:p>
          <a:p>
            <a:endParaRPr lang="en-US" dirty="0" smtClean="0"/>
          </a:p>
        </p:txBody>
      </p:sp>
      <p:sp>
        <p:nvSpPr>
          <p:cNvPr id="5" name="TextBox 4"/>
          <p:cNvSpPr txBox="1"/>
          <p:nvPr/>
        </p:nvSpPr>
        <p:spPr>
          <a:xfrm>
            <a:off x="1714500" y="5945355"/>
            <a:ext cx="6019800" cy="646331"/>
          </a:xfrm>
          <a:prstGeom prst="rect">
            <a:avLst/>
          </a:prstGeom>
          <a:noFill/>
        </p:spPr>
        <p:txBody>
          <a:bodyPr wrap="square" rtlCol="0">
            <a:spAutoFit/>
          </a:bodyPr>
          <a:lstStyle/>
          <a:p>
            <a:pPr algn="ctr"/>
            <a:r>
              <a:rPr lang="en-US" dirty="0">
                <a:hlinkClick r:id="rId3"/>
              </a:rPr>
              <a:t>https://</a:t>
            </a:r>
            <a:r>
              <a:rPr lang="en-US" dirty="0" smtClean="0">
                <a:hlinkClick r:id="rId3"/>
              </a:rPr>
              <a:t>isocpp.org/blog/2014/12/myths-1</a:t>
            </a:r>
            <a:endParaRPr lang="en-US" dirty="0" smtClean="0"/>
          </a:p>
          <a:p>
            <a:endParaRPr lang="en-US" dirty="0" smtClean="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
            <a:ext cx="8937171"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362200" y="5135880"/>
            <a:ext cx="4724400" cy="646331"/>
          </a:xfrm>
          <a:prstGeom prst="rect">
            <a:avLst/>
          </a:prstGeom>
          <a:noFill/>
        </p:spPr>
        <p:txBody>
          <a:bodyPr wrap="square" rtlCol="0">
            <a:spAutoFit/>
          </a:bodyPr>
          <a:lstStyle/>
          <a:p>
            <a:r>
              <a:rPr lang="en-US" dirty="0" err="1" smtClean="0"/>
              <a:t>todo</a:t>
            </a:r>
            <a:r>
              <a:rPr lang="en-US" dirty="0" smtClean="0"/>
              <a:t>: read Bjarne </a:t>
            </a:r>
            <a:r>
              <a:rPr lang="en-US" dirty="0" err="1" smtClean="0"/>
              <a:t>Stroustroup’s</a:t>
            </a:r>
            <a:r>
              <a:rPr lang="en-US" dirty="0" smtClean="0"/>
              <a:t> article on the myths of C++:</a:t>
            </a:r>
            <a:endParaRPr lang="en-US" dirty="0"/>
          </a:p>
        </p:txBody>
      </p:sp>
    </p:spTree>
    <p:extLst>
      <p:ext uri="{BB962C8B-B14F-4D97-AF65-F5344CB8AC3E}">
        <p14:creationId xmlns:p14="http://schemas.microsoft.com/office/powerpoint/2010/main" val="1854528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changed?</a:t>
            </a:r>
            <a:endParaRPr lang="en-US" dirty="0"/>
          </a:p>
        </p:txBody>
      </p:sp>
      <p:sp>
        <p:nvSpPr>
          <p:cNvPr id="3" name="Content Placeholder 2"/>
          <p:cNvSpPr>
            <a:spLocks noGrp="1"/>
          </p:cNvSpPr>
          <p:nvPr>
            <p:ph idx="1"/>
          </p:nvPr>
        </p:nvSpPr>
        <p:spPr/>
        <p:txBody>
          <a:bodyPr>
            <a:normAutofit fontScale="92500" lnSpcReduction="20000"/>
          </a:bodyPr>
          <a:lstStyle/>
          <a:p>
            <a:r>
              <a:rPr lang="en-US" dirty="0"/>
              <a:t>C++11 standard </a:t>
            </a:r>
            <a:r>
              <a:rPr lang="en-US" i="1" dirty="0"/>
              <a:t>finally</a:t>
            </a:r>
            <a:r>
              <a:rPr lang="en-US" dirty="0"/>
              <a:t> published</a:t>
            </a:r>
          </a:p>
          <a:p>
            <a:pPr lvl="1"/>
            <a:r>
              <a:rPr lang="en-US" dirty="0"/>
              <a:t>Took too long.</a:t>
            </a:r>
          </a:p>
          <a:p>
            <a:pPr lvl="1"/>
            <a:r>
              <a:rPr lang="en-US" dirty="0"/>
              <a:t>For a </a:t>
            </a:r>
            <a:r>
              <a:rPr lang="en-US" i="1" dirty="0"/>
              <a:t>long time, </a:t>
            </a:r>
            <a:r>
              <a:rPr lang="en-US" dirty="0"/>
              <a:t>temporarily named “C++0x”</a:t>
            </a:r>
          </a:p>
          <a:p>
            <a:pPr lvl="1"/>
            <a:r>
              <a:rPr lang="en-US" dirty="0"/>
              <a:t>Finally published - but now we’re in </a:t>
            </a:r>
            <a:r>
              <a:rPr lang="en-US" sz="3500" b="1" dirty="0"/>
              <a:t>2015</a:t>
            </a:r>
            <a:r>
              <a:rPr lang="en-US" dirty="0"/>
              <a:t>…and </a:t>
            </a:r>
            <a:r>
              <a:rPr lang="en-US" b="1" dirty="0"/>
              <a:t>C++14</a:t>
            </a:r>
            <a:r>
              <a:rPr lang="en-US" dirty="0"/>
              <a:t> is </a:t>
            </a:r>
            <a:r>
              <a:rPr lang="en-US" strike="sngStrike" dirty="0"/>
              <a:t>about to be </a:t>
            </a:r>
            <a:r>
              <a:rPr lang="en-US" dirty="0"/>
              <a:t>finalized</a:t>
            </a:r>
          </a:p>
          <a:p>
            <a:r>
              <a:rPr lang="en-US" dirty="0" smtClean="0"/>
              <a:t>Mobile devices want fewer CPU cycles; battery consumption: a big deal</a:t>
            </a:r>
          </a:p>
          <a:p>
            <a:r>
              <a:rPr lang="en-US" dirty="0" smtClean="0"/>
              <a:t>Microsoft: C++ [was] 2</a:t>
            </a:r>
            <a:r>
              <a:rPr lang="en-US" baseline="30000" dirty="0" smtClean="0"/>
              <a:t>nd</a:t>
            </a:r>
            <a:r>
              <a:rPr lang="en-US" dirty="0" smtClean="0"/>
              <a:t>-class citizen in the .NET era of 2000’s; that changed with ‘RT’</a:t>
            </a:r>
          </a:p>
          <a:p>
            <a:r>
              <a:rPr lang="en-US" dirty="0" smtClean="0"/>
              <a:t>Big internet players </a:t>
            </a:r>
            <a:r>
              <a:rPr lang="en-US" i="1" dirty="0" smtClean="0"/>
              <a:t>really, really </a:t>
            </a:r>
            <a:r>
              <a:rPr lang="en-US" dirty="0" smtClean="0"/>
              <a:t>need performance and massive scale</a:t>
            </a:r>
          </a:p>
        </p:txBody>
      </p:sp>
    </p:spTree>
    <p:extLst>
      <p:ext uri="{BB962C8B-B14F-4D97-AF65-F5344CB8AC3E}">
        <p14:creationId xmlns:p14="http://schemas.microsoft.com/office/powerpoint/2010/main" val="2375959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850</TotalTime>
  <Words>3424</Words>
  <Application>Microsoft Office PowerPoint</Application>
  <PresentationFormat>On-screen Show (4:3)</PresentationFormat>
  <Paragraphs>529</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Fun with C++11</vt:lpstr>
      <vt:lpstr>Why C++?</vt:lpstr>
      <vt:lpstr>Why C++?</vt:lpstr>
      <vt:lpstr>Disclaimers </vt:lpstr>
      <vt:lpstr>EDD: Error Driven Development</vt:lpstr>
      <vt:lpstr>PowerPoint Presentation</vt:lpstr>
      <vt:lpstr>PowerPoint Presentation</vt:lpstr>
      <vt:lpstr>PowerPoint Presentation</vt:lpstr>
      <vt:lpstr>What’s changed?</vt:lpstr>
      <vt:lpstr>Fun with C++ 11</vt:lpstr>
      <vt:lpstr>good/bad news</vt:lpstr>
      <vt:lpstr>C++ History</vt:lpstr>
      <vt:lpstr>C++ History: What happened to Technical Report 2 (TR2)? </vt:lpstr>
      <vt:lpstr>C++ People: Bjarne Stroustrup</vt:lpstr>
      <vt:lpstr>C++ People: Scott Meyers</vt:lpstr>
      <vt:lpstr>C++ People: Andrei Alexandrescu</vt:lpstr>
      <vt:lpstr>C++ Standard</vt:lpstr>
      <vt:lpstr>Drivers of C++ Innovation</vt:lpstr>
      <vt:lpstr>Microsoft; Clang; LLVM</vt:lpstr>
      <vt:lpstr>Sources of C++ Innovation</vt:lpstr>
      <vt:lpstr>C++: Alive and Well</vt:lpstr>
      <vt:lpstr>C++: Alive and Well</vt:lpstr>
      <vt:lpstr>Yes you Can!</vt:lpstr>
      <vt:lpstr>PowerPoint Presentation</vt:lpstr>
      <vt:lpstr>C++ 101</vt:lpstr>
      <vt:lpstr>C++ 101</vt:lpstr>
      <vt:lpstr>C++ is Multi-Paradigm</vt:lpstr>
      <vt:lpstr>Paradigms: Procedural</vt:lpstr>
      <vt:lpstr>Paradigms: Object Oriented</vt:lpstr>
      <vt:lpstr>Paradigms: Generic</vt:lpstr>
      <vt:lpstr>We should all be able to read this…</vt:lpstr>
      <vt:lpstr>C++ Standard Library / STL: Not Object Oriented!</vt:lpstr>
      <vt:lpstr>Paradigms: Functional</vt:lpstr>
      <vt:lpstr>Paradigms: Bjarne’s recent take</vt:lpstr>
      <vt:lpstr>C++: what’s [still] missing</vt:lpstr>
      <vt:lpstr>C++: what’s [still] missing</vt:lpstr>
      <vt:lpstr>C++: what’s still missing</vt:lpstr>
      <vt:lpstr>C++: what’s still missing</vt:lpstr>
      <vt:lpstr>Which C++ compiler am I using?</vt:lpstr>
      <vt:lpstr>Which C++ compiler?</vt:lpstr>
      <vt:lpstr>Which C++ compiler?</vt:lpstr>
      <vt:lpstr>Checking C++11 Conformance</vt:lpstr>
      <vt:lpstr>MS C/C++ runtime dependencies</vt:lpstr>
      <vt:lpstr>C++ Idioms</vt:lpstr>
      <vt:lpstr>RAII</vt:lpstr>
      <vt:lpstr>C++: Rule of Three</vt:lpstr>
      <vt:lpstr>C++11: Rule of 5</vt:lpstr>
      <vt:lpstr>C++11: Rule of Zero! FUN!</vt:lpstr>
      <vt:lpstr>The Big C++11 Feature List</vt:lpstr>
      <vt:lpstr>Hot off the press: C++14, 17 status</vt:lpstr>
      <vt:lpstr>Some of My Favorite Things…</vt:lpstr>
      <vt:lpstr>String Literals</vt:lpstr>
      <vt:lpstr>String Literals</vt:lpstr>
      <vt:lpstr>String Literals: Raw</vt:lpstr>
      <vt:lpstr>nullptr</vt:lpstr>
      <vt:lpstr>Uniform Initialization a.k.a. “List Initialization”</vt:lpstr>
      <vt:lpstr>Uniform Initialization</vt:lpstr>
      <vt:lpstr>Uniform Initialization</vt:lpstr>
      <vt:lpstr>Smart Pointers</vt:lpstr>
      <vt:lpstr>C++ Smart Pointers std::unique_ptr</vt:lpstr>
      <vt:lpstr>C++ smart pointers</vt:lpstr>
      <vt:lpstr>Smart Pointers std::shared_ptr</vt:lpstr>
      <vt:lpstr>std::to_string</vt:lpstr>
      <vt:lpstr>Auto: Type Inference</vt:lpstr>
      <vt:lpstr>Auto: Type Inference</vt:lpstr>
      <vt:lpstr>Lambdas: Lambda Expressions</vt:lpstr>
      <vt:lpstr>Lambda Expressions</vt:lpstr>
      <vt:lpstr>In a nutshell, this sounds good:</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572</cp:revision>
  <dcterms:created xsi:type="dcterms:W3CDTF">2014-10-31T13:02:03Z</dcterms:created>
  <dcterms:modified xsi:type="dcterms:W3CDTF">2015-01-13T22:10:31Z</dcterms:modified>
</cp:coreProperties>
</file>