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60" r:id="rId3"/>
    <p:sldId id="316" r:id="rId4"/>
    <p:sldId id="297" r:id="rId5"/>
    <p:sldId id="298" r:id="rId6"/>
    <p:sldId id="295" r:id="rId7"/>
    <p:sldId id="307" r:id="rId8"/>
    <p:sldId id="276" r:id="rId9"/>
    <p:sldId id="314" r:id="rId10"/>
    <p:sldId id="299" r:id="rId11"/>
    <p:sldId id="302" r:id="rId12"/>
    <p:sldId id="289" r:id="rId13"/>
    <p:sldId id="282" r:id="rId14"/>
    <p:sldId id="315" r:id="rId15"/>
    <p:sldId id="281" r:id="rId16"/>
    <p:sldId id="296" r:id="rId17"/>
    <p:sldId id="283" r:id="rId18"/>
    <p:sldId id="275" r:id="rId19"/>
    <p:sldId id="300" r:id="rId20"/>
    <p:sldId id="308" r:id="rId21"/>
    <p:sldId id="258" r:id="rId22"/>
    <p:sldId id="272" r:id="rId23"/>
    <p:sldId id="273" r:id="rId24"/>
    <p:sldId id="277" r:id="rId25"/>
    <p:sldId id="311" r:id="rId26"/>
    <p:sldId id="264" r:id="rId27"/>
    <p:sldId id="278" r:id="rId28"/>
    <p:sldId id="257" r:id="rId29"/>
    <p:sldId id="286" r:id="rId30"/>
    <p:sldId id="301" r:id="rId31"/>
    <p:sldId id="262" r:id="rId32"/>
    <p:sldId id="263" r:id="rId33"/>
    <p:sldId id="274" r:id="rId34"/>
    <p:sldId id="261" r:id="rId35"/>
    <p:sldId id="259" r:id="rId36"/>
    <p:sldId id="284" r:id="rId37"/>
    <p:sldId id="270" r:id="rId38"/>
    <p:sldId id="271" r:id="rId39"/>
    <p:sldId id="290" r:id="rId40"/>
    <p:sldId id="291" r:id="rId41"/>
    <p:sldId id="280" r:id="rId42"/>
    <p:sldId id="306" r:id="rId43"/>
    <p:sldId id="303" r:id="rId44"/>
    <p:sldId id="304" r:id="rId45"/>
    <p:sldId id="292" r:id="rId46"/>
    <p:sldId id="279" r:id="rId47"/>
    <p:sldId id="287" r:id="rId48"/>
    <p:sldId id="285" r:id="rId49"/>
    <p:sldId id="288" r:id="rId50"/>
    <p:sldId id="265" r:id="rId51"/>
    <p:sldId id="266" r:id="rId52"/>
    <p:sldId id="312" r:id="rId53"/>
    <p:sldId id="313" r:id="rId54"/>
    <p:sldId id="294" r:id="rId55"/>
    <p:sldId id="268" r:id="rId56"/>
    <p:sldId id="269" r:id="rId57"/>
    <p:sldId id="305" r:id="rId58"/>
    <p:sldId id="31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ght fellman" initials="df" lastIdx="1" clrIdx="0">
    <p:extLst>
      <p:ext uri="{19B8F6BF-5375-455C-9EA6-DF929625EA0E}">
        <p15:presenceInfo xmlns:p15="http://schemas.microsoft.com/office/powerpoint/2012/main" userId="ce137187d1ebb7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1" d="100"/>
          <a:sy n="81" d="100"/>
        </p:scale>
        <p:origin x="1266" y="90"/>
      </p:cViewPr>
      <p:guideLst>
        <p:guide orient="horz" pos="2160"/>
        <p:guide pos="2976"/>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12/28/2014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slideshare.net/StefanusDuToit/cpp-con-2014-hourglass-interfaces-for-c-apis" TargetMode="External"/><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open-std.org/jtc1/sc22/wg21/docs/papers/2006/n2086.pdf" TargetMode="External"/><Relationship Id="rId13" Type="http://schemas.openxmlformats.org/officeDocument/2006/relationships/hyperlink" Target="http://www.open-std.org/jtc1/sc22/wg21/docs/papers/2008/" TargetMode="External"/><Relationship Id="rId3" Type="http://schemas.openxmlformats.org/officeDocument/2006/relationships/hyperlink" Target="http://www.open-std.org/jtc1/sc22/wg21/docs/papers/2005/n1883.pdf" TargetMode="External"/><Relationship Id="rId7" Type="http://schemas.openxmlformats.org/officeDocument/2006/relationships/hyperlink" Target="http://www.mail-archive.com/libsigc-list@gnome.org/msg00115.html" TargetMode="External"/><Relationship Id="rId12" Type="http://schemas.openxmlformats.org/officeDocument/2006/relationships/hyperlink" Target="http://www.open-std.org/jtc1/sc22/wg21/docs/papers/2006/n2059.html#abstract" TargetMode="External"/><Relationship Id="rId2" Type="http://schemas.openxmlformats.org/officeDocument/2006/relationships/hyperlink" Target="http://www.open-std.org/jtc1/sc22/wg21/docs/papers/2005/n1810.html" TargetMode="External"/><Relationship Id="rId1" Type="http://schemas.openxmlformats.org/officeDocument/2006/relationships/slideLayout" Target="../slideLayouts/slideLayout2.xml"/><Relationship Id="rId6" Type="http://schemas.openxmlformats.org/officeDocument/2006/relationships/hyperlink" Target="http://www.open-std.org/jtc1/sc22/wg21/docs/papers/2007/n2175.pdf" TargetMode="External"/><Relationship Id="rId11" Type="http://schemas.openxmlformats.org/officeDocument/2006/relationships/hyperlink" Target="http://www.open-std.org/jtc1/sc22/wg21/docs/papers/2006/n1973.html" TargetMode="External"/><Relationship Id="rId5" Type="http://schemas.openxmlformats.org/officeDocument/2006/relationships/hyperlink" Target="http://www.open-std.org/jtc1/sc22/wg21/docs/papers/2005/n1925.pdf" TargetMode="External"/><Relationship Id="rId15" Type="http://schemas.openxmlformats.org/officeDocument/2006/relationships/hyperlink" Target="https://en.wikipedia.org/wiki/C++_Technical_Report_1#Technical_Report_2" TargetMode="External"/><Relationship Id="rId10" Type="http://schemas.openxmlformats.org/officeDocument/2006/relationships/hyperlink" Target="http://www.open-std.org/jtc1/sc22/wg21/docs/papers/2006/n1939.html" TargetMode="External"/><Relationship Id="rId4" Type="http://schemas.openxmlformats.org/officeDocument/2006/relationships/hyperlink" Target="https://en.wikipedia.org/wiki/Asio_C++_library" TargetMode="External"/><Relationship Id="rId9" Type="http://schemas.openxmlformats.org/officeDocument/2006/relationships/hyperlink" Target="http://www.open-std.org/JTC1/sc22/WG21/docs/papers/2011/n3239.html" TargetMode="External"/><Relationship Id="rId14" Type="http://schemas.openxmlformats.org/officeDocument/2006/relationships/hyperlink" Target="http://www.open-std.org/jtc1/sc22/wg21/docs/papers/2009/n288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r>
              <a:rPr lang="en-US" i="1" dirty="0" smtClean="0"/>
              <a:t>#define fun true</a:t>
            </a:r>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On the ISO standards committee</a:t>
            </a:r>
          </a:p>
          <a:p>
            <a:r>
              <a:rPr lang="en-US" sz="2800" dirty="0" smtClean="0"/>
              <a:t>NOT a BDFL</a:t>
            </a:r>
          </a:p>
          <a:p>
            <a:r>
              <a:rPr lang="en-US" sz="2800" dirty="0" smtClean="0"/>
              <a:t>Still writing good books</a:t>
            </a:r>
          </a:p>
          <a:p>
            <a:r>
              <a:rPr lang="en-US" sz="2800" dirty="0"/>
              <a:t>Hair: Big fun topic at </a:t>
            </a:r>
            <a:r>
              <a:rPr lang="en-US" sz="2800" dirty="0" err="1"/>
              <a:t>cppcon</a:t>
            </a:r>
            <a:r>
              <a:rPr lang="en-US" sz="2800"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800" y="41148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Latest book is hot, hot, hot</a:t>
            </a:r>
          </a:p>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9" y="281004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 Close to the metal</a:t>
            </a:r>
            <a:endParaRPr lang="en-US" dirty="0"/>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17638"/>
            <a:ext cx="5029200" cy="5448300"/>
          </a:xfrm>
          <a:prstGeom prst="rect">
            <a:avLst/>
          </a:prstGeom>
        </p:spPr>
      </p:pic>
    </p:spTree>
    <p:extLst>
      <p:ext uri="{BB962C8B-B14F-4D97-AF65-F5344CB8AC3E}">
        <p14:creationId xmlns:p14="http://schemas.microsoft.com/office/powerpoint/2010/main" val="151565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hlinkClick r:id="rId2"/>
            </a:endParaRPr>
          </a:p>
          <a:p>
            <a:r>
              <a:rPr lang="en-US" dirty="0" smtClean="0"/>
              <a:t>C++ Standard Library (a.k.a. STL)</a:t>
            </a:r>
            <a:endParaRPr lang="en-US" dirty="0"/>
          </a:p>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(PHP =&gt; C++); many </a:t>
            </a:r>
            <a:r>
              <a:rPr lang="en-US" dirty="0" err="1" smtClean="0"/>
              <a:t>opensource</a:t>
            </a:r>
            <a:r>
              <a:rPr lang="en-US" dirty="0" smtClean="0"/>
              <a:t> libs</a:t>
            </a:r>
          </a:p>
          <a:p>
            <a:r>
              <a:rPr lang="en-US" dirty="0" smtClean="0"/>
              <a:t>Google – products and tools. Yes; lots</a:t>
            </a:r>
          </a:p>
          <a:p>
            <a:r>
              <a:rPr lang="en-US" dirty="0" smtClean="0"/>
              <a:t>Microsoft – Windows;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a:t>
            </a:r>
            <a:r>
              <a:rPr lang="en-US" b="1" dirty="0" smtClean="0"/>
              <a:t>modern</a:t>
            </a:r>
            <a:r>
              <a:rPr lang="en-US" dirty="0" smtClean="0"/>
              <a:t> </a:t>
            </a:r>
            <a:r>
              <a:rPr lang="en-US" dirty="0"/>
              <a:t>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smtClean="0">
                <a:hlinkClick r:id="rId6"/>
              </a:rPr>
              <a:t>Threading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Facebook:</a:t>
            </a:r>
            <a:br>
              <a:rPr lang="en-US" dirty="0" smtClean="0"/>
            </a:br>
            <a:endParaRPr lang="en-US" dirty="0" smtClean="0"/>
          </a:p>
          <a:p>
            <a:pPr marL="400050" lvl="1" indent="0">
              <a:buNone/>
            </a:pPr>
            <a:r>
              <a:rPr lang="en-US" dirty="0" err="1" smtClean="0">
                <a:hlinkClick r:id="rId2"/>
              </a:rPr>
              <a:t>Proxygen</a:t>
            </a:r>
            <a:r>
              <a:rPr lang="en-US" dirty="0" smtClean="0"/>
              <a:t> </a:t>
            </a:r>
            <a:r>
              <a:rPr lang="en-US" dirty="0"/>
              <a:t>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r>
              <a:rPr lang="en-US" dirty="0" smtClean="0"/>
              <a:t>, and someday: LISP</a:t>
            </a:r>
          </a:p>
          <a:p>
            <a:r>
              <a:rPr lang="en-US" dirty="0" smtClean="0"/>
              <a:t>I use Microsoft C++ mostly.</a:t>
            </a:r>
          </a:p>
          <a:p>
            <a:r>
              <a:rPr lang="en-US" dirty="0" smtClean="0"/>
              <a:t>I’m not a C++ expert. I find even </a:t>
            </a:r>
            <a:r>
              <a:rPr lang="en-US" i="1" dirty="0" smtClean="0"/>
              <a:t>these</a:t>
            </a:r>
            <a:r>
              <a:rPr lang="en-US" dirty="0" smtClean="0"/>
              <a:t> challenging: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 practice EDD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 you Can!</a:t>
            </a:r>
            <a:endParaRPr lang="en-US" dirty="0"/>
          </a:p>
        </p:txBody>
      </p:sp>
      <p:sp>
        <p:nvSpPr>
          <p:cNvPr id="3" name="Content Placeholder 2"/>
          <p:cNvSpPr>
            <a:spLocks noGrp="1"/>
          </p:cNvSpPr>
          <p:nvPr>
            <p:ph idx="1"/>
          </p:nvPr>
        </p:nvSpPr>
        <p:spPr/>
        <p:txBody>
          <a:bodyPr/>
          <a:lstStyle/>
          <a:p>
            <a:r>
              <a:rPr lang="en-US" dirty="0" smtClean="0"/>
              <a:t>Develop with C++ on windows, </a:t>
            </a:r>
            <a:r>
              <a:rPr lang="en-US" dirty="0" err="1" smtClean="0"/>
              <a:t>linux</a:t>
            </a:r>
            <a:r>
              <a:rPr lang="en-US" dirty="0" smtClean="0"/>
              <a:t>, and OSX</a:t>
            </a:r>
          </a:p>
          <a:p>
            <a:r>
              <a:rPr lang="en-US" dirty="0" smtClean="0"/>
              <a:t>Develop iOS apps</a:t>
            </a:r>
          </a:p>
          <a:p>
            <a:r>
              <a:rPr lang="en-US" dirty="0" smtClean="0"/>
              <a:t>Develop Android apps</a:t>
            </a:r>
          </a:p>
          <a:p>
            <a:r>
              <a:rPr lang="en-US" dirty="0" smtClean="0"/>
              <a:t>Develop for cool little microcontrollers</a:t>
            </a:r>
          </a:p>
          <a:p>
            <a:pPr lvl="1"/>
            <a:r>
              <a:rPr lang="en-US" dirty="0" err="1" smtClean="0"/>
              <a:t>Aurduino</a:t>
            </a:r>
            <a:endParaRPr lang="en-US" dirty="0" smtClean="0"/>
          </a:p>
          <a:p>
            <a:pPr lvl="1"/>
            <a:r>
              <a:rPr lang="en-US" dirty="0" smtClean="0"/>
              <a:t>Raspberry Pi</a:t>
            </a:r>
          </a:p>
          <a:p>
            <a:pPr lvl="1"/>
            <a:r>
              <a:rPr lang="en-US" dirty="0" smtClean="0"/>
              <a:t>Beagle Bone</a:t>
            </a:r>
          </a:p>
        </p:txBody>
      </p:sp>
    </p:spTree>
    <p:extLst>
      <p:ext uri="{BB962C8B-B14F-4D97-AF65-F5344CB8AC3E}">
        <p14:creationId xmlns:p14="http://schemas.microsoft.com/office/powerpoint/2010/main" val="214119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Functional</a:t>
            </a:r>
          </a:p>
          <a:p>
            <a:r>
              <a:rPr lang="en-US" dirty="0" smtClean="0"/>
              <a:t>Generic</a:t>
            </a:r>
          </a:p>
          <a:p>
            <a:pPr marL="0" indent="0">
              <a:buNone/>
            </a:pPr>
            <a:endParaRPr lang="en-US" dirty="0" smtClean="0"/>
          </a:p>
          <a:p>
            <a:pPr marL="0" indent="0">
              <a:buNone/>
            </a:pPr>
            <a:r>
              <a:rPr lang="en-US" dirty="0" smtClean="0"/>
              <a:t>The last two are where the biggest C++ changes are taking place.</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statements</a:t>
            </a:r>
            <a:r>
              <a:rPr lang="en-US" dirty="0"/>
              <a:t>; </a:t>
            </a:r>
            <a:r>
              <a:rPr lang="en-US" dirty="0" smtClean="0"/>
              <a:t>expressions; functions</a:t>
            </a:r>
            <a:r>
              <a:rPr lang="en-US" dirty="0"/>
              <a:t>;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lnSpcReduction="10000"/>
          </a:bodyPr>
          <a:lstStyle/>
          <a:p>
            <a:r>
              <a:rPr lang="en-US" dirty="0" smtClean="0"/>
              <a:t> Templates</a:t>
            </a:r>
          </a:p>
          <a:p>
            <a:pPr lvl="1"/>
            <a:r>
              <a:rPr lang="en-US" dirty="0" smtClean="0"/>
              <a:t>Templated functions</a:t>
            </a:r>
          </a:p>
          <a:p>
            <a:pPr lvl="1"/>
            <a:r>
              <a:rPr lang="en-US" dirty="0" smtClean="0"/>
              <a:t>Templated classes</a:t>
            </a:r>
          </a:p>
          <a:p>
            <a:pPr lvl="1"/>
            <a:endParaRPr lang="en-US" dirty="0"/>
          </a:p>
          <a:p>
            <a:r>
              <a:rPr lang="en-US" dirty="0" smtClean="0"/>
              <a:t>As C++ developers, we </a:t>
            </a:r>
            <a:r>
              <a:rPr lang="en-US" i="1" dirty="0" smtClean="0"/>
              <a:t>need</a:t>
            </a:r>
            <a:r>
              <a:rPr lang="en-US" dirty="0" smtClean="0"/>
              <a:t> to understand how to read and understand C++ code that uses templates.</a:t>
            </a:r>
          </a:p>
          <a:p>
            <a:r>
              <a:rPr lang="en-US" dirty="0" smtClean="0"/>
              <a:t>So much of C++11/14 Standard Library leverages Generic Programming / templates. </a:t>
            </a:r>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should all be able to read this…</a:t>
            </a:r>
            <a:endParaRPr lang="en-US" dirty="0"/>
          </a:p>
        </p:txBody>
      </p:sp>
      <p:sp>
        <p:nvSpPr>
          <p:cNvPr id="4" name="Rectangle 3"/>
          <p:cNvSpPr/>
          <p:nvPr/>
        </p:nvSpPr>
        <p:spPr>
          <a:xfrm>
            <a:off x="457200" y="1752600"/>
            <a:ext cx="8686800"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880000"/>
                </a:solidFill>
                <a:highlight>
                  <a:srgbClr val="FFFFFF"/>
                </a:highlight>
                <a:latin typeface="Consolas" panose="020B0609020204030204" pitchFamily="49" charset="0"/>
              </a:rPr>
              <a:t>max_fun_with_cpp_11</a:t>
            </a:r>
            <a:r>
              <a:rPr lang="fr-FR" dirty="0">
                <a:solidFill>
                  <a:srgbClr val="000000"/>
                </a:solidFill>
                <a:highlight>
                  <a:srgbClr val="FFFFFF"/>
                </a:highlight>
                <a:latin typeface="Consolas" panose="020B0609020204030204" pitchFamily="49" charset="0"/>
              </a:rPr>
              <a:t>(</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a</a:t>
            </a:r>
            <a:r>
              <a:rPr lang="fr-FR" dirty="0">
                <a:solidFill>
                  <a:srgbClr val="000000"/>
                </a:solidFill>
                <a:highlight>
                  <a:srgbClr val="FFFFFF"/>
                </a:highlight>
                <a:latin typeface="Consolas" panose="020B0609020204030204" pitchFamily="49" charset="0"/>
              </a:rPr>
              <a:t>, </a:t>
            </a:r>
            <a:r>
              <a:rPr lang="fr-FR" dirty="0">
                <a:solidFill>
                  <a:srgbClr val="216F85"/>
                </a:solidFill>
                <a:highlight>
                  <a:srgbClr val="FFFFFF"/>
                </a:highlight>
                <a:latin typeface="Consolas" panose="020B0609020204030204" pitchFamily="49" charset="0"/>
              </a:rPr>
              <a:t>T</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&amp; </a:t>
            </a:r>
            <a:r>
              <a:rPr lang="fr-FR" dirty="0">
                <a:solidFill>
                  <a:srgbClr val="000080"/>
                </a:solidFill>
                <a:highlight>
                  <a:srgbClr val="FFFFFF"/>
                </a:highlight>
                <a:latin typeface="Consolas" panose="020B0609020204030204" pitchFamily="49" charset="0"/>
              </a:rPr>
              <a:t>b</a:t>
            </a:r>
            <a:r>
              <a:rPr lang="fr-FR"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const</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&gt;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i="1"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 {</a:t>
            </a:r>
          </a:p>
          <a:p>
            <a:r>
              <a:rPr lang="en-US" i="1" dirty="0" smtClean="0">
                <a:solidFill>
                  <a:srgbClr val="216F85"/>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a:solidFill>
                  <a:srgbClr val="000000"/>
                </a:solidFill>
                <a:highlight>
                  <a:srgbClr val="FFFFFF"/>
                </a:highlight>
                <a:latin typeface="Consolas" panose="020B0609020204030204" pitchFamily="49" charset="0"/>
              </a:rPr>
              <a:t>(7, 29)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80000"/>
                </a:solidFill>
                <a:highlight>
                  <a:srgbClr val="FFFFFF"/>
                </a:highlight>
                <a:latin typeface="Consolas" panose="020B0609020204030204" pitchFamily="49" charset="0"/>
              </a:rPr>
              <a:t>max_fun_with_cpp_11</a:t>
            </a:r>
            <a:r>
              <a:rPr lang="en-US" dirty="0" smtClean="0">
                <a:solidFill>
                  <a:srgbClr val="000000"/>
                </a:solidFill>
                <a:highlight>
                  <a:srgbClr val="FFFFFF"/>
                </a:highlight>
                <a:latin typeface="Consolas" panose="020B0609020204030204" pitchFamily="49" charset="0"/>
              </a:rPr>
              <a:t>(</a:t>
            </a:r>
          </a:p>
          <a:p>
            <a:r>
              <a:rPr lang="en-US" i="1" dirty="0">
                <a:solidFill>
                  <a:srgbClr val="000000"/>
                </a:solidFill>
                <a:highlight>
                  <a:srgbClr val="FFFFFF"/>
                </a:highlight>
                <a:latin typeface="Consolas" panose="020B0609020204030204" pitchFamily="49" charset="0"/>
              </a:rPr>
              <a:t> </a:t>
            </a:r>
            <a:r>
              <a:rPr lang="en-US" i="1" dirty="0" smtClean="0">
                <a:solidFill>
                  <a:srgbClr val="000000"/>
                </a:solidFill>
                <a:highlight>
                  <a:srgbClr val="FFFFFF"/>
                </a:highlight>
                <a:latin typeface="Consolas" panose="020B0609020204030204" pitchFamily="49" charset="0"/>
              </a:rPr>
              <a:t>       </a:t>
            </a:r>
            <a:r>
              <a:rPr lang="en-US" i="1" dirty="0" err="1" smtClean="0">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"zebra"</a:t>
            </a:r>
            <a:r>
              <a:rPr lang="en-US" dirty="0">
                <a:solidFill>
                  <a:srgbClr val="000000"/>
                </a:solidFill>
                <a:highlight>
                  <a:srgbClr val="FFFFFF"/>
                </a:highlight>
                <a:latin typeface="Consolas" panose="020B0609020204030204" pitchFamily="49" charset="0"/>
              </a:rPr>
              <a: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a:solidFill>
                  <a:srgbClr val="216F85"/>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fred</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&lt;&lt; </a:t>
            </a:r>
            <a:r>
              <a:rPr lang="en-US" i="1"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896839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pPr lvl="1"/>
            <a:r>
              <a:rPr lang="en-US" dirty="0" smtClean="0"/>
              <a:t>In C++11, “Lambda Expressions” is correct terminology</a:t>
            </a:r>
          </a:p>
          <a:p>
            <a:pPr lvl="1"/>
            <a:r>
              <a:rPr lang="en-US" dirty="0" smtClean="0"/>
              <a:t>We know what C / C++ expressions are; makes it a little easier</a:t>
            </a:r>
          </a:p>
          <a:p>
            <a:r>
              <a:rPr lang="en-US" dirty="0" smtClean="0"/>
              <a:t>Pure Functions</a:t>
            </a:r>
          </a:p>
          <a:p>
            <a:pPr lvl="1"/>
            <a:r>
              <a:rPr lang="en-US" dirty="0" smtClean="0"/>
              <a:t>Thread safe</a:t>
            </a:r>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pPr lvl="1"/>
            <a:r>
              <a:rPr lang="en-US" dirty="0" smtClean="0"/>
              <a:t>Discussion point: Make it optional?</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pPr lvl="1"/>
            <a:r>
              <a:rPr lang="en-US" dirty="0" smtClean="0"/>
              <a:t>C++11 annotations – not much here</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datatypes and objects. </a:t>
            </a:r>
            <a:r>
              <a:rPr lang="en-US" dirty="0" smtClean="0">
                <a:solidFill>
                  <a:srgbClr val="FF0000"/>
                </a:solidFill>
                <a:sym typeface="Wingdings"/>
              </a:rPr>
              <a:t></a:t>
            </a:r>
          </a:p>
          <a:p>
            <a:pPr lvl="1"/>
            <a:r>
              <a:rPr lang="en-US" dirty="0" smtClean="0">
                <a:sym typeface="Wingdings"/>
              </a:rPr>
              <a:t>‘</a:t>
            </a:r>
            <a:r>
              <a:rPr lang="en-US" dirty="0" smtClean="0">
                <a:sym typeface="Wingdings"/>
                <a:hlinkClick r:id="rId3"/>
              </a:rPr>
              <a:t>hourglass interfaces</a:t>
            </a:r>
            <a:r>
              <a:rPr lang="en-US" dirty="0" smtClean="0">
                <a:sym typeface="Wingdings"/>
              </a:rPr>
              <a:t>’: interesting </a:t>
            </a:r>
            <a:r>
              <a:rPr lang="en-US" dirty="0" err="1" smtClean="0">
                <a:sym typeface="Wingdings"/>
              </a:rPr>
              <a:t>cppcon</a:t>
            </a:r>
            <a:r>
              <a:rPr lang="en-US" dirty="0" smtClean="0">
                <a:sym typeface="Wingdings"/>
              </a:rPr>
              <a:t> presentation.</a:t>
            </a:r>
            <a:endParaRPr lang="en-US" dirty="0"/>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EDD: Error Driven Development</a:t>
            </a:r>
          </a:p>
          <a:p>
            <a:r>
              <a:rPr lang="en-US" dirty="0" smtClean="0"/>
              <a:t>You can learn a LOT from the compiler warnings and errors. Fun!</a:t>
            </a:r>
          </a:p>
          <a:p>
            <a:r>
              <a:rPr lang="en-US" dirty="0" smtClean="0"/>
              <a:t>Template errors and warnings are getting better. (Have been notoriously bad.)</a:t>
            </a:r>
          </a:p>
          <a:p>
            <a:pPr marL="457200" lvl="1" indent="0">
              <a:buNone/>
            </a:pPr>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2081330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What’s still missing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a:t>
            </a:r>
            <a:r>
              <a:rPr lang="en-US" sz="1800" b="1" dirty="0" smtClean="0">
                <a:latin typeface="Consolas" panose="020B0609020204030204" pitchFamily="49" charset="0"/>
                <a:cs typeface="Consolas" panose="020B0609020204030204" pitchFamily="49" charset="0"/>
              </a:rPr>
              <a:t>bin\setenv.bat </a:t>
            </a:r>
            <a:r>
              <a:rPr lang="en-US" sz="1800" b="1"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dirty="0" smtClean="0">
                <a:latin typeface="Consolas" panose="020B0609020204030204" pitchFamily="49" charset="0"/>
                <a:cs typeface="Consolas" panose="020B0609020204030204" pitchFamily="49" charset="0"/>
              </a:rPr>
              <a:t>&gt; </a:t>
            </a:r>
            <a:r>
              <a:rPr lang="en-US" sz="1800" b="1" dirty="0" smtClean="0">
                <a:latin typeface="Consolas" panose="020B0609020204030204" pitchFamily="49" charset="0"/>
                <a:cs typeface="Consolas" panose="020B0609020204030204" pitchFamily="49" charset="0"/>
              </a:rPr>
              <a:t>cl.exe</a:t>
            </a:r>
            <a:endParaRPr lang="en-US" sz="1800" b="1"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Gnu Compiler Collection</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 600+ Kb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 2+ Mb</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 </a:t>
            </a:r>
            <a:r>
              <a:rPr lang="en-US" smtClean="0">
                <a:latin typeface="Consolas" panose="020B0609020204030204" pitchFamily="49" charset="0"/>
                <a:cs typeface="Consolas" panose="020B0609020204030204" pitchFamily="49" charset="0"/>
              </a:rPr>
              <a:t>(.NET)</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smtClean="0"/>
              <a:t>Constructor </a:t>
            </a:r>
            <a:r>
              <a:rPr lang="en-US" dirty="0"/>
              <a:t>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a:t>
            </a:r>
            <a:r>
              <a:rPr lang="en-US" dirty="0" smtClean="0"/>
              <a:t>resources</a:t>
            </a:r>
            <a:endParaRPr lang="en-US" dirty="0"/>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a:t>
            </a:r>
            <a:r>
              <a:rPr lang="en-US" smtClean="0"/>
              <a:t>of Three</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nullptr</a:t>
            </a:r>
            <a:endParaRPr lang="en-US" dirty="0"/>
          </a:p>
        </p:txBody>
      </p:sp>
      <p:sp>
        <p:nvSpPr>
          <p:cNvPr id="3" name="Content Placeholder 2"/>
          <p:cNvSpPr>
            <a:spLocks noGrp="1"/>
          </p:cNvSpPr>
          <p:nvPr>
            <p:ph idx="1"/>
          </p:nvPr>
        </p:nvSpPr>
        <p:spPr/>
        <p:txBody>
          <a:bodyPr>
            <a:normAutofit lnSpcReduction="10000"/>
          </a:bodyPr>
          <a:lstStyle/>
          <a:p>
            <a:r>
              <a:rPr lang="en-US" dirty="0" smtClean="0"/>
              <a:t>NULL is dead. It’s ambiguous.</a:t>
            </a:r>
          </a:p>
          <a:p>
            <a:r>
              <a:rPr lang="en-US" dirty="0" smtClean="0"/>
              <a:t>Prefer to zero, also.</a:t>
            </a:r>
          </a:p>
          <a:p>
            <a:r>
              <a:rPr lang="en-US" dirty="0" smtClean="0"/>
              <a:t>Use </a:t>
            </a:r>
            <a:r>
              <a:rPr lang="en-US" dirty="0" err="1" smtClean="0"/>
              <a:t>nullptr</a:t>
            </a:r>
            <a:r>
              <a:rPr lang="en-US" dirty="0" smtClean="0"/>
              <a:t> wherever you used to use NULL.</a:t>
            </a:r>
          </a:p>
          <a:p>
            <a:r>
              <a:rPr lang="en-US" dirty="0" err="1" smtClean="0"/>
              <a:t>nullptr</a:t>
            </a:r>
            <a:r>
              <a:rPr lang="en-US" dirty="0" smtClean="0"/>
              <a:t> is </a:t>
            </a:r>
            <a:r>
              <a:rPr lang="en-US" i="1" dirty="0" smtClean="0"/>
              <a:t>part of the C++ language – not the standard library.</a:t>
            </a:r>
            <a:endParaRPr lang="en-US" dirty="0" smtClean="0"/>
          </a:p>
          <a:p>
            <a:pPr marL="0" indent="0">
              <a:buNone/>
            </a:pPr>
            <a:r>
              <a:rPr lang="en-US" dirty="0" smtClean="0"/>
              <a:t>if (NULL == </a:t>
            </a:r>
            <a:r>
              <a:rPr lang="en-US" dirty="0" err="1" smtClean="0"/>
              <a:t>dumbPointer</a:t>
            </a:r>
            <a:r>
              <a:rPr lang="en-US" dirty="0" smtClean="0"/>
              <a:t>)…  // bad</a:t>
            </a:r>
          </a:p>
          <a:p>
            <a:pPr marL="0" indent="0">
              <a:buNone/>
            </a:pPr>
            <a:r>
              <a:rPr lang="en-US" dirty="0" smtClean="0"/>
              <a:t>if (</a:t>
            </a:r>
            <a:r>
              <a:rPr lang="en-US" dirty="0" err="1" smtClean="0"/>
              <a:t>nullptr</a:t>
            </a:r>
            <a:r>
              <a:rPr lang="en-US" dirty="0" smtClean="0"/>
              <a:t> != </a:t>
            </a:r>
            <a:r>
              <a:rPr lang="en-US" dirty="0" err="1" smtClean="0"/>
              <a:t>dumbPointer</a:t>
            </a:r>
            <a:r>
              <a:rPr lang="en-US" dirty="0" smtClean="0"/>
              <a:t>) … // ok</a:t>
            </a:r>
          </a:p>
          <a:p>
            <a:pPr marL="0" indent="0">
              <a:buNone/>
            </a:pPr>
            <a:r>
              <a:rPr lang="en-US" smtClean="0"/>
              <a:t>delete </a:t>
            </a:r>
            <a:r>
              <a:rPr lang="en-US" dirty="0" err="1" smtClean="0"/>
              <a:t>nullptr</a:t>
            </a:r>
            <a:r>
              <a:rPr lang="en-US" dirty="0" smtClean="0"/>
              <a:t>;	// always works</a:t>
            </a:r>
          </a:p>
          <a:p>
            <a:pPr marL="0" indent="0">
              <a:buNone/>
            </a:pPr>
            <a:endParaRPr lang="en-US" dirty="0"/>
          </a:p>
        </p:txBody>
      </p:sp>
    </p:spTree>
    <p:extLst>
      <p:ext uri="{BB962C8B-B14F-4D97-AF65-F5344CB8AC3E}">
        <p14:creationId xmlns:p14="http://schemas.microsoft.com/office/powerpoint/2010/main" val="541833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pPr lvl="1"/>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a:p>
            <a:pPr lvl="1"/>
            <a:r>
              <a:rPr lang="en-US" dirty="0" smtClean="0"/>
              <a:t>Still in use; don’t panic.</a:t>
            </a:r>
          </a:p>
          <a:p>
            <a:pPr lvl="1"/>
            <a:r>
              <a:rPr lang="en-US" dirty="0" smtClean="0"/>
              <a:t>Just don’t write any new stuff with </a:t>
            </a:r>
            <a:r>
              <a:rPr lang="en-US" dirty="0" err="1" smtClean="0"/>
              <a:t>std</a:t>
            </a:r>
            <a:r>
              <a:rPr lang="en-US" dirty="0" smtClean="0"/>
              <a:t>::</a:t>
            </a:r>
            <a:r>
              <a:rPr lang="en-US" dirty="0" err="1" smtClean="0"/>
              <a:t>auto_ptr</a:t>
            </a:r>
            <a:endParaRPr lang="en-US" dirty="0" smtClean="0"/>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 (Microsoft)</a:t>
            </a:r>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p>
          <a:p>
            <a:pPr lvl="1"/>
            <a:r>
              <a:rPr lang="en-US" dirty="0" smtClean="0"/>
              <a:t>Has some overhead</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pPr lvl="1"/>
            <a:r>
              <a:rPr lang="en-US" dirty="0" smtClean="0"/>
              <a:t>Caveat from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a:bodyPr>
          <a:lstStyle/>
          <a:p>
            <a:r>
              <a:rPr lang="en-US" dirty="0" smtClean="0"/>
              <a:t>C / C++ “auto” keyword was rarely used</a:t>
            </a:r>
          </a:p>
          <a:p>
            <a:pPr lvl="1"/>
            <a:r>
              <a:rPr lang="en-US" dirty="0" smtClean="0"/>
              <a:t>Different behavior in different compiler implementations</a:t>
            </a:r>
          </a:p>
          <a:p>
            <a:r>
              <a:rPr lang="en-US" dirty="0" smtClean="0"/>
              <a:t>This is just like the “</a:t>
            </a:r>
            <a:r>
              <a:rPr lang="en-US" dirty="0" err="1" smtClean="0"/>
              <a:t>var</a:t>
            </a:r>
            <a:r>
              <a:rPr lang="en-US" dirty="0" smtClean="0"/>
              <a:t>” keyword in C#</a:t>
            </a:r>
          </a:p>
          <a:p>
            <a:r>
              <a:rPr lang="en-US" dirty="0" smtClean="0"/>
              <a:t>Compiler determines type at compile-time</a:t>
            </a:r>
          </a:p>
          <a:p>
            <a:pPr lvl="1"/>
            <a:r>
              <a:rPr lang="en-US" dirty="0" smtClean="0"/>
              <a:t>Your IDE can be your friend: Hover…</a:t>
            </a:r>
          </a:p>
          <a:p>
            <a:r>
              <a:rPr lang="en-US" dirty="0" smtClean="0"/>
              <a:t>Yes; there are a lot of pros/cons for usage in different context.</a:t>
            </a:r>
          </a:p>
        </p:txBody>
      </p:sp>
    </p:spTree>
    <p:extLst>
      <p:ext uri="{BB962C8B-B14F-4D97-AF65-F5344CB8AC3E}">
        <p14:creationId xmlns:p14="http://schemas.microsoft.com/office/powerpoint/2010/main" val="1947926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Type Inference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Consolas" panose="020B0609020204030204" pitchFamily="49" charset="0"/>
                <a:cs typeface="Consolas" panose="020B0609020204030204" pitchFamily="49" charset="0"/>
              </a:rPr>
              <a:t>auto </a:t>
            </a:r>
            <a:r>
              <a:rPr lang="en-US" sz="2400" dirty="0" err="1">
                <a:latin typeface="Consolas" panose="020B0609020204030204" pitchFamily="49" charset="0"/>
                <a:cs typeface="Consolas" panose="020B0609020204030204" pitchFamily="49" charset="0"/>
              </a:rPr>
              <a:t>num_printers</a:t>
            </a:r>
            <a:r>
              <a:rPr lang="en-US" sz="2400" dirty="0">
                <a:latin typeface="Consolas" panose="020B0609020204030204" pitchFamily="49" charset="0"/>
                <a:cs typeface="Consolas" panose="020B0609020204030204" pitchFamily="49" charset="0"/>
              </a:rPr>
              <a:t> = 23</a:t>
            </a:r>
            <a:r>
              <a:rPr lang="en-US" sz="2400" dirty="0" smtClean="0">
                <a:latin typeface="Consolas" panose="020B0609020204030204" pitchFamily="49" charset="0"/>
                <a:cs typeface="Consolas" panose="020B0609020204030204" pitchFamily="49" charset="0"/>
              </a:rPr>
              <a:t>;</a:t>
            </a:r>
          </a:p>
          <a:p>
            <a:pPr marL="0" indent="0">
              <a:buNone/>
            </a:pPr>
            <a:endParaRPr lang="en-US" sz="24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output (twice):</a:t>
            </a:r>
          </a:p>
          <a:p>
            <a:pPr marL="0" indent="0">
              <a:buNone/>
            </a:pPr>
            <a:r>
              <a:rPr lang="en-US" sz="1800" dirty="0">
                <a:latin typeface="Consolas" panose="020B0609020204030204" pitchFamily="49" charset="0"/>
                <a:cs typeface="Consolas" panose="020B0609020204030204" pitchFamily="49" charset="0"/>
              </a:rPr>
              <a:t>ribbon name: YMCKT</a:t>
            </a:r>
          </a:p>
          <a:p>
            <a:pPr marL="0" indent="0">
              <a:buNone/>
            </a:pPr>
            <a:r>
              <a:rPr lang="en-US" sz="1800" dirty="0">
                <a:latin typeface="Consolas" panose="020B0609020204030204" pitchFamily="49" charset="0"/>
                <a:cs typeface="Consolas" panose="020B0609020204030204" pitchFamily="49" charset="0"/>
              </a:rPr>
              <a:t>ribbon name: KT</a:t>
            </a:r>
          </a:p>
          <a:p>
            <a:pPr marL="0" indent="0">
              <a:buNone/>
            </a:pPr>
            <a:r>
              <a:rPr lang="en-US" sz="1800" dirty="0">
                <a:latin typeface="Consolas" panose="020B0609020204030204" pitchFamily="49" charset="0"/>
                <a:cs typeface="Consolas" panose="020B0609020204030204" pitchFamily="49" charset="0"/>
              </a:rPr>
              <a:t>ribbon name: </a:t>
            </a:r>
            <a:r>
              <a:rPr lang="en-US" sz="1800" dirty="0" smtClean="0">
                <a:latin typeface="Consolas" panose="020B0609020204030204" pitchFamily="49" charset="0"/>
                <a:cs typeface="Consolas" panose="020B0609020204030204" pitchFamily="49" charset="0"/>
              </a:rPr>
              <a:t>UV</a:t>
            </a:r>
            <a:endParaRPr lang="en-US" sz="1800"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161335" y="2624040"/>
            <a:ext cx="8646414" cy="1643159"/>
          </a:xfrm>
          <a:prstGeom prst="rect">
            <a:avLst/>
          </a:prstGeom>
        </p:spPr>
      </p:pic>
    </p:spTree>
    <p:extLst>
      <p:ext uri="{BB962C8B-B14F-4D97-AF65-F5344CB8AC3E}">
        <p14:creationId xmlns:p14="http://schemas.microsoft.com/office/powerpoint/2010/main" val="77162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cs typeface="Consolas" panose="020B0609020204030204" pitchFamily="49" charset="0"/>
              </a:rPr>
              <a:t>“Programmers </a:t>
            </a:r>
            <a:r>
              <a:rPr lang="en-US" sz="1800" dirty="0">
                <a:cs typeface="Consolas" panose="020B0609020204030204" pitchFamily="49" charset="0"/>
              </a:rPr>
              <a:t>have to understand the difference between auto and </a:t>
            </a:r>
            <a:r>
              <a:rPr lang="en-US" sz="1800" dirty="0" err="1">
                <a:cs typeface="Consolas" panose="020B0609020204030204" pitchFamily="49" charset="0"/>
              </a:rPr>
              <a:t>const</a:t>
            </a:r>
            <a:r>
              <a:rPr lang="en-US" sz="1800" dirty="0">
                <a:cs typeface="Consolas" panose="020B0609020204030204" pitchFamily="49" charset="0"/>
              </a:rPr>
              <a:t> auto&amp; or they'll get copies when they didn't mean to</a:t>
            </a:r>
            <a:r>
              <a:rPr lang="en-US" sz="1800" dirty="0" smtClean="0">
                <a:cs typeface="Consolas" panose="020B0609020204030204" pitchFamily="49" charset="0"/>
              </a:rPr>
              <a:t>.</a:t>
            </a:r>
            <a:endParaRPr lang="en-US" sz="1800" dirty="0">
              <a:cs typeface="Consolas" panose="020B0609020204030204" pitchFamily="49" charset="0"/>
            </a:endParaRPr>
          </a:p>
          <a:p>
            <a:pPr marL="400050" lvl="1" indent="0">
              <a:buNone/>
            </a:pPr>
            <a:r>
              <a:rPr lang="en-US" sz="1800" dirty="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smtClean="0">
                <a:latin typeface="Consolas" panose="020B0609020204030204" pitchFamily="49" charset="0"/>
                <a:cs typeface="Consolas" panose="020B0609020204030204" pitchFamily="49" charset="0"/>
              </a:rPr>
              <a:t>    auto </a:t>
            </a:r>
            <a:r>
              <a:rPr lang="en-US" sz="1800" dirty="0">
                <a:latin typeface="Consolas" panose="020B0609020204030204" pitchFamily="49" charset="0"/>
                <a:cs typeface="Consolas" panose="020B0609020204030204" pitchFamily="49" charset="0"/>
              </a:rPr>
              <a:t>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000" dirty="0" smtClean="0">
                <a:cs typeface="Consolas" panose="020B0609020204030204" pitchFamily="49" charset="0"/>
              </a:rPr>
              <a:t>mean </a:t>
            </a:r>
            <a:r>
              <a:rPr lang="en-US" sz="2000" dirty="0">
                <a:cs typeface="Consolas" panose="020B0609020204030204" pitchFamily="49" charset="0"/>
              </a:rPr>
              <a:t>different things — x is an </a:t>
            </a:r>
            <a:r>
              <a:rPr lang="en-US" sz="2000" dirty="0" err="1">
                <a:cs typeface="Consolas" panose="020B0609020204030204" pitchFamily="49" charset="0"/>
              </a:rPr>
              <a:t>int</a:t>
            </a:r>
            <a:r>
              <a:rPr lang="en-US" sz="2000" dirty="0">
                <a:cs typeface="Consolas" panose="020B0609020204030204" pitchFamily="49" charset="0"/>
              </a:rPr>
              <a:t>, while y is a </a:t>
            </a:r>
            <a:r>
              <a:rPr lang="en-US" sz="2000" dirty="0" err="1">
                <a:cs typeface="Consolas" panose="020B0609020204030204" pitchFamily="49" charset="0"/>
              </a:rPr>
              <a:t>std</a:t>
            </a:r>
            <a:r>
              <a:rPr lang="en-US" sz="2000" dirty="0">
                <a:cs typeface="Consolas" panose="020B0609020204030204" pitchFamily="49" charset="0"/>
              </a:rPr>
              <a:t>::</a:t>
            </a:r>
            <a:r>
              <a:rPr lang="en-US" sz="2000" dirty="0" err="1">
                <a:cs typeface="Consolas" panose="020B0609020204030204" pitchFamily="49" charset="0"/>
              </a:rPr>
              <a:t>initializer_list</a:t>
            </a:r>
            <a:r>
              <a:rPr lang="en-US" sz="2000" dirty="0">
                <a:cs typeface="Consolas" panose="020B0609020204030204" pitchFamily="49" charset="0"/>
              </a:rPr>
              <a:t>&lt;</a:t>
            </a:r>
            <a:r>
              <a:rPr lang="en-US" sz="2000" dirty="0" err="1">
                <a:cs typeface="Consolas" panose="020B0609020204030204" pitchFamily="49" charset="0"/>
              </a:rPr>
              <a:t>int</a:t>
            </a:r>
            <a:r>
              <a:rPr lang="en-US" sz="2000" dirty="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Lambdas:</a:t>
            </a:r>
            <a:br>
              <a:rPr lang="en-US" dirty="0" smtClean="0"/>
            </a:br>
            <a:r>
              <a:rPr lang="en-US" dirty="0" smtClean="0"/>
              <a:t>Lambda Expressions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smtClean="0">
                <a:hlinkClick r:id="rId2"/>
              </a:rPr>
              <a:t>isocpp.org/wiki/faq/cpp11-language#lambda</a:t>
            </a:r>
          </a:p>
          <a:p>
            <a:pPr marL="0" indent="0">
              <a:buNone/>
            </a:pPr>
            <a:endParaRPr lang="en-US">
              <a:hlinkClick r:id="rId2"/>
            </a:endParaRPr>
          </a:p>
          <a:p>
            <a:pPr marL="0" indent="0">
              <a:buNone/>
            </a:pPr>
            <a:r>
              <a:rPr lang="en-US" dirty="0" smtClean="0">
                <a:hlinkClick r:id="rId2"/>
              </a:rPr>
              <a:t>http</a:t>
            </a:r>
            <a:r>
              <a:rPr lang="en-US" dirty="0">
                <a:hlinkClick r:id="rId2"/>
              </a:rPr>
              <a:t>://codexpert.ro/blog/2014/10/25/c11-lets-write-a-hello-lambda</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Part of C++11 </a:t>
            </a:r>
            <a:r>
              <a:rPr lang="en-US" i="1" dirty="0" smtClean="0"/>
              <a:t>language</a:t>
            </a:r>
            <a:r>
              <a:rPr lang="en-US" dirty="0" smtClean="0"/>
              <a:t> – not the C++ Standard Library</a:t>
            </a:r>
          </a:p>
          <a:p>
            <a:r>
              <a:rPr lang="en-US" dirty="0" smtClean="0"/>
              <a:t>Alternative to function objects (‘</a:t>
            </a:r>
            <a:r>
              <a:rPr lang="en-US" dirty="0" err="1" smtClean="0"/>
              <a:t>functors</a:t>
            </a:r>
            <a:r>
              <a:rPr lang="en-US" dirty="0" smtClean="0"/>
              <a:t>’), and plain functions</a:t>
            </a:r>
          </a:p>
          <a:p>
            <a:r>
              <a:rPr lang="en-US" dirty="0" smtClean="0"/>
              <a:t>Unnamed</a:t>
            </a:r>
          </a:p>
          <a:p>
            <a:pPr lvl="1"/>
            <a:r>
              <a:rPr lang="en-US" dirty="0" smtClean="0"/>
              <a:t>But you can give them names</a:t>
            </a:r>
          </a:p>
          <a:p>
            <a:r>
              <a:rPr lang="en-US" dirty="0" smtClean="0"/>
              <a:t>Most often used for passing functions around – to other functions</a:t>
            </a:r>
          </a:p>
          <a:p>
            <a:r>
              <a:rPr lang="en-US" dirty="0" smtClean="0"/>
              <a:t>Very useful inside templated functions and classes</a:t>
            </a:r>
            <a:endParaRPr lang="en-US" dirty="0"/>
          </a:p>
        </p:txBody>
      </p:sp>
    </p:spTree>
    <p:extLst>
      <p:ext uri="{BB962C8B-B14F-4D97-AF65-F5344CB8AC3E}">
        <p14:creationId xmlns:p14="http://schemas.microsoft.com/office/powerpoint/2010/main" val="104189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has happened?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Mobile devices:</a:t>
            </a:r>
          </a:p>
          <a:p>
            <a:pPr lvl="1"/>
            <a:r>
              <a:rPr lang="en-US" dirty="0" smtClean="0"/>
              <a:t>CPU cycles</a:t>
            </a:r>
          </a:p>
          <a:p>
            <a:pPr lvl="1"/>
            <a:r>
              <a:rPr lang="en-US" dirty="0" smtClean="0"/>
              <a:t>battery consumption</a:t>
            </a:r>
          </a:p>
          <a:p>
            <a:pPr lvl="1"/>
            <a:r>
              <a:rPr lang="en-US" dirty="0" smtClean="0"/>
              <a:t>Microsoft: C++ [was] 2</a:t>
            </a:r>
            <a:r>
              <a:rPr lang="en-US" baseline="30000" dirty="0" smtClean="0"/>
              <a:t>nd</a:t>
            </a:r>
            <a:r>
              <a:rPr lang="en-US" dirty="0" smtClean="0"/>
              <a:t>-class citizen in the .NET ear of early 2000’s</a:t>
            </a:r>
          </a:p>
          <a:p>
            <a:r>
              <a:rPr lang="en-US" dirty="0" smtClean="0"/>
              <a:t>C++11 standard </a:t>
            </a:r>
            <a:r>
              <a:rPr lang="en-US" i="1" dirty="0" smtClean="0"/>
              <a:t>finally</a:t>
            </a:r>
            <a:r>
              <a:rPr lang="en-US" dirty="0" smtClean="0"/>
              <a:t> published</a:t>
            </a:r>
          </a:p>
          <a:p>
            <a:pPr lvl="1"/>
            <a:r>
              <a:rPr lang="en-US" dirty="0" smtClean="0"/>
              <a:t>Took too long.</a:t>
            </a:r>
          </a:p>
          <a:p>
            <a:pPr lvl="1"/>
            <a:r>
              <a:rPr lang="en-US" dirty="0" smtClean="0"/>
              <a:t>Temporally named “C++0x”</a:t>
            </a:r>
          </a:p>
          <a:p>
            <a:pPr lvl="1"/>
            <a:r>
              <a:rPr lang="en-US" dirty="0" smtClean="0"/>
              <a:t>Finally published, but now we’re in 2015</a:t>
            </a:r>
          </a:p>
          <a:p>
            <a:pPr lvl="1"/>
            <a:r>
              <a:rPr lang="en-US" dirty="0" smtClean="0"/>
              <a:t>…and C++14 is about to be finalized</a:t>
            </a:r>
            <a:endParaRPr lang="en-US" dirty="0"/>
          </a:p>
        </p:txBody>
      </p:sp>
    </p:spTree>
    <p:extLst>
      <p:ext uri="{BB962C8B-B14F-4D97-AF65-F5344CB8AC3E}">
        <p14:creationId xmlns:p14="http://schemas.microsoft.com/office/powerpoint/2010/main" val="237595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a:t>
            </a:r>
            <a:r>
              <a:rPr lang="en-US" dirty="0"/>
              <a:t>History: What happened to Technical Report 2 (TR2)?</a:t>
            </a:r>
            <a:br>
              <a:rPr lang="en-US" dirty="0"/>
            </a:br>
            <a:endParaRPr lang="en-US" dirty="0"/>
          </a:p>
        </p:txBody>
      </p:sp>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Content Placeholder 5"/>
          <p:cNvSpPr>
            <a:spLocks noGrp="1"/>
          </p:cNvSpPr>
          <p:nvPr>
            <p:ph idx="1"/>
          </p:nvPr>
        </p:nvSpPr>
        <p:spPr>
          <a:xfrm>
            <a:off x="457200" y="1600200"/>
            <a:ext cx="8229600" cy="5105400"/>
          </a:xfrm>
        </p:spPr>
        <p:txBody>
          <a:bodyPr>
            <a:normAutofit fontScale="55000" lnSpcReduction="20000"/>
          </a:bodyPr>
          <a:lstStyle/>
          <a:p>
            <a:pPr marL="0" indent="0">
              <a:buNone/>
            </a:pPr>
            <a:r>
              <a:rPr lang="en-US" dirty="0" smtClean="0"/>
              <a:t>In </a:t>
            </a:r>
            <a:r>
              <a:rPr lang="en-US" dirty="0"/>
              <a:t>2005, a request for proposals for a TR2 was made with a special interest in Unicode, XML/HTML, Networking and usability for novice programmers.</a:t>
            </a:r>
            <a:r>
              <a:rPr lang="en-US" dirty="0">
                <a:hlinkClick r:id="rId2"/>
              </a:rPr>
              <a:t>[3</a:t>
            </a:r>
            <a:r>
              <a:rPr lang="en-US" dirty="0" smtClean="0">
                <a:hlinkClick r:id="rId2"/>
              </a:rPr>
              <a:t>]</a:t>
            </a:r>
            <a:r>
              <a:rPr lang="en-US" dirty="0" smtClean="0"/>
              <a:t>. Some </a:t>
            </a:r>
            <a:r>
              <a:rPr lang="en-US" dirty="0"/>
              <a:t>of the proposals included:</a:t>
            </a:r>
          </a:p>
          <a:p>
            <a:r>
              <a:rPr lang="en-US" dirty="0"/>
              <a:t>Threads </a:t>
            </a:r>
            <a:r>
              <a:rPr lang="en-US" dirty="0">
                <a:hlinkClick r:id="rId3"/>
              </a:rPr>
              <a:t>[4]</a:t>
            </a:r>
            <a:endParaRPr lang="en-US" dirty="0"/>
          </a:p>
          <a:p>
            <a:r>
              <a:rPr lang="en-US" dirty="0"/>
              <a:t>The </a:t>
            </a:r>
            <a:r>
              <a:rPr lang="en-US" dirty="0" err="1">
                <a:hlinkClick r:id="rId4" tooltip="Asio C++ library"/>
              </a:rPr>
              <a:t>Asio</a:t>
            </a:r>
            <a:r>
              <a:rPr lang="en-US" dirty="0">
                <a:hlinkClick r:id="rId4" tooltip="Asio C++ library"/>
              </a:rPr>
              <a:t> C++ library</a:t>
            </a:r>
            <a:r>
              <a:rPr lang="en-US" dirty="0"/>
              <a:t> (networking </a:t>
            </a:r>
            <a:r>
              <a:rPr lang="en-US" dirty="0">
                <a:hlinkClick r:id="rId5"/>
              </a:rPr>
              <a:t>[5]</a:t>
            </a:r>
            <a:r>
              <a:rPr lang="en-US" dirty="0">
                <a:hlinkClick r:id="rId6"/>
              </a:rPr>
              <a:t>[6]</a:t>
            </a:r>
            <a:r>
              <a:rPr lang="en-US" dirty="0"/>
              <a:t>).</a:t>
            </a:r>
          </a:p>
          <a:p>
            <a:r>
              <a:rPr lang="en-US" dirty="0"/>
              <a:t>Signals/Slots </a:t>
            </a:r>
            <a:r>
              <a:rPr lang="en-US" dirty="0">
                <a:hlinkClick r:id="rId7"/>
              </a:rPr>
              <a:t>[7]</a:t>
            </a:r>
            <a:r>
              <a:rPr lang="en-US" dirty="0">
                <a:hlinkClick r:id="rId8"/>
              </a:rPr>
              <a:t>[8]</a:t>
            </a:r>
            <a:endParaRPr lang="en-US" dirty="0"/>
          </a:p>
          <a:p>
            <a:r>
              <a:rPr lang="en-US" dirty="0" err="1"/>
              <a:t>Filesystem</a:t>
            </a:r>
            <a:r>
              <a:rPr lang="en-US" dirty="0"/>
              <a:t> Library </a:t>
            </a:r>
            <a:r>
              <a:rPr lang="en-US" dirty="0">
                <a:hlinkClick r:id="rId9"/>
              </a:rPr>
              <a:t>[9]</a:t>
            </a:r>
            <a:r>
              <a:rPr lang="en-US" dirty="0"/>
              <a:t> – Based on the Boost </a:t>
            </a:r>
            <a:r>
              <a:rPr lang="en-US" dirty="0" err="1"/>
              <a:t>Filesystem</a:t>
            </a:r>
            <a:r>
              <a:rPr lang="en-US" dirty="0"/>
              <a:t> Library, for query/manipulation of paths, files and directories.</a:t>
            </a:r>
          </a:p>
          <a:p>
            <a:r>
              <a:rPr lang="en-US" dirty="0"/>
              <a:t>Boost Any Library </a:t>
            </a:r>
            <a:r>
              <a:rPr lang="en-US" dirty="0">
                <a:hlinkClick r:id="rId10"/>
              </a:rPr>
              <a:t>[10]</a:t>
            </a:r>
            <a:endParaRPr lang="en-US" dirty="0"/>
          </a:p>
          <a:p>
            <a:r>
              <a:rPr lang="en-US" dirty="0"/>
              <a:t>Lexical Conversion Library </a:t>
            </a:r>
            <a:r>
              <a:rPr lang="en-US" dirty="0">
                <a:hlinkClick r:id="rId11"/>
              </a:rPr>
              <a:t>[11]</a:t>
            </a:r>
            <a:endParaRPr lang="en-US" dirty="0"/>
          </a:p>
          <a:p>
            <a:r>
              <a:rPr lang="en-US" dirty="0"/>
              <a:t>New String Algorithms </a:t>
            </a:r>
            <a:r>
              <a:rPr lang="en-US" dirty="0">
                <a:hlinkClick r:id="rId12"/>
              </a:rPr>
              <a:t>[12]</a:t>
            </a:r>
            <a:endParaRPr lang="en-US" dirty="0"/>
          </a:p>
          <a:p>
            <a:r>
              <a:rPr lang="en-US" dirty="0"/>
              <a:t>Toward a More Complete Taxonomy of Algebraic Properties for Numeric Libraries in TR2 </a:t>
            </a:r>
            <a:r>
              <a:rPr lang="en-US" dirty="0">
                <a:hlinkClick r:id="rId13"/>
              </a:rPr>
              <a:t>[13]</a:t>
            </a:r>
            <a:endParaRPr lang="en-US" dirty="0"/>
          </a:p>
          <a:p>
            <a:r>
              <a:rPr lang="en-US" dirty="0"/>
              <a:t>Adding heterogeneous comparison lookup to associative containers for TR2 </a:t>
            </a:r>
            <a:r>
              <a:rPr lang="en-US" dirty="0">
                <a:hlinkClick r:id="rId14"/>
              </a:rPr>
              <a:t>[14]</a:t>
            </a:r>
            <a:endParaRPr lang="en-US" dirty="0"/>
          </a:p>
          <a:p>
            <a:r>
              <a:rPr lang="en-US" dirty="0"/>
              <a:t>Since the call for proposals for TR2, changes to ISO procedures meant that there will not be a TR2, instead enhancements to C++ will be published in a number of Technical Specifications. Some of the proposals listed above are already included in the C++ standard or in draft versions of the Technical Specifications</a:t>
            </a:r>
            <a:r>
              <a:rPr lang="en-US" dirty="0" smtClean="0"/>
              <a:t>.</a:t>
            </a:r>
          </a:p>
          <a:p>
            <a:endParaRPr lang="en-US" dirty="0">
              <a:hlinkClick r:id="rId15"/>
            </a:endParaRPr>
          </a:p>
          <a:p>
            <a:pPr marL="0" indent="0">
              <a:buNone/>
            </a:pPr>
            <a:r>
              <a:rPr lang="en-US" sz="1800" dirty="0" smtClean="0">
                <a:hlinkClick r:id="rId15"/>
              </a:rPr>
              <a:t>https</a:t>
            </a:r>
            <a:r>
              <a:rPr lang="en-US" sz="1800" dirty="0">
                <a:hlinkClick r:id="rId15"/>
              </a:rPr>
              <a:t>://</a:t>
            </a:r>
            <a:r>
              <a:rPr lang="en-US" sz="1800" dirty="0" smtClean="0">
                <a:hlinkClick r:id="rId15"/>
              </a:rPr>
              <a:t>en.wikipedia.org/wiki/C%2B%2B_Technical_Report_1#Technical_Report_2</a:t>
            </a:r>
            <a:endParaRPr lang="en-US" sz="1800" dirty="0" smtClean="0"/>
          </a:p>
          <a:p>
            <a:pPr marL="0" indent="0">
              <a:buNone/>
            </a:pPr>
            <a:endParaRPr lang="en-US" dirty="0"/>
          </a:p>
        </p:txBody>
      </p:sp>
    </p:spTree>
    <p:extLst>
      <p:ext uri="{BB962C8B-B14F-4D97-AF65-F5344CB8AC3E}">
        <p14:creationId xmlns:p14="http://schemas.microsoft.com/office/powerpoint/2010/main" val="4051605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2699</Words>
  <Application>Microsoft Office PowerPoint</Application>
  <PresentationFormat>On-screen Show (4:3)</PresentationFormat>
  <Paragraphs>465</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Consolas</vt:lpstr>
      <vt:lpstr>Wingdings</vt:lpstr>
      <vt:lpstr>Office Theme</vt:lpstr>
      <vt:lpstr>Fun with C++11</vt:lpstr>
      <vt:lpstr>Disclaimers </vt:lpstr>
      <vt:lpstr>Disclaimers </vt:lpstr>
      <vt:lpstr>PowerPoint Presentation</vt:lpstr>
      <vt:lpstr>PowerPoint Presentation</vt:lpstr>
      <vt:lpstr>Fun with C++ 11</vt:lpstr>
      <vt:lpstr>What has happened?</vt:lpstr>
      <vt:lpstr>C++ History</vt:lpstr>
      <vt:lpstr>C++ History: What happened to Technical Report 2 (TR2)? </vt:lpstr>
      <vt:lpstr>C++ People: Bjarne Stroustrup</vt:lpstr>
      <vt:lpstr>C++ People: Scott Meyers</vt:lpstr>
      <vt:lpstr>C++ People</vt:lpstr>
      <vt:lpstr>C++ Standard</vt:lpstr>
      <vt:lpstr>Why C++? Close to the metal</vt:lpstr>
      <vt:lpstr>C++ Innovation</vt:lpstr>
      <vt:lpstr>Microsoft; Clang; LLVM</vt:lpstr>
      <vt:lpstr>C++ Innovation</vt:lpstr>
      <vt:lpstr>C++: Alive and Well</vt:lpstr>
      <vt:lpstr>C++: Alive and Well</vt:lpstr>
      <vt:lpstr>Yes you Can!</vt:lpstr>
      <vt:lpstr>C++ is Multi-Paradigm</vt:lpstr>
      <vt:lpstr>Paradigms: Procedural</vt:lpstr>
      <vt:lpstr>Paradigms: Object Oriented</vt:lpstr>
      <vt:lpstr>Paradigms: Generic</vt:lpstr>
      <vt:lpstr>We should all be able to read this…</vt:lpstr>
      <vt:lpstr>C++ Standard Library / STL: Not Object Oriented!</vt:lpstr>
      <vt:lpstr>Paradigms: Functional</vt:lpstr>
      <vt:lpstr>C++: What’s [still] missing</vt:lpstr>
      <vt:lpstr>What’s [still] missing</vt:lpstr>
      <vt:lpstr>C++: What’s still missing</vt:lpstr>
      <vt:lpstr>Which C++ compiler am I using?</vt:lpstr>
      <vt:lpstr>Which C++ compiler?</vt:lpstr>
      <vt:lpstr>Which C++ compiler?</vt:lpstr>
      <vt:lpstr>MS C/C++ runtime dependencies</vt:lpstr>
      <vt:lpstr>C++ Idioms</vt:lpstr>
      <vt:lpstr>RAII</vt:lpstr>
      <vt:lpstr>C++: Rule of Three</vt:lpstr>
      <vt:lpstr>C++11: Rule of 5</vt:lpstr>
      <vt:lpstr>String Literals</vt:lpstr>
      <vt:lpstr>String Literals</vt:lpstr>
      <vt:lpstr>String Literals: Raw</vt:lpstr>
      <vt:lpstr>nullptr</vt:lpstr>
      <vt:lpstr>Uniform Initialization</vt:lpstr>
      <vt:lpstr>Uniform Initialization</vt:lpstr>
      <vt:lpstr>std::to_string</vt:lpstr>
      <vt:lpstr>Smart Pointers</vt:lpstr>
      <vt:lpstr>C++ Smart Pointers std::unique_ptr</vt:lpstr>
      <vt:lpstr>C++ smart pointers</vt:lpstr>
      <vt:lpstr>Smart Pointers std::shared_ptr</vt:lpstr>
      <vt:lpstr>std::to_string</vt:lpstr>
      <vt:lpstr>std::to_string</vt:lpstr>
      <vt:lpstr>Auto: Type Inference</vt:lpstr>
      <vt:lpstr>Auto: Type Inference</vt:lpstr>
      <vt:lpstr>Google C++ Guide: Initialization</vt:lpstr>
      <vt:lpstr>Google C++ guide</vt:lpstr>
      <vt:lpstr>Google C++ guide</vt:lpstr>
      <vt:lpstr>Lambdas: Lambda Expressions</vt:lpstr>
      <vt:lpstr>Lambda Expressions</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381</cp:revision>
  <dcterms:created xsi:type="dcterms:W3CDTF">2014-10-31T13:02:03Z</dcterms:created>
  <dcterms:modified xsi:type="dcterms:W3CDTF">2014-12-28T17:48:02Z</dcterms:modified>
</cp:coreProperties>
</file>