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5" r:id="rId3"/>
    <p:sldId id="335" r:id="rId4"/>
    <p:sldId id="260" r:id="rId5"/>
    <p:sldId id="316" r:id="rId6"/>
    <p:sldId id="297" r:id="rId7"/>
    <p:sldId id="298" r:id="rId8"/>
    <p:sldId id="320" r:id="rId9"/>
    <p:sldId id="307" r:id="rId10"/>
    <p:sldId id="295" r:id="rId11"/>
    <p:sldId id="321" r:id="rId12"/>
    <p:sldId id="276" r:id="rId13"/>
    <p:sldId id="314" r:id="rId14"/>
    <p:sldId id="299" r:id="rId15"/>
    <p:sldId id="302" r:id="rId16"/>
    <p:sldId id="289" r:id="rId17"/>
    <p:sldId id="282" r:id="rId18"/>
    <p:sldId id="281" r:id="rId19"/>
    <p:sldId id="296" r:id="rId20"/>
    <p:sldId id="283" r:id="rId21"/>
    <p:sldId id="275" r:id="rId22"/>
    <p:sldId id="300" r:id="rId23"/>
    <p:sldId id="308" r:id="rId24"/>
    <p:sldId id="328" r:id="rId25"/>
    <p:sldId id="331" r:id="rId26"/>
    <p:sldId id="336" r:id="rId27"/>
    <p:sldId id="258" r:id="rId28"/>
    <p:sldId id="272" r:id="rId29"/>
    <p:sldId id="273" r:id="rId30"/>
    <p:sldId id="277" r:id="rId31"/>
    <p:sldId id="311" r:id="rId32"/>
    <p:sldId id="264" r:id="rId33"/>
    <p:sldId id="278" r:id="rId34"/>
    <p:sldId id="322" r:id="rId35"/>
    <p:sldId id="257" r:id="rId36"/>
    <p:sldId id="286" r:id="rId37"/>
    <p:sldId id="301" r:id="rId38"/>
    <p:sldId id="334" r:id="rId39"/>
    <p:sldId id="262" r:id="rId40"/>
    <p:sldId id="263" r:id="rId41"/>
    <p:sldId id="274" r:id="rId42"/>
    <p:sldId id="329" r:id="rId43"/>
    <p:sldId id="261" r:id="rId44"/>
    <p:sldId id="259" r:id="rId45"/>
    <p:sldId id="284" r:id="rId46"/>
    <p:sldId id="270" r:id="rId47"/>
    <p:sldId id="271" r:id="rId48"/>
    <p:sldId id="337" r:id="rId49"/>
    <p:sldId id="323" r:id="rId50"/>
    <p:sldId id="330" r:id="rId51"/>
    <p:sldId id="324" r:id="rId52"/>
    <p:sldId id="290" r:id="rId53"/>
    <p:sldId id="291" r:id="rId54"/>
    <p:sldId id="280" r:id="rId55"/>
    <p:sldId id="306" r:id="rId56"/>
    <p:sldId id="303" r:id="rId57"/>
    <p:sldId id="333" r:id="rId58"/>
    <p:sldId id="304" r:id="rId59"/>
    <p:sldId id="279" r:id="rId60"/>
    <p:sldId id="287" r:id="rId61"/>
    <p:sldId id="285" r:id="rId62"/>
    <p:sldId id="288" r:id="rId63"/>
    <p:sldId id="265" r:id="rId64"/>
    <p:sldId id="312" r:id="rId65"/>
    <p:sldId id="313" r:id="rId66"/>
    <p:sldId id="305" r:id="rId67"/>
    <p:sldId id="317" r:id="rId68"/>
    <p:sldId id="33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0" autoAdjust="0"/>
    <p:restoredTop sz="94591" autoAdjust="0"/>
  </p:normalViewPr>
  <p:slideViewPr>
    <p:cSldViewPr>
      <p:cViewPr varScale="1">
        <p:scale>
          <a:sx n="90" d="100"/>
          <a:sy n="90" d="100"/>
        </p:scale>
        <p:origin x="-108" y="-156"/>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 Id="rId4" Type="http://schemas.openxmlformats.org/officeDocument/2006/relationships/hyperlink" Target="http://blog.llvm.org/2015/01/using-clang-for-chrome-production.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5" Type="http://schemas.openxmlformats.org/officeDocument/2006/relationships/hyperlink" Target="http://www.codergears.com/Blog/?p=431" TargetMode="External"/><Relationship Id="rId4" Type="http://schemas.openxmlformats.org/officeDocument/2006/relationships/hyperlink" Target="https://code.facebook.com/projects/527543867323997/foll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flamingdangerzone.com/cxx11/2012/08/15/rule-of-zero.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en.wikipedia.org/wiki/C++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11#Uniform_initializ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eshbot.com/blog/2014/08/16/modern-c-plus-plus-idioms-i-use-every-da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a:t>
            </a:r>
            <a:r>
              <a:rPr lang="en-US" sz="3600" dirty="0" smtClean="0"/>
              <a:t>have not </a:t>
            </a:r>
            <a:r>
              <a:rPr lang="en-US" sz="3600" dirty="0"/>
              <a:t>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C++ Innovation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the other cool programming languages</a:t>
            </a:r>
            <a:endParaRPr lang="en-US" dirty="0"/>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 - including Chrome web browser (</a:t>
            </a:r>
            <a:r>
              <a:rPr lang="en-US" dirty="0" smtClean="0">
                <a:hlinkClick r:id="rId4"/>
              </a:rPr>
              <a:t>article</a:t>
            </a:r>
            <a:r>
              <a:rPr lang="en-US" dirty="0" smtClean="0"/>
              <a:t>)</a:t>
            </a:r>
          </a:p>
          <a:p>
            <a:r>
              <a:rPr lang="en-US" dirty="0" smtClean="0"/>
              <a:t>Microsoft – Windows; tools; Office…</a:t>
            </a:r>
          </a:p>
          <a:p>
            <a:pPr lvl="1"/>
            <a:r>
              <a:rPr lang="en-US" dirty="0" smtClean="0"/>
              <a:t>.NET not used in tools or Office…or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en-US" dirty="0" smtClean="0"/>
              <a:t>Facebook:</a:t>
            </a:r>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b="1"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t>
            </a:r>
            <a:r>
              <a:rPr lang="en-US" dirty="0" smtClean="0"/>
              <a:t>a memory </a:t>
            </a:r>
            <a:r>
              <a:rPr lang="en-US" dirty="0"/>
              <a:t>and CPU efficient server</a:t>
            </a:r>
            <a:r>
              <a:rPr lang="en-US" dirty="0" smtClean="0"/>
              <a:t>.</a:t>
            </a:r>
          </a:p>
          <a:p>
            <a:pPr marL="400050" lvl="1" indent="0">
              <a:buNone/>
            </a:pPr>
            <a:endParaRPr lang="en-US" dirty="0" smtClean="0"/>
          </a:p>
          <a:p>
            <a:pPr marL="400050" lvl="1" indent="0">
              <a:buNone/>
            </a:pPr>
            <a:r>
              <a:rPr lang="en-US" sz="2000" dirty="0" err="1" smtClean="0"/>
              <a:t>todo</a:t>
            </a:r>
            <a:r>
              <a:rPr lang="en-US" sz="2000" dirty="0" smtClean="0"/>
              <a:t>: study the Folly source code for an excellent overview of Modern </a:t>
            </a:r>
            <a:r>
              <a:rPr lang="en-US" sz="2000" dirty="0"/>
              <a:t>C++: </a:t>
            </a:r>
            <a:r>
              <a:rPr lang="en-US" sz="2000" dirty="0">
                <a:hlinkClick r:id="rId5"/>
              </a:rPr>
              <a:t>http://www.codergears.com/Blog/?</a:t>
            </a:r>
            <a:r>
              <a:rPr lang="en-US" sz="2000" dirty="0" smtClean="0">
                <a:hlinkClick r:id="rId5"/>
              </a:rPr>
              <a:t>p=431</a:t>
            </a:r>
            <a:endParaRPr lang="en-US" sz="2000" dirty="0" smtClean="0"/>
          </a:p>
          <a:p>
            <a:pPr marL="400050" lvl="1" indent="0">
              <a:buNone/>
            </a:pPr>
            <a:endParaRPr lang="en-US" dirty="0"/>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endParaRPr lang="en-US" sz="2600" b="1" dirty="0" smtClean="0">
              <a:latin typeface="Consolas" panose="020B0609020204030204" pitchFamily="49" charset="0"/>
              <a:cs typeface="Consolas" panose="020B0609020204030204" pitchFamily="49" charset="0"/>
            </a:endParaRPr>
          </a:p>
          <a:p>
            <a:pPr marL="0" indent="0">
              <a:buNone/>
            </a:pPr>
            <a:r>
              <a:rPr lang="en-US" i="1" dirty="0" smtClean="0"/>
              <a:t>You get all the C stuff – but also get </a:t>
            </a:r>
            <a:r>
              <a:rPr lang="en-US" b="1" i="1" dirty="0" smtClean="0"/>
              <a:t>namespace </a:t>
            </a:r>
            <a:r>
              <a:rPr lang="en-US" b="1" i="1" dirty="0" err="1" smtClean="0"/>
              <a:t>std</a:t>
            </a:r>
            <a:r>
              <a:rPr lang="en-US" b="1"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a:bodyPr>
          <a:lstStyle/>
          <a:p>
            <a:r>
              <a:rPr lang="en-US" dirty="0" smtClean="0"/>
              <a:t>C++ = the </a:t>
            </a:r>
            <a:r>
              <a:rPr lang="en-US" i="1" dirty="0" smtClean="0"/>
              <a:t>language + the Standard Library</a:t>
            </a:r>
          </a:p>
          <a:p>
            <a:pPr marL="0" indent="0">
              <a:buNone/>
            </a:pPr>
            <a:endParaRPr lang="en-US" i="1" dirty="0"/>
          </a:p>
          <a:p>
            <a:r>
              <a:rPr lang="en-US" dirty="0" smtClean="0"/>
              <a:t>The </a:t>
            </a:r>
            <a:r>
              <a:rPr lang="en-US" i="1" dirty="0" smtClean="0"/>
              <a:t>Standard Library == STL</a:t>
            </a:r>
            <a:endParaRPr lang="en-US" dirty="0" smtClean="0"/>
          </a:p>
          <a:p>
            <a:pPr lvl="1"/>
            <a:r>
              <a:rPr lang="en-US" dirty="0" smtClean="0"/>
              <a:t>Names can be used interchangeably</a:t>
            </a:r>
          </a:p>
          <a:p>
            <a:pPr lvl="1"/>
            <a:r>
              <a:rPr lang="en-US" dirty="0" smtClean="0"/>
              <a:t>STL came first; became the “C++ Standard Library”</a:t>
            </a:r>
          </a:p>
          <a:p>
            <a:pPr lvl="1"/>
            <a:r>
              <a:rPr lang="en-US" dirty="0" smtClean="0"/>
              <a:t>The Standard Library is a collection of text files (headers)</a:t>
            </a:r>
          </a:p>
          <a:p>
            <a:pPr marL="457200" lvl="1" indent="0">
              <a:buNone/>
            </a:pPr>
            <a:endParaRPr lang="en-US" dirty="0"/>
          </a:p>
        </p:txBody>
      </p:sp>
    </p:spTree>
    <p:extLst>
      <p:ext uri="{BB962C8B-B14F-4D97-AF65-F5344CB8AC3E}">
        <p14:creationId xmlns:p14="http://schemas.microsoft.com/office/powerpoint/2010/main" val="44154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1026" name="Picture 2" descr="C:\Users\fellmad\Downloads\back-to-the-1970s-lets-get-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70" y="1752600"/>
            <a:ext cx="614626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8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View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685800" y="1295400"/>
            <a:ext cx="80772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output:</a:t>
            </a:r>
          </a:p>
          <a:p>
            <a:r>
              <a:rPr lang="en-US" dirty="0" smtClean="0">
                <a:solidFill>
                  <a:srgbClr val="000000"/>
                </a:solidFill>
                <a:highlight>
                  <a:srgbClr val="FFFFFF"/>
                </a:highlight>
                <a:latin typeface="Consolas" panose="020B0609020204030204" pitchFamily="49" charset="0"/>
              </a:rPr>
              <a:t>29</a:t>
            </a:r>
          </a:p>
          <a:p>
            <a:r>
              <a:rPr lang="en-US" dirty="0" smtClean="0">
                <a:solidFill>
                  <a:srgbClr val="000000"/>
                </a:solidFill>
                <a:highlight>
                  <a:srgbClr val="FFFFFF"/>
                </a:highlight>
                <a:latin typeface="Consolas" panose="020B0609020204030204" pitchFamily="49" charset="0"/>
              </a:rPr>
              <a:t>zebra</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1800" dirty="0" smtClean="0">
                <a:latin typeface="Consolas" panose="020B0609020204030204" pitchFamily="49" charset="0"/>
                <a:cs typeface="Consolas" panose="020B0609020204030204" pitchFamily="49" charset="0"/>
              </a:rPr>
              <a:t>d</a:t>
            </a:r>
            <a:r>
              <a:rPr lang="en-US" sz="1800" dirty="0">
                <a:latin typeface="Consolas" panose="020B0609020204030204" pitchFamily="49" charset="0"/>
                <a:cs typeface="Consolas" panose="020B0609020204030204" pitchFamily="49" charset="0"/>
              </a:rPr>
              <a:t>:\temp&gt;type </a:t>
            </a:r>
            <a:r>
              <a:rPr lang="en-US" sz="1800" dirty="0" smtClean="0">
                <a:latin typeface="Consolas" panose="020B0609020204030204" pitchFamily="49" charset="0"/>
                <a:cs typeface="Consolas" panose="020B0609020204030204" pitchFamily="49" charset="0"/>
              </a:rPr>
              <a:t>fail.cpp</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main()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void </a:t>
            </a:r>
            <a:r>
              <a:rPr lang="en-US" sz="1800" dirty="0">
                <a:latin typeface="Consolas" panose="020B0609020204030204" pitchFamily="49" charset="0"/>
                <a:cs typeface="Consolas" panose="020B0609020204030204" pitchFamily="49" charset="0"/>
              </a:rPr>
              <a:t>f() </a:t>
            </a:r>
            <a:r>
              <a:rPr lang="en-US" sz="1800" dirty="0" smtClean="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d:\temp&gt;cl fail.cpp</a:t>
            </a:r>
            <a:br>
              <a:rPr lang="en-US" sz="18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Microsoft (R) C/C++ Optimizing Compiler Version 18.00.31101 for </a:t>
            </a:r>
            <a:r>
              <a:rPr lang="en-US" sz="1600" dirty="0" smtClean="0">
                <a:latin typeface="Consolas" panose="020B0609020204030204" pitchFamily="49" charset="0"/>
                <a:cs typeface="Consolas" panose="020B0609020204030204" pitchFamily="49" charset="0"/>
              </a:rPr>
              <a:t>x86 Copyright </a:t>
            </a:r>
            <a:r>
              <a:rPr lang="en-US" sz="1600" dirty="0">
                <a:latin typeface="Consolas" panose="020B0609020204030204" pitchFamily="49" charset="0"/>
                <a:cs typeface="Consolas" panose="020B0609020204030204" pitchFamily="49" charset="0"/>
              </a:rPr>
              <a:t>(C) Microsoft Corporation.  All rights reserved.</a:t>
            </a:r>
            <a:br>
              <a:rPr lang="en-US" sz="16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fail.cpp(2) : </a:t>
            </a:r>
            <a:r>
              <a:rPr lang="en-US" sz="1800" dirty="0">
                <a:solidFill>
                  <a:srgbClr val="FF0000"/>
                </a:solidFill>
                <a:latin typeface="Consolas" panose="020B0609020204030204" pitchFamily="49" charset="0"/>
                <a:cs typeface="Consolas" panose="020B0609020204030204" pitchFamily="49" charset="0"/>
              </a:rPr>
              <a:t>error C3861: 'f': identifier not </a:t>
            </a:r>
            <a:r>
              <a:rPr lang="en-US" sz="1800" dirty="0" smtClean="0">
                <a:solidFill>
                  <a:srgbClr val="FF0000"/>
                </a:solidFill>
                <a:latin typeface="Consolas" panose="020B0609020204030204" pitchFamily="49" charset="0"/>
                <a:cs typeface="Consolas" panose="020B0609020204030204" pitchFamily="49" charset="0"/>
              </a:rPr>
              <a:t>found</a:t>
            </a:r>
            <a:endParaRPr lang="en-US" sz="18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305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 C# (mostly); Python; Java; PHP; Groovy; would like to learn Ruby, </a:t>
            </a:r>
            <a:r>
              <a:rPr lang="en-US" dirty="0" err="1" smtClean="0"/>
              <a:t>Clojure</a:t>
            </a:r>
            <a:r>
              <a:rPr lang="en-US" dirty="0" smtClean="0"/>
              <a:t> and Go.</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work</a:t>
            </a:r>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C++11: Rule of Zero!</a:t>
            </a:r>
            <a:br>
              <a:rPr lang="en-US" dirty="0" smtClean="0"/>
            </a:br>
            <a:r>
              <a:rPr lang="en-US" i="1" dirty="0" smtClean="0"/>
              <a:t>FUN!</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t>"I'd </a:t>
            </a:r>
            <a:r>
              <a:rPr lang="en-US" sz="2600" dirty="0"/>
              <a:t>go so far as to claim that these rules are rarely needed. Why is that? Well, as I mentioned in the introduction on ownership, C++ allows us to encapsulate ownership policies into generic reusable classes. This is the important bit! Most often, our ownership needs can be catered for by </a:t>
            </a:r>
            <a:r>
              <a:rPr lang="en-US" sz="2600" dirty="0" smtClean="0"/>
              <a:t>'ownership-in-a-package' </a:t>
            </a:r>
            <a:r>
              <a:rPr lang="en-US" sz="2600" dirty="0"/>
              <a:t>classes</a:t>
            </a:r>
            <a:r>
              <a:rPr lang="en-US" sz="2600" dirty="0" smtClean="0"/>
              <a:t>.</a:t>
            </a:r>
          </a:p>
          <a:p>
            <a:pPr marL="0" indent="0">
              <a:buNone/>
            </a:pPr>
            <a:endParaRPr lang="en-US" sz="2600" dirty="0"/>
          </a:p>
          <a:p>
            <a:pPr marL="0" indent="0">
              <a:buNone/>
            </a:pPr>
            <a:r>
              <a:rPr lang="en-US" sz="2600" dirty="0">
                <a:hlinkClick r:id="rId2"/>
              </a:rPr>
              <a:t>http://</a:t>
            </a:r>
            <a:r>
              <a:rPr lang="en-US" sz="2600" dirty="0" smtClean="0">
                <a:hlinkClick r:id="rId2"/>
              </a:rPr>
              <a:t>flamingdangerzone.com/cxx11/2012/08/15/rule-of-zero.html</a:t>
            </a:r>
            <a:endParaRPr lang="en-US" sz="2600" dirty="0" smtClean="0"/>
          </a:p>
          <a:p>
            <a:pPr marL="0" indent="0">
              <a:buNone/>
            </a:pPr>
            <a:endParaRPr lang="en-US" sz="2600" dirty="0"/>
          </a:p>
        </p:txBody>
      </p:sp>
    </p:spTree>
    <p:extLst>
      <p:ext uri="{BB962C8B-B14F-4D97-AF65-F5344CB8AC3E}">
        <p14:creationId xmlns:p14="http://schemas.microsoft.com/office/powerpoint/2010/main" val="2872295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C++11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a:t>
            </a:r>
            <a:r>
              <a:rPr lang="en-US" i="1" dirty="0" smtClean="0"/>
              <a:t>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(yet)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i="1" dirty="0" smtClean="0"/>
          </a:p>
          <a:p>
            <a:pPr marL="0" indent="0" algn="ctr">
              <a:buNone/>
            </a:pPr>
            <a:r>
              <a:rPr lang="en-US" i="1" dirty="0" smtClean="0"/>
              <a:t>It’s FUN to practice EDD!</a:t>
            </a:r>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Unicode macros, risky </a:t>
            </a:r>
            <a:r>
              <a:rPr lang="en-US" dirty="0" err="1" smtClean="0"/>
              <a:t>scanf</a:t>
            </a:r>
            <a:r>
              <a:rPr lang="en-US" dirty="0" smtClean="0"/>
              <a:t>(), </a:t>
            </a:r>
            <a:r>
              <a:rPr lang="en-US" dirty="0" err="1" smtClean="0"/>
              <a:t>CString</a:t>
            </a:r>
            <a:r>
              <a:rPr lang="en-US" dirty="0" smtClean="0"/>
              <a:t>::Format(),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a nutshell, </a:t>
            </a:r>
            <a:r>
              <a:rPr lang="en-US" i="1" dirty="0" smtClean="0">
                <a:hlinkClick r:id="rId2"/>
              </a:rPr>
              <a:t>this sounds good</a:t>
            </a:r>
            <a:r>
              <a:rPr lang="en-US" i="1" dirty="0" smtClean="0"/>
              <a:t>:</a:t>
            </a:r>
            <a:endParaRPr lang="en-US" i="1" dirty="0"/>
          </a:p>
        </p:txBody>
      </p:sp>
      <p:sp>
        <p:nvSpPr>
          <p:cNvPr id="3" name="Content Placeholder 2"/>
          <p:cNvSpPr>
            <a:spLocks noGrp="1"/>
          </p:cNvSpPr>
          <p:nvPr>
            <p:ph idx="1"/>
          </p:nvPr>
        </p:nvSpPr>
        <p:spPr>
          <a:xfrm>
            <a:off x="457200" y="1295400"/>
            <a:ext cx="8229600" cy="5410200"/>
          </a:xfrm>
        </p:spPr>
        <p:txBody>
          <a:bodyPr>
            <a:noAutofit/>
          </a:bodyPr>
          <a:lstStyle/>
          <a:p>
            <a:pPr marL="0" indent="0">
              <a:buNone/>
            </a:pPr>
            <a:r>
              <a:rPr lang="en-US" sz="1600" dirty="0" smtClean="0"/>
              <a:t>“But </a:t>
            </a:r>
            <a:r>
              <a:rPr lang="en-US" sz="1600" dirty="0"/>
              <a:t>the first thing that struck me when I started using C++11 was the smaller features that I could take advantage of every time I put my fingers to the keyboard. These are the things that make code more concise and simple and allow me to present my intentions more </a:t>
            </a:r>
            <a:r>
              <a:rPr lang="en-US" sz="1600" dirty="0" smtClean="0"/>
              <a:t>clearly. Stuff </a:t>
            </a:r>
            <a:r>
              <a:rPr lang="en-US" sz="1600" dirty="0"/>
              <a:t>I take advantage of every day</a:t>
            </a:r>
            <a:r>
              <a:rPr lang="en-US" sz="1600" dirty="0" smtClean="0"/>
              <a:t>:</a:t>
            </a:r>
          </a:p>
          <a:p>
            <a:r>
              <a:rPr lang="en-US" sz="1600" dirty="0" smtClean="0"/>
              <a:t>more </a:t>
            </a:r>
            <a:r>
              <a:rPr lang="en-US" sz="1600" dirty="0"/>
              <a:t>concise general coding:</a:t>
            </a:r>
          </a:p>
          <a:p>
            <a:pPr lvl="1"/>
            <a:r>
              <a:rPr lang="en-US" sz="1600" dirty="0"/>
              <a:t>lambdas for scoped </a:t>
            </a:r>
            <a:r>
              <a:rPr lang="en-US" sz="1600" dirty="0" smtClean="0"/>
              <a:t>initialization </a:t>
            </a:r>
            <a:r>
              <a:rPr lang="en-US" sz="1600" dirty="0"/>
              <a:t>or inline ‘builder’ </a:t>
            </a:r>
            <a:r>
              <a:rPr lang="en-US" sz="1600" dirty="0" smtClean="0"/>
              <a:t>functions;</a:t>
            </a:r>
            <a:endParaRPr lang="en-US" sz="1600" dirty="0"/>
          </a:p>
          <a:p>
            <a:pPr lvl="1"/>
            <a:r>
              <a:rPr lang="en-US" sz="1600" dirty="0"/>
              <a:t>new standard library functionality for string manipulation, particularly </a:t>
            </a:r>
            <a:r>
              <a:rPr lang="en-US" sz="1600" dirty="0" err="1"/>
              <a:t>std</a:t>
            </a:r>
            <a:r>
              <a:rPr lang="en-US" sz="1600" dirty="0"/>
              <a:t>::</a:t>
            </a:r>
            <a:r>
              <a:rPr lang="en-US" sz="1600" dirty="0" err="1"/>
              <a:t>to_string</a:t>
            </a:r>
            <a:r>
              <a:rPr lang="en-US" sz="1600" dirty="0"/>
              <a:t>() and </a:t>
            </a:r>
            <a:r>
              <a:rPr lang="en-US" sz="1600" dirty="0" err="1"/>
              <a:t>std</a:t>
            </a:r>
            <a:r>
              <a:rPr lang="en-US" sz="1600" dirty="0"/>
              <a:t>::</a:t>
            </a:r>
            <a:r>
              <a:rPr lang="en-US" sz="1600" dirty="0" err="1"/>
              <a:t>stoi</a:t>
            </a:r>
            <a:r>
              <a:rPr lang="en-US" sz="1600" dirty="0"/>
              <a:t>() </a:t>
            </a:r>
            <a:r>
              <a:rPr lang="en-US" sz="1600" dirty="0" err="1" smtClean="0"/>
              <a:t>etc</a:t>
            </a:r>
            <a:r>
              <a:rPr lang="en-US" sz="1600" dirty="0" smtClean="0"/>
              <a:t>;</a:t>
            </a:r>
            <a:endParaRPr lang="en-US" sz="1600" dirty="0"/>
          </a:p>
          <a:p>
            <a:pPr lvl="1"/>
            <a:r>
              <a:rPr lang="en-US" sz="1600" dirty="0"/>
              <a:t>range-based for loop</a:t>
            </a:r>
          </a:p>
          <a:p>
            <a:r>
              <a:rPr lang="en-US" sz="1600" dirty="0"/>
              <a:t>clearer declarations:</a:t>
            </a:r>
          </a:p>
          <a:p>
            <a:pPr lvl="1"/>
            <a:r>
              <a:rPr lang="en-US" sz="1600" dirty="0"/>
              <a:t>inline member </a:t>
            </a:r>
            <a:r>
              <a:rPr lang="en-US" sz="1600" dirty="0" smtClean="0"/>
              <a:t>initialization;</a:t>
            </a:r>
            <a:endParaRPr lang="en-US" sz="1600" dirty="0"/>
          </a:p>
          <a:p>
            <a:pPr lvl="1"/>
            <a:r>
              <a:rPr lang="en-US" sz="1600" dirty="0"/>
              <a:t>the override, default and delete </a:t>
            </a:r>
            <a:r>
              <a:rPr lang="en-US" sz="1600" dirty="0" smtClean="0"/>
              <a:t>keywords;</a:t>
            </a:r>
            <a:endParaRPr lang="en-US" sz="1600" dirty="0"/>
          </a:p>
          <a:p>
            <a:pPr lvl="1"/>
            <a:r>
              <a:rPr lang="en-US" sz="1600" dirty="0"/>
              <a:t>delegating </a:t>
            </a:r>
            <a:r>
              <a:rPr lang="en-US" sz="1600" dirty="0" smtClean="0"/>
              <a:t>constructors;</a:t>
            </a:r>
            <a:endParaRPr lang="en-US" sz="1600" dirty="0"/>
          </a:p>
          <a:p>
            <a:pPr lvl="1"/>
            <a:r>
              <a:rPr lang="en-US" sz="1600" dirty="0"/>
              <a:t>uniform </a:t>
            </a:r>
            <a:r>
              <a:rPr lang="en-US" sz="1600" dirty="0" smtClean="0"/>
              <a:t>initialization, </a:t>
            </a:r>
            <a:r>
              <a:rPr lang="en-US" sz="1600" dirty="0"/>
              <a:t>especially when invoking or returning from </a:t>
            </a:r>
            <a:r>
              <a:rPr lang="en-US" sz="1600" dirty="0" smtClean="0"/>
              <a:t>functions;</a:t>
            </a:r>
            <a:endParaRPr lang="en-US" sz="1600" dirty="0"/>
          </a:p>
          <a:p>
            <a:pPr lvl="1"/>
            <a:r>
              <a:rPr lang="en-US" sz="1600" dirty="0"/>
              <a:t>auto type deduction everywhere!</a:t>
            </a:r>
          </a:p>
          <a:p>
            <a:r>
              <a:rPr lang="en-US" sz="1600" dirty="0"/>
              <a:t>far fewer dependencies on </a:t>
            </a:r>
            <a:r>
              <a:rPr lang="en-US" sz="1600" dirty="0" smtClean="0"/>
              <a:t>Boost</a:t>
            </a:r>
            <a:endParaRPr lang="en-US" sz="1600" dirty="0"/>
          </a:p>
          <a:p>
            <a:pPr marL="0" indent="0">
              <a:buNone/>
            </a:pPr>
            <a:endParaRPr lang="en-US" sz="1600" dirty="0" smtClean="0"/>
          </a:p>
          <a:p>
            <a:pPr marL="0" indent="0">
              <a:buNone/>
            </a:pPr>
            <a:r>
              <a:rPr lang="en-US" sz="1600" dirty="0" smtClean="0"/>
              <a:t>“These </a:t>
            </a:r>
            <a:r>
              <a:rPr lang="en-US" sz="1600" dirty="0"/>
              <a:t>are the things I think all C++ programmers should learn first, because they benefit you straight away and confer very little risk of being learned wrong</a:t>
            </a:r>
            <a:r>
              <a:rPr lang="en-US" sz="1600" dirty="0" smtClean="0"/>
              <a:t>.</a:t>
            </a:r>
            <a:endParaRPr lang="en-US" sz="1600" dirty="0"/>
          </a:p>
        </p:txBody>
      </p:sp>
    </p:spTree>
    <p:extLst>
      <p:ext uri="{BB962C8B-B14F-4D97-AF65-F5344CB8AC3E}">
        <p14:creationId xmlns:p14="http://schemas.microsoft.com/office/powerpoint/2010/main" val="109092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Bjarne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t>
            </a:r>
            <a:r>
              <a:rPr lang="en-US" strike="sngStrike" dirty="0"/>
              <a:t>about to be </a:t>
            </a:r>
            <a:r>
              <a:rPr lang="en-US" dirty="0"/>
              <a:t>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2000’s;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3371</Words>
  <Application>Microsoft Office PowerPoint</Application>
  <PresentationFormat>On-screen Show (4:3)</PresentationFormat>
  <Paragraphs>524</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Fun with C++11</vt:lpstr>
      <vt:lpstr>Why C++?</vt:lpstr>
      <vt:lpstr>Why C++?</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vt:lpstr>
      <vt:lpstr>C++ Standard</vt:lpstr>
      <vt:lpstr>Drivers of C++ Innovation</vt:lpstr>
      <vt:lpstr>Microsoft; Clang; LLVM</vt:lpstr>
      <vt:lpstr>Sources of C++ Innovation</vt:lpstr>
      <vt:lpstr>C++: Alive and Well</vt:lpstr>
      <vt:lpstr>C++: Alive and Well</vt:lpstr>
      <vt:lpstr>Yes you Can!</vt:lpstr>
      <vt:lpstr>PowerPoint Presentation</vt:lpstr>
      <vt:lpstr>C++ 101</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C++: what’s [still] missing</vt:lpstr>
      <vt:lpstr>C++: 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C++11: Rule of Zero! FUN!</vt:lpstr>
      <vt:lpstr>The Big C++11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lpstr>In a nutshell, this sounds good:</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552</cp:revision>
  <dcterms:created xsi:type="dcterms:W3CDTF">2014-10-31T13:02:03Z</dcterms:created>
  <dcterms:modified xsi:type="dcterms:W3CDTF">2015-01-12T21:59:52Z</dcterms:modified>
</cp:coreProperties>
</file>