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95" r:id="rId3"/>
    <p:sldId id="260" r:id="rId4"/>
    <p:sldId id="276" r:id="rId5"/>
    <p:sldId id="289" r:id="rId6"/>
    <p:sldId id="282" r:id="rId7"/>
    <p:sldId id="281" r:id="rId8"/>
    <p:sldId id="283" r:id="rId9"/>
    <p:sldId id="275" r:id="rId10"/>
    <p:sldId id="258" r:id="rId11"/>
    <p:sldId id="272" r:id="rId12"/>
    <p:sldId id="273" r:id="rId13"/>
    <p:sldId id="277" r:id="rId14"/>
    <p:sldId id="264" r:id="rId15"/>
    <p:sldId id="278" r:id="rId16"/>
    <p:sldId id="257" r:id="rId17"/>
    <p:sldId id="286" r:id="rId18"/>
    <p:sldId id="259" r:id="rId19"/>
    <p:sldId id="284" r:id="rId20"/>
    <p:sldId id="270" r:id="rId21"/>
    <p:sldId id="271" r:id="rId22"/>
    <p:sldId id="262" r:id="rId23"/>
    <p:sldId id="263" r:id="rId24"/>
    <p:sldId id="274" r:id="rId25"/>
    <p:sldId id="261" r:id="rId26"/>
    <p:sldId id="290" r:id="rId27"/>
    <p:sldId id="291" r:id="rId28"/>
    <p:sldId id="280" r:id="rId29"/>
    <p:sldId id="292" r:id="rId30"/>
    <p:sldId id="293" r:id="rId31"/>
    <p:sldId id="279" r:id="rId32"/>
    <p:sldId id="287" r:id="rId33"/>
    <p:sldId id="285" r:id="rId34"/>
    <p:sldId id="288" r:id="rId35"/>
    <p:sldId id="265" r:id="rId36"/>
    <p:sldId id="266" r:id="rId37"/>
    <p:sldId id="294" r:id="rId38"/>
    <p:sldId id="268" r:id="rId39"/>
    <p:sldId id="269"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591" autoAdjust="0"/>
  </p:normalViewPr>
  <p:slideViewPr>
    <p:cSldViewPr>
      <p:cViewPr varScale="1">
        <p:scale>
          <a:sx n="85" d="100"/>
          <a:sy n="85" d="100"/>
        </p:scale>
        <p:origin x="-252" y="-96"/>
      </p:cViewPr>
      <p:guideLst>
        <p:guide orient="horz" pos="2160"/>
        <p:guide pos="2880"/>
      </p:guideLst>
    </p:cSldViewPr>
  </p:slideViewPr>
  <p:outlineViewPr>
    <p:cViewPr>
      <p:scale>
        <a:sx n="33" d="100"/>
        <a:sy n="33" d="100"/>
      </p:scale>
      <p:origin x="0" y="11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7105C7-1F4A-453C-9624-D584ED7D25C7}" type="datetimeFigureOut">
              <a:rPr lang="en-US" smtClean="0"/>
              <a:t>11/17/2014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DCCEA-3118-45AA-8A38-9FA84D8FC178}" type="slidenum">
              <a:rPr lang="en-US" smtClean="0"/>
              <a:t>‹#›</a:t>
            </a:fld>
            <a:endParaRPr lang="en-US"/>
          </a:p>
        </p:txBody>
      </p:sp>
    </p:spTree>
    <p:extLst>
      <p:ext uri="{BB962C8B-B14F-4D97-AF65-F5344CB8AC3E}">
        <p14:creationId xmlns:p14="http://schemas.microsoft.com/office/powerpoint/2010/main" val="155696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935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29002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7441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0520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88289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6144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1705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24534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49281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83686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54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9AD4-132E-4B79-8E81-ED2DE054EDF4}" type="datetimeFigureOut">
              <a:rPr lang="en-US" smtClean="0"/>
              <a:t>11/17/2014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B27-A7FD-4A05-89F7-9AC18082ABA2}" type="slidenum">
              <a:rPr lang="en-US" smtClean="0"/>
              <a:t>‹#›</a:t>
            </a:fld>
            <a:endParaRPr lang="en-US" dirty="0"/>
          </a:p>
        </p:txBody>
      </p:sp>
    </p:spTree>
    <p:extLst>
      <p:ext uri="{BB962C8B-B14F-4D97-AF65-F5344CB8AC3E}">
        <p14:creationId xmlns:p14="http://schemas.microsoft.com/office/powerpoint/2010/main" val="37027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informit.com/store/from-mathematics-to-generic-programming-9780321942043" TargetMode="External"/><Relationship Id="rId2" Type="http://schemas.openxmlformats.org/officeDocument/2006/relationships/hyperlink" Target="https://en.wikipedia.org/wiki/Alexander_Stepanov#Criticism_of_OO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gamasutra.com/view/news/169296/Indepth_Functional_programming_in_C.ph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jpm4j.or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google.github.io/flatbuffers/md__cpp_usage.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en.wikipedia.org/wiki/Substitution_failure_is_not_an_error" TargetMode="External"/><Relationship Id="rId2" Type="http://schemas.openxmlformats.org/officeDocument/2006/relationships/hyperlink" Target="http://en.cppreference.com/w/cpp/language/raii"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blog.madhukaraphatak.com/functional-programming-in-c++/"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en.wikipedia.org/wiki/Visual_C++"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en.wikipedia.org/wiki/GNU_Compiler_Collection"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cppquiz.org/quiz/question/1"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google-styleguide.googlecode.com/svn/trunk/cppguide.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C++_Technical_Report_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www.iso.org/iso/catalogue_detail.htm?csnumber=50372" TargetMode="External"/><Relationship Id="rId1" Type="http://schemas.openxmlformats.org/officeDocument/2006/relationships/slideLayout" Target="../slideLayouts/slideLayout2.xml"/><Relationship Id="rId4" Type="http://schemas.openxmlformats.org/officeDocument/2006/relationships/hyperlink" Target="http://webstore.ansi.org/RecordDetail.aspx?sku=INCITS/ISO/IEC+14882-2012"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clang.llvm.org/cxx_status.html" TargetMode="External"/><Relationship Id="rId2" Type="http://schemas.openxmlformats.org/officeDocument/2006/relationships/hyperlink" Target="http://en.wikipedia.org/wiki/LLV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philsquared/Catch" TargetMode="External"/><Relationship Id="rId2" Type="http://schemas.openxmlformats.org/officeDocument/2006/relationships/hyperlink" Target="http://www.infoq.com/news/2014/05/dropbox-cpp-crossplatform-mobile" TargetMode="External"/><Relationship Id="rId1" Type="http://schemas.openxmlformats.org/officeDocument/2006/relationships/slideLayout" Target="../slideLayouts/slideLayout2.xml"/><Relationship Id="rId5" Type="http://schemas.openxmlformats.org/officeDocument/2006/relationships/hyperlink" Target="http://sdtimes.com/google-releases-tools-developing-android-apps-cc/" TargetMode="External"/><Relationship Id="rId4" Type="http://schemas.openxmlformats.org/officeDocument/2006/relationships/hyperlink" Target="http://www.jetbrains.com/clion/"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code.facebook.com/projects/527543867323997/folly/" TargetMode="External"/><Relationship Id="rId2" Type="http://schemas.openxmlformats.org/officeDocument/2006/relationships/hyperlink" Target="https://code.facebook.com/projects/1410559149202582/fbthrif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 with C++11</a:t>
            </a:r>
            <a:endParaRPr lang="en-US" dirty="0"/>
          </a:p>
        </p:txBody>
      </p:sp>
      <p:sp>
        <p:nvSpPr>
          <p:cNvPr id="3" name="Subtitle 2"/>
          <p:cNvSpPr>
            <a:spLocks noGrp="1"/>
          </p:cNvSpPr>
          <p:nvPr>
            <p:ph type="subTitle" idx="1"/>
          </p:nvPr>
        </p:nvSpPr>
        <p:spPr/>
        <p:txBody>
          <a:bodyPr/>
          <a:lstStyle/>
          <a:p>
            <a:endParaRPr lang="en-US" i="1" dirty="0"/>
          </a:p>
        </p:txBody>
      </p:sp>
    </p:spTree>
    <p:extLst>
      <p:ext uri="{BB962C8B-B14F-4D97-AF65-F5344CB8AC3E}">
        <p14:creationId xmlns:p14="http://schemas.microsoft.com/office/powerpoint/2010/main" val="386261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is Multi-Paradigm</a:t>
            </a:r>
            <a:endParaRPr lang="en-US" dirty="0"/>
          </a:p>
        </p:txBody>
      </p:sp>
      <p:sp>
        <p:nvSpPr>
          <p:cNvPr id="3" name="Content Placeholder 2"/>
          <p:cNvSpPr>
            <a:spLocks noGrp="1"/>
          </p:cNvSpPr>
          <p:nvPr>
            <p:ph idx="1"/>
          </p:nvPr>
        </p:nvSpPr>
        <p:spPr/>
        <p:txBody>
          <a:bodyPr/>
          <a:lstStyle/>
          <a:p>
            <a:r>
              <a:rPr lang="en-US" dirty="0" smtClean="0"/>
              <a:t>Procedural</a:t>
            </a:r>
          </a:p>
          <a:p>
            <a:r>
              <a:rPr lang="en-US" dirty="0" smtClean="0"/>
              <a:t>Object Oriented</a:t>
            </a:r>
          </a:p>
          <a:p>
            <a:r>
              <a:rPr lang="en-US" dirty="0" smtClean="0"/>
              <a:t>Generic</a:t>
            </a:r>
          </a:p>
          <a:p>
            <a:r>
              <a:rPr lang="en-US" dirty="0" smtClean="0"/>
              <a:t>Functional</a:t>
            </a:r>
            <a:endParaRPr lang="en-US" dirty="0"/>
          </a:p>
        </p:txBody>
      </p:sp>
    </p:spTree>
    <p:extLst>
      <p:ext uri="{BB962C8B-B14F-4D97-AF65-F5344CB8AC3E}">
        <p14:creationId xmlns:p14="http://schemas.microsoft.com/office/powerpoint/2010/main" val="10222469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Procedural</a:t>
            </a:r>
            <a:endParaRPr lang="en-US" dirty="0"/>
          </a:p>
        </p:txBody>
      </p:sp>
      <p:sp>
        <p:nvSpPr>
          <p:cNvPr id="4" name="Content Placeholder 3"/>
          <p:cNvSpPr>
            <a:spLocks noGrp="1"/>
          </p:cNvSpPr>
          <p:nvPr>
            <p:ph idx="1"/>
          </p:nvPr>
        </p:nvSpPr>
        <p:spPr/>
        <p:txBody>
          <a:bodyPr>
            <a:normAutofit/>
          </a:bodyPr>
          <a:lstStyle/>
          <a:p>
            <a:r>
              <a:rPr lang="en-US" dirty="0" smtClean="0"/>
              <a:t> </a:t>
            </a:r>
            <a:r>
              <a:rPr lang="en-US" dirty="0"/>
              <a:t>Assignment statements; functions; subroutines</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27" y="2819400"/>
            <a:ext cx="3650746" cy="356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033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Object Oriented</a:t>
            </a:r>
            <a:endParaRPr lang="en-US" dirty="0"/>
          </a:p>
        </p:txBody>
      </p:sp>
      <p:sp>
        <p:nvSpPr>
          <p:cNvPr id="4" name="Content Placeholder 3"/>
          <p:cNvSpPr>
            <a:spLocks noGrp="1"/>
          </p:cNvSpPr>
          <p:nvPr>
            <p:ph idx="1"/>
          </p:nvPr>
        </p:nvSpPr>
        <p:spPr/>
        <p:txBody>
          <a:bodyPr>
            <a:normAutofit/>
          </a:bodyPr>
          <a:lstStyle/>
          <a:p>
            <a:r>
              <a:rPr lang="en-US" dirty="0" smtClean="0"/>
              <a:t> Classes; objects</a:t>
            </a:r>
          </a:p>
          <a:p>
            <a:pPr marL="0" indent="0">
              <a:buNone/>
            </a:pPr>
            <a:endParaRPr lang="en-US" dirty="0" smtClean="0"/>
          </a:p>
          <a:p>
            <a:pPr marL="0" indent="0">
              <a:buNone/>
            </a:pP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96000" cy="453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84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Generic</a:t>
            </a:r>
            <a:endParaRPr lang="en-US" dirty="0"/>
          </a:p>
        </p:txBody>
      </p:sp>
      <p:sp>
        <p:nvSpPr>
          <p:cNvPr id="4" name="Content Placeholder 3"/>
          <p:cNvSpPr>
            <a:spLocks noGrp="1"/>
          </p:cNvSpPr>
          <p:nvPr>
            <p:ph idx="1"/>
          </p:nvPr>
        </p:nvSpPr>
        <p:spPr/>
        <p:txBody>
          <a:bodyPr>
            <a:normAutofit/>
          </a:bodyPr>
          <a:lstStyle/>
          <a:p>
            <a:r>
              <a:rPr lang="en-US" dirty="0" smtClean="0"/>
              <a:t> Templates</a:t>
            </a:r>
          </a:p>
          <a:p>
            <a:pPr marL="0" indent="0">
              <a:buNone/>
            </a:pPr>
            <a:r>
              <a:rPr lang="en-US" dirty="0" err="1" smtClean="0"/>
              <a:t>dlftodo</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2125134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Standard Library / STL:</a:t>
            </a:r>
            <a:br>
              <a:rPr lang="en-US" dirty="0" smtClean="0"/>
            </a:br>
            <a:r>
              <a:rPr lang="en-US" i="1" dirty="0" smtClean="0"/>
              <a:t>Not Object Oriented!</a:t>
            </a:r>
            <a:endParaRPr lang="en-US" i="1" dirty="0"/>
          </a:p>
        </p:txBody>
      </p:sp>
      <p:sp>
        <p:nvSpPr>
          <p:cNvPr id="3" name="Content Placeholder 2"/>
          <p:cNvSpPr>
            <a:spLocks noGrp="1"/>
          </p:cNvSpPr>
          <p:nvPr>
            <p:ph idx="1"/>
          </p:nvPr>
        </p:nvSpPr>
        <p:spPr/>
        <p:txBody>
          <a:bodyPr>
            <a:normAutofit/>
          </a:bodyPr>
          <a:lstStyle/>
          <a:p>
            <a:r>
              <a:rPr lang="en-US" dirty="0" smtClean="0"/>
              <a:t>Read what the creator of the STL has to say about this</a:t>
            </a:r>
            <a:r>
              <a:rPr lang="en-US" dirty="0"/>
              <a:t>:</a:t>
            </a:r>
            <a:endParaRPr lang="en-US" dirty="0" smtClean="0"/>
          </a:p>
          <a:p>
            <a:pPr marL="400050" lvl="1" indent="0">
              <a:buNone/>
            </a:pPr>
            <a:r>
              <a:rPr lang="en-US" dirty="0">
                <a:hlinkClick r:id="rId2"/>
              </a:rPr>
              <a:t>https://en.wikipedia.org/wiki/Alexander_Stepanov#Criticism_of_OOP</a:t>
            </a:r>
            <a:endParaRPr lang="en-US" dirty="0"/>
          </a:p>
          <a:p>
            <a:r>
              <a:rPr lang="en-US" dirty="0" smtClean="0"/>
              <a:t>He’s got a new book, too:</a:t>
            </a:r>
          </a:p>
          <a:p>
            <a:pPr marL="400050" lvl="1" indent="0">
              <a:buNone/>
            </a:pPr>
            <a:r>
              <a:rPr lang="en-US" dirty="0" smtClean="0">
                <a:hlinkClick r:id="rId3"/>
              </a:rPr>
              <a:t>http</a:t>
            </a:r>
            <a:r>
              <a:rPr lang="en-US" dirty="0">
                <a:hlinkClick r:id="rId3"/>
              </a:rPr>
              <a:t>://</a:t>
            </a:r>
            <a:r>
              <a:rPr lang="en-US" dirty="0" smtClean="0">
                <a:hlinkClick r:id="rId3"/>
              </a:rPr>
              <a:t>www.informit.com/store/from-mathematics-to-generic-programming-9780321942043</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31972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Functional</a:t>
            </a:r>
            <a:endParaRPr lang="en-US" dirty="0"/>
          </a:p>
        </p:txBody>
      </p:sp>
      <p:sp>
        <p:nvSpPr>
          <p:cNvPr id="4" name="Content Placeholder 3"/>
          <p:cNvSpPr>
            <a:spLocks noGrp="1"/>
          </p:cNvSpPr>
          <p:nvPr>
            <p:ph idx="1"/>
          </p:nvPr>
        </p:nvSpPr>
        <p:spPr/>
        <p:txBody>
          <a:bodyPr>
            <a:normAutofit/>
          </a:bodyPr>
          <a:lstStyle/>
          <a:p>
            <a:r>
              <a:rPr lang="en-US" dirty="0" smtClean="0"/>
              <a:t> Lambdas</a:t>
            </a:r>
          </a:p>
          <a:p>
            <a:r>
              <a:rPr lang="en-US" dirty="0" smtClean="0"/>
              <a:t>map/reduce: use ??? and ??? instead</a:t>
            </a:r>
          </a:p>
          <a:p>
            <a:pPr marL="0" indent="0">
              <a:buNone/>
            </a:pPr>
            <a:r>
              <a:rPr lang="en-US" smtClean="0"/>
              <a:t>todo</a:t>
            </a:r>
            <a:endParaRPr lang="en-US" dirty="0" smtClean="0"/>
          </a:p>
          <a:p>
            <a:pPr marL="0" indent="0">
              <a:buNone/>
            </a:pPr>
            <a:r>
              <a:rPr lang="en-US" dirty="0" err="1" smtClean="0">
                <a:hlinkClick r:id="rId2"/>
              </a:rPr>
              <a:t>Gamasutra</a:t>
            </a:r>
            <a:r>
              <a:rPr lang="en-US" dirty="0" smtClean="0">
                <a:hlinkClick r:id="rId2"/>
              </a:rPr>
              <a:t> article</a:t>
            </a:r>
            <a:r>
              <a:rPr lang="en-US" dirty="0" smtClean="0"/>
              <a:t> – John </a:t>
            </a:r>
            <a:r>
              <a:rPr lang="en-US" dirty="0" err="1" smtClean="0"/>
              <a:t>Carmack</a:t>
            </a:r>
            <a:endParaRPr lang="en-US" dirty="0"/>
          </a:p>
          <a:p>
            <a:endParaRPr lang="en-US" dirty="0"/>
          </a:p>
        </p:txBody>
      </p:sp>
    </p:spTree>
    <p:extLst>
      <p:ext uri="{BB962C8B-B14F-4D97-AF65-F5344CB8AC3E}">
        <p14:creationId xmlns:p14="http://schemas.microsoft.com/office/powerpoint/2010/main" val="17054057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[still] missing</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r>
              <a:rPr lang="en-US" dirty="0" smtClean="0"/>
              <a:t>XML</a:t>
            </a:r>
          </a:p>
          <a:p>
            <a:r>
              <a:rPr lang="en-US" dirty="0" smtClean="0"/>
              <a:t>Packages / modules</a:t>
            </a:r>
          </a:p>
          <a:p>
            <a:pPr lvl="1"/>
            <a:r>
              <a:rPr lang="en-US" dirty="0" smtClean="0"/>
              <a:t>PHP composer; Python pip; Ruby gems; </a:t>
            </a:r>
            <a:r>
              <a:rPr lang="en-US" dirty="0" err="1" smtClean="0"/>
              <a:t>LuaRocks</a:t>
            </a:r>
            <a:endParaRPr lang="en-US" dirty="0"/>
          </a:p>
          <a:p>
            <a:pPr lvl="1"/>
            <a:r>
              <a:rPr lang="en-US" dirty="0" smtClean="0"/>
              <a:t>Java </a:t>
            </a:r>
            <a:r>
              <a:rPr lang="en-US" dirty="0" smtClean="0">
                <a:hlinkClick r:id="rId2"/>
              </a:rPr>
              <a:t>JPM4j</a:t>
            </a:r>
            <a:r>
              <a:rPr lang="en-US" dirty="0" smtClean="0"/>
              <a:t> anyone`?</a:t>
            </a:r>
          </a:p>
          <a:p>
            <a:pPr lvl="1"/>
            <a:r>
              <a:rPr lang="en-US" dirty="0" smtClean="0"/>
              <a:t>Microsoft has #import &lt;</a:t>
            </a:r>
            <a:r>
              <a:rPr lang="en-US" dirty="0" err="1" smtClean="0"/>
              <a:t>typelib</a:t>
            </a:r>
            <a:r>
              <a:rPr lang="en-US" dirty="0" smtClean="0"/>
              <a:t>&gt; for C++ COM</a:t>
            </a:r>
          </a:p>
          <a:p>
            <a:r>
              <a:rPr lang="en-US" dirty="0" smtClean="0"/>
              <a:t>Garbage collection (as C#, Java, Python, …)</a:t>
            </a:r>
          </a:p>
          <a:p>
            <a:r>
              <a:rPr lang="en-US" dirty="0" smtClean="0"/>
              <a:t>Strings in switch() statement (C#)</a:t>
            </a:r>
          </a:p>
          <a:p>
            <a:r>
              <a:rPr lang="en-US" dirty="0" smtClean="0"/>
              <a:t>Decimal data type</a:t>
            </a:r>
          </a:p>
        </p:txBody>
      </p:sp>
    </p:spTree>
    <p:extLst>
      <p:ext uri="{BB962C8B-B14F-4D97-AF65-F5344CB8AC3E}">
        <p14:creationId xmlns:p14="http://schemas.microsoft.com/office/powerpoint/2010/main" val="28976460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t>
            </a:r>
            <a:r>
              <a:rPr lang="en-US" smtClean="0"/>
              <a:t>[still] missing</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Serialization:</a:t>
            </a:r>
          </a:p>
          <a:p>
            <a:pPr lvl="1"/>
            <a:r>
              <a:rPr lang="en-US" dirty="0" smtClean="0"/>
              <a:t>see </a:t>
            </a:r>
            <a:r>
              <a:rPr lang="en-US" dirty="0" smtClean="0">
                <a:hlinkClick r:id="rId2"/>
              </a:rPr>
              <a:t>google </a:t>
            </a:r>
            <a:r>
              <a:rPr lang="en-US" dirty="0" err="1" smtClean="0">
                <a:hlinkClick r:id="rId2"/>
              </a:rPr>
              <a:t>FlatBuffers</a:t>
            </a:r>
            <a:r>
              <a:rPr lang="en-US" dirty="0" smtClean="0">
                <a:hlinkClick r:id="rId2"/>
              </a:rPr>
              <a:t> </a:t>
            </a:r>
            <a:r>
              <a:rPr lang="en-US" dirty="0" smtClean="0"/>
              <a:t>– good, modern C++</a:t>
            </a:r>
          </a:p>
          <a:p>
            <a:r>
              <a:rPr lang="en-US" dirty="0" smtClean="0"/>
              <a:t>Run-time introspection (C#, Java, Python, …)</a:t>
            </a:r>
          </a:p>
          <a:p>
            <a:r>
              <a:rPr lang="en-US" dirty="0" smtClean="0"/>
              <a:t>Interfaces: Need [ugly] abstract classes</a:t>
            </a:r>
          </a:p>
          <a:p>
            <a:r>
              <a:rPr lang="en-US" dirty="0" smtClean="0"/>
              <a:t>Command-line parsing</a:t>
            </a:r>
          </a:p>
          <a:p>
            <a:r>
              <a:rPr lang="en-US" dirty="0" smtClean="0"/>
              <a:t>Binary-compatible outputs</a:t>
            </a:r>
          </a:p>
          <a:p>
            <a:pPr lvl="1"/>
            <a:r>
              <a:rPr lang="en-US" dirty="0" smtClean="0"/>
              <a:t>No standard “name mangling” of C++ classes</a:t>
            </a:r>
          </a:p>
          <a:p>
            <a:pPr lvl="1"/>
            <a:r>
              <a:rPr lang="en-US" dirty="0" smtClean="0"/>
              <a:t>Fallback is to expose ‘C’ interfaces instead of rich C++ </a:t>
            </a:r>
            <a:r>
              <a:rPr lang="en-US" dirty="0" err="1" smtClean="0"/>
              <a:t>datatypes</a:t>
            </a:r>
            <a:r>
              <a:rPr lang="en-US" dirty="0" smtClean="0"/>
              <a:t> and objects. </a:t>
            </a:r>
            <a:r>
              <a:rPr lang="en-US" dirty="0" smtClean="0">
                <a:solidFill>
                  <a:srgbClr val="FF0000"/>
                </a:solidFill>
                <a:sym typeface="Wingdings"/>
              </a:rPr>
              <a:t></a:t>
            </a:r>
            <a:endParaRPr lang="en-US" dirty="0">
              <a:solidFill>
                <a:srgbClr val="FF0000"/>
              </a:solidFill>
            </a:endParaRPr>
          </a:p>
        </p:txBody>
      </p:sp>
    </p:spTree>
    <p:extLst>
      <p:ext uri="{BB962C8B-B14F-4D97-AF65-F5344CB8AC3E}">
        <p14:creationId xmlns:p14="http://schemas.microsoft.com/office/powerpoint/2010/main" val="7615211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Idioms</a:t>
            </a:r>
            <a:endParaRPr lang="en-US" dirty="0"/>
          </a:p>
        </p:txBody>
      </p:sp>
      <p:sp>
        <p:nvSpPr>
          <p:cNvPr id="3" name="Content Placeholder 2"/>
          <p:cNvSpPr>
            <a:spLocks noGrp="1"/>
          </p:cNvSpPr>
          <p:nvPr>
            <p:ph idx="1"/>
          </p:nvPr>
        </p:nvSpPr>
        <p:spPr/>
        <p:txBody>
          <a:bodyPr/>
          <a:lstStyle/>
          <a:p>
            <a:r>
              <a:rPr lang="en-US" dirty="0" smtClean="0">
                <a:hlinkClick r:id="rId2"/>
              </a:rPr>
              <a:t>RAII</a:t>
            </a:r>
            <a:endParaRPr lang="en-US" dirty="0" smtClean="0"/>
          </a:p>
          <a:p>
            <a:pPr lvl="1"/>
            <a:r>
              <a:rPr lang="en-US" dirty="0" smtClean="0"/>
              <a:t>“Resource Acquisition Is Initialization”</a:t>
            </a:r>
          </a:p>
          <a:p>
            <a:pPr lvl="1"/>
            <a:r>
              <a:rPr lang="en-US" dirty="0" smtClean="0"/>
              <a:t>Acquire and release things in constructor and destructor</a:t>
            </a:r>
          </a:p>
          <a:p>
            <a:r>
              <a:rPr lang="en-US" dirty="0" smtClean="0">
                <a:hlinkClick r:id="rId3"/>
              </a:rPr>
              <a:t>SFINAE</a:t>
            </a:r>
            <a:endParaRPr lang="en-US" dirty="0" smtClean="0"/>
          </a:p>
          <a:p>
            <a:pPr lvl="1"/>
            <a:r>
              <a:rPr lang="en-US" dirty="0"/>
              <a:t>“Substitution </a:t>
            </a:r>
            <a:r>
              <a:rPr lang="en-US" dirty="0" smtClean="0"/>
              <a:t>Failure Is Not An Error”</a:t>
            </a:r>
          </a:p>
          <a:p>
            <a:pPr lvl="1"/>
            <a:r>
              <a:rPr lang="en-US" dirty="0" smtClean="0"/>
              <a:t>You won’t get compile-time errors when fiddling with templates</a:t>
            </a:r>
            <a:endParaRPr lang="en-US" dirty="0"/>
          </a:p>
        </p:txBody>
      </p:sp>
    </p:spTree>
    <p:extLst>
      <p:ext uri="{BB962C8B-B14F-4D97-AF65-F5344CB8AC3E}">
        <p14:creationId xmlns:p14="http://schemas.microsoft.com/office/powerpoint/2010/main" val="32466887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RAII</a:t>
            </a:r>
            <a:endParaRPr lang="en-US" dirty="0"/>
          </a:p>
        </p:txBody>
      </p:sp>
      <p:sp>
        <p:nvSpPr>
          <p:cNvPr id="3" name="Content Placeholder 2"/>
          <p:cNvSpPr>
            <a:spLocks noGrp="1"/>
          </p:cNvSpPr>
          <p:nvPr>
            <p:ph idx="1"/>
          </p:nvPr>
        </p:nvSpPr>
        <p:spPr/>
        <p:txBody>
          <a:bodyPr/>
          <a:lstStyle/>
          <a:p>
            <a:r>
              <a:rPr lang="en-US" dirty="0"/>
              <a:t>Constructor acquires resource</a:t>
            </a:r>
          </a:p>
          <a:p>
            <a:pPr lvl="1"/>
            <a:r>
              <a:rPr lang="en-US" dirty="0" smtClean="0"/>
              <a:t>e.g. </a:t>
            </a:r>
            <a:r>
              <a:rPr lang="en-US" dirty="0"/>
              <a:t>opens </a:t>
            </a:r>
            <a:r>
              <a:rPr lang="en-US" dirty="0" smtClean="0"/>
              <a:t>file; allocate memory</a:t>
            </a:r>
            <a:endParaRPr lang="en-US" dirty="0"/>
          </a:p>
          <a:p>
            <a:r>
              <a:rPr lang="en-US" dirty="0"/>
              <a:t>All other member functions know resource is acquired</a:t>
            </a:r>
          </a:p>
          <a:p>
            <a:pPr lvl="1"/>
            <a:r>
              <a:rPr lang="en-US" dirty="0"/>
              <a:t>Do not need to test and make sure</a:t>
            </a:r>
          </a:p>
          <a:p>
            <a:r>
              <a:rPr lang="en-US" dirty="0"/>
              <a:t>Destructor releases resource</a:t>
            </a:r>
          </a:p>
          <a:p>
            <a:pPr lvl="1"/>
            <a:r>
              <a:rPr lang="en-US" dirty="0"/>
              <a:t>Works even in the presence of exceptions</a:t>
            </a:r>
          </a:p>
          <a:p>
            <a:endParaRPr lang="en-US" dirty="0"/>
          </a:p>
        </p:txBody>
      </p:sp>
    </p:spTree>
    <p:extLst>
      <p:ext uri="{BB962C8B-B14F-4D97-AF65-F5344CB8AC3E}">
        <p14:creationId xmlns:p14="http://schemas.microsoft.com/office/powerpoint/2010/main" val="2149895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 with C++ 11</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“Conclusion: C</a:t>
            </a:r>
            <a:r>
              <a:rPr lang="en-US" sz="3600" dirty="0"/>
              <a:t>++ has changed dramatically over the last decade. It’s no more C with Classes. If you not looked at C++ recently, it will be the right time to have another look</a:t>
            </a:r>
            <a:r>
              <a:rPr lang="en-US" sz="3600" dirty="0" smtClean="0"/>
              <a:t>.”</a:t>
            </a:r>
          </a:p>
          <a:p>
            <a:pPr marL="0" indent="0">
              <a:buNone/>
            </a:pPr>
            <a:endParaRPr lang="en-US" dirty="0" smtClean="0">
              <a:hlinkClick r:id="rId2"/>
            </a:endParaRPr>
          </a:p>
          <a:p>
            <a:pPr marL="0" indent="0">
              <a:buNone/>
            </a:pPr>
            <a:r>
              <a:rPr lang="en-US" dirty="0" smtClean="0">
                <a:hlinkClick r:id="rId2"/>
              </a:rPr>
              <a:t>http</a:t>
            </a:r>
            <a:r>
              <a:rPr lang="en-US" dirty="0">
                <a:hlinkClick r:id="rId2"/>
              </a:rPr>
              <a:t>://blog.madhukaraphatak.com/functional-programming-in-c</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512163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Rule of 3</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600" dirty="0" smtClean="0"/>
              <a:t>“If </a:t>
            </a:r>
            <a:r>
              <a:rPr lang="en-US" sz="3600" dirty="0"/>
              <a:t>a class requires a user-defined destructor, a user-defined copy constructor, or a user-defined copy assignment operator, it almost certainly requires all three.</a:t>
            </a:r>
          </a:p>
        </p:txBody>
      </p:sp>
    </p:spTree>
    <p:extLst>
      <p:ext uri="{BB962C8B-B14F-4D97-AF65-F5344CB8AC3E}">
        <p14:creationId xmlns:p14="http://schemas.microsoft.com/office/powerpoint/2010/main" val="20382942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Rule of 5</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200" dirty="0"/>
              <a:t>“Because the presence of a user-defined destructor, copy-constructor, or copy-assignment operator prevents implicit definition of the move constructor and the move assignment operator, any class for which move semantics are desirable, has to declare all five special member </a:t>
            </a:r>
            <a:r>
              <a:rPr lang="en-US" sz="3200" dirty="0" smtClean="0"/>
              <a:t>functions.</a:t>
            </a:r>
            <a:endParaRPr lang="en-US" sz="3200" dirty="0"/>
          </a:p>
        </p:txBody>
      </p:sp>
    </p:spTree>
    <p:extLst>
      <p:ext uri="{BB962C8B-B14F-4D97-AF65-F5344CB8AC3E}">
        <p14:creationId xmlns:p14="http://schemas.microsoft.com/office/powerpoint/2010/main" val="29952299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 am I using?</a:t>
            </a:r>
            <a:endParaRPr lang="en-US" dirty="0"/>
          </a:p>
        </p:txBody>
      </p:sp>
      <p:sp>
        <p:nvSpPr>
          <p:cNvPr id="3" name="Content Placeholder 2"/>
          <p:cNvSpPr>
            <a:spLocks noGrp="1"/>
          </p:cNvSpPr>
          <p:nvPr>
            <p:ph idx="1"/>
          </p:nvPr>
        </p:nvSpPr>
        <p:spPr/>
        <p:txBody>
          <a:bodyPr>
            <a:normAutofit/>
          </a:bodyPr>
          <a:lstStyle/>
          <a:p>
            <a:pPr marL="457200" lvl="1" indent="0">
              <a:buNone/>
            </a:pPr>
            <a:endParaRPr lang="en-US" sz="1800" dirty="0" smtClean="0">
              <a:latin typeface="Consolas" panose="020B0609020204030204" pitchFamily="49" charset="0"/>
              <a:cs typeface="Consolas" panose="020B0609020204030204" pitchFamily="49" charset="0"/>
            </a:endParaRPr>
          </a:p>
          <a:p>
            <a:pPr marL="457200" lvl="1" indent="0">
              <a:buNone/>
            </a:pPr>
            <a:r>
              <a:rPr lang="en-US" sz="1800" dirty="0" smtClean="0">
                <a:latin typeface="Consolas" panose="020B0609020204030204" pitchFamily="49" charset="0"/>
                <a:cs typeface="Consolas" panose="020B0609020204030204" pitchFamily="49" charset="0"/>
              </a:rPr>
              <a:t>c</a:t>
            </a:r>
            <a:r>
              <a:rPr lang="en-US" sz="1800" dirty="0">
                <a:latin typeface="Consolas" panose="020B0609020204030204" pitchFamily="49" charset="0"/>
                <a:cs typeface="Consolas" panose="020B0609020204030204" pitchFamily="49" charset="0"/>
              </a:rPr>
              <a:t>:\apps\WinDDK\7600.16385.1</a:t>
            </a:r>
            <a:r>
              <a:rPr lang="en-US" sz="1800" dirty="0" smtClean="0">
                <a:latin typeface="Consolas" panose="020B0609020204030204" pitchFamily="49" charset="0"/>
                <a:cs typeface="Consolas" panose="020B0609020204030204" pitchFamily="49" charset="0"/>
              </a:rPr>
              <a:t>&gt; bin\setenv.bat </a:t>
            </a:r>
            <a:r>
              <a:rPr lang="en-US" sz="1800" dirty="0">
                <a:latin typeface="Consolas" panose="020B0609020204030204" pitchFamily="49" charset="0"/>
                <a:cs typeface="Consolas" panose="020B0609020204030204" pitchFamily="49" charset="0"/>
              </a:rPr>
              <a:t>. WLH</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c:\apps\WinDDK\7600.16385.1</a:t>
            </a:r>
            <a:r>
              <a:rPr lang="en-US" sz="1800" smtClean="0">
                <a:latin typeface="Consolas" panose="020B0609020204030204" pitchFamily="49" charset="0"/>
                <a:cs typeface="Consolas" panose="020B0609020204030204" pitchFamily="49" charset="0"/>
              </a:rPr>
              <a:t>&gt; cl.exe</a:t>
            </a:r>
            <a:endParaRPr lang="en-US" sz="1800" dirty="0">
              <a:latin typeface="Consolas" panose="020B0609020204030204" pitchFamily="49" charset="0"/>
              <a:cs typeface="Consolas" panose="020B0609020204030204" pitchFamily="49" charset="0"/>
            </a:endParaRP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Microsoft (R) 32-bit C/C++ Optimizing Compiler Version </a:t>
            </a:r>
            <a:r>
              <a:rPr lang="en-US" sz="1800" b="1" dirty="0">
                <a:latin typeface="Consolas" panose="020B0609020204030204" pitchFamily="49" charset="0"/>
                <a:cs typeface="Consolas" panose="020B0609020204030204" pitchFamily="49" charset="0"/>
              </a:rPr>
              <a:t>15.00.30729.207</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Copyright (C) Microsoft Corporation.  All rights reserved.</a:t>
            </a:r>
          </a:p>
          <a:p>
            <a:pPr marL="457200" lvl="1" indent="0">
              <a:buNone/>
            </a:pPr>
            <a:r>
              <a:rPr lang="en-US" sz="1800" dirty="0">
                <a:latin typeface="Consolas" panose="020B0609020204030204" pitchFamily="49" charset="0"/>
                <a:cs typeface="Consolas" panose="020B0609020204030204" pitchFamily="49" charset="0"/>
              </a:rPr>
              <a:t>usage: cl [ option... ] filename... [ /link </a:t>
            </a:r>
            <a:r>
              <a:rPr lang="en-US" sz="1800" dirty="0" err="1">
                <a:latin typeface="Consolas" panose="020B0609020204030204" pitchFamily="49" charset="0"/>
                <a:cs typeface="Consolas" panose="020B0609020204030204" pitchFamily="49" charset="0"/>
              </a:rPr>
              <a:t>linkoption</a:t>
            </a:r>
            <a:r>
              <a:rPr lang="en-US" sz="1800" dirty="0">
                <a:latin typeface="Consolas" panose="020B0609020204030204" pitchFamily="49" charset="0"/>
                <a:cs typeface="Consolas" panose="020B0609020204030204" pitchFamily="49" charset="0"/>
              </a:rPr>
              <a:t>... ]</a:t>
            </a:r>
          </a:p>
          <a:p>
            <a:pPr lvl="1"/>
            <a:endParaRPr lang="en-US" sz="1800" dirty="0">
              <a:latin typeface="Consolas" panose="020B0609020204030204" pitchFamily="49" charset="0"/>
              <a:cs typeface="Consolas" panose="020B0609020204030204" pitchFamily="49" charset="0"/>
            </a:endParaRPr>
          </a:p>
        </p:txBody>
      </p:sp>
      <p:pic>
        <p:nvPicPr>
          <p:cNvPr id="1026" name="Picture 2" descr="C:\Users\fellmad\AppData\Local\Microsoft\Windows\INetCache\IE\5OKWG846\MC900423157[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8057" y="2515057"/>
            <a:ext cx="1827886" cy="1827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8685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cs typeface="Consolas" panose="020B0609020204030204" pitchFamily="49" charset="0"/>
              </a:rPr>
              <a:t>Set </a:t>
            </a:r>
            <a:r>
              <a:rPr lang="en-US" sz="2600" dirty="0">
                <a:cs typeface="Consolas" panose="020B0609020204030204" pitchFamily="49" charset="0"/>
              </a:rPr>
              <a:t>the environment; run </a:t>
            </a:r>
            <a:r>
              <a:rPr lang="en-US" sz="2600" dirty="0" smtClean="0">
                <a:cs typeface="Consolas" panose="020B0609020204030204" pitchFamily="49" charset="0"/>
              </a:rPr>
              <a:t>CL.EXE</a:t>
            </a:r>
          </a:p>
          <a:p>
            <a:r>
              <a:rPr lang="en-US" sz="2600" dirty="0" smtClean="0">
                <a:cs typeface="Consolas" panose="020B0609020204030204" pitchFamily="49" charset="0"/>
              </a:rPr>
              <a:t>Visual Studio help/about: fail</a:t>
            </a:r>
          </a:p>
          <a:p>
            <a:r>
              <a:rPr lang="en-US" sz="2600" dirty="0" smtClean="0">
                <a:cs typeface="Consolas" panose="020B0609020204030204" pitchFamily="49" charset="0"/>
              </a:rPr>
              <a:t>Look for “C++” </a:t>
            </a:r>
            <a:r>
              <a:rPr lang="en-US" sz="2600" dirty="0" smtClean="0">
                <a:cs typeface="Consolas" panose="020B0609020204030204" pitchFamily="49" charset="0"/>
                <a:hlinkClick r:id="rId2"/>
              </a:rPr>
              <a:t>here</a:t>
            </a:r>
            <a:r>
              <a:rPr lang="en-US" sz="2600" dirty="0" smtClean="0">
                <a:cs typeface="Consolas" panose="020B0609020204030204" pitchFamily="49" charset="0"/>
              </a:rPr>
              <a:t> for all MS C++ compiler versions</a:t>
            </a:r>
            <a:endParaRPr lang="en-US" sz="2600" dirty="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vs2013</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18.00.31010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vs2012</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17.00.61030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2010</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Version </a:t>
            </a:r>
            <a:r>
              <a:rPr lang="en-US" sz="1800" b="1" dirty="0">
                <a:latin typeface="Consolas" panose="020B0609020204030204" pitchFamily="49" charset="0"/>
                <a:cs typeface="Consolas" panose="020B0609020204030204" pitchFamily="49" charset="0"/>
              </a:rPr>
              <a:t>16.00.40219.01</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2008</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a:t>
            </a:r>
            <a:r>
              <a:rPr lang="en-US" sz="1800" dirty="0" smtClean="0">
                <a:latin typeface="Consolas" panose="020B0609020204030204" pitchFamily="49" charset="0"/>
                <a:cs typeface="Consolas" panose="020B0609020204030204" pitchFamily="49" charset="0"/>
              </a:rPr>
              <a:t>Version </a:t>
            </a:r>
            <a:r>
              <a:rPr lang="en-US" sz="1800" b="1" dirty="0" smtClean="0">
                <a:latin typeface="Consolas" panose="020B0609020204030204" pitchFamily="49" charset="0"/>
                <a:cs typeface="Consolas" panose="020B0609020204030204" pitchFamily="49" charset="0"/>
              </a:rPr>
              <a:t>15.00.30729.01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a:t>
            </a:r>
            <a:r>
              <a:rPr lang="en-US" sz="1800" dirty="0" smtClean="0">
                <a:latin typeface="Consolas" panose="020B0609020204030204" pitchFamily="49" charset="0"/>
                <a:cs typeface="Consolas" panose="020B0609020204030204" pitchFamily="49" charset="0"/>
              </a:rPr>
              <a:t>80x86</a:t>
            </a:r>
          </a:p>
          <a:p>
            <a:pPr marL="0" indent="0">
              <a:buNone/>
            </a:pPr>
            <a:r>
              <a:rPr lang="en-US" sz="1800" dirty="0">
                <a:latin typeface="Consolas" panose="020B0609020204030204" pitchFamily="49" charset="0"/>
                <a:cs typeface="Consolas" panose="020B0609020204030204" pitchFamily="49" charset="0"/>
              </a:rPr>
              <a:t>vs</a:t>
            </a:r>
            <a:r>
              <a:rPr lang="en-US" sz="1800" b="1" dirty="0">
                <a:latin typeface="Consolas" panose="020B0609020204030204" pitchFamily="49" charset="0"/>
                <a:cs typeface="Consolas" panose="020B0609020204030204" pitchFamily="49" charset="0"/>
              </a:rPr>
              <a:t>2014</a:t>
            </a:r>
            <a:r>
              <a:rPr lang="en-US" sz="1800" dirty="0">
                <a:latin typeface="Consolas" panose="020B0609020204030204" pitchFamily="49" charset="0"/>
                <a:cs typeface="Consolas" panose="020B0609020204030204" pitchFamily="49" charset="0"/>
              </a:rPr>
              <a:t>env: Microsoft (R) C/C++ Optimizing Compiler Version 19.00.22129.1 for x86</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391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dirty="0" smtClean="0">
                <a:cs typeface="Consolas" panose="020B0609020204030204" pitchFamily="49" charset="0"/>
              </a:rPr>
              <a:t>On an up-to-date </a:t>
            </a:r>
            <a:r>
              <a:rPr lang="en-US" sz="2800" dirty="0" err="1" smtClean="0">
                <a:cs typeface="Consolas" panose="020B0609020204030204" pitchFamily="49" charset="0"/>
              </a:rPr>
              <a:t>linux</a:t>
            </a:r>
            <a:r>
              <a:rPr lang="en-US" sz="2800" dirty="0" smtClean="0">
                <a:cs typeface="Consolas" panose="020B0609020204030204" pitchFamily="49" charset="0"/>
              </a:rPr>
              <a:t> box: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dwight@dwight-mint17 </a:t>
            </a:r>
            <a:r>
              <a:rPr lang="en-US" sz="1800" dirty="0">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g++ --version</a:t>
            </a:r>
          </a:p>
          <a:p>
            <a:pPr marL="0" indent="0">
              <a:buNone/>
            </a:pPr>
            <a:r>
              <a:rPr lang="en-US" sz="1800" dirty="0" smtClean="0">
                <a:latin typeface="Consolas" panose="020B0609020204030204" pitchFamily="49" charset="0"/>
                <a:cs typeface="Consolas" panose="020B0609020204030204" pitchFamily="49" charset="0"/>
              </a:rPr>
              <a:t>  g</a:t>
            </a:r>
            <a:r>
              <a:rPr lang="en-US" sz="1800" dirty="0">
                <a:latin typeface="Consolas" panose="020B0609020204030204" pitchFamily="49" charset="0"/>
                <a:cs typeface="Consolas" panose="020B0609020204030204" pitchFamily="49" charset="0"/>
              </a:rPr>
              <a:t>++ (Ubuntu 4.8.2-19ubuntu1) 4.8.2</a:t>
            </a:r>
          </a:p>
          <a:p>
            <a:pPr marL="0" indent="0">
              <a:buNone/>
            </a:pPr>
            <a:r>
              <a:rPr lang="en-US" sz="1800" dirty="0" smtClean="0">
                <a:latin typeface="Consolas" panose="020B0609020204030204" pitchFamily="49" charset="0"/>
                <a:cs typeface="Consolas" panose="020B0609020204030204" pitchFamily="49" charset="0"/>
              </a:rPr>
              <a:t>  Copyright </a:t>
            </a:r>
            <a:r>
              <a:rPr lang="en-US" sz="1800" dirty="0">
                <a:latin typeface="Consolas" panose="020B0609020204030204" pitchFamily="49" charset="0"/>
                <a:cs typeface="Consolas" panose="020B0609020204030204" pitchFamily="49" charset="0"/>
              </a:rPr>
              <a:t>(C) 2013 Free Software Foundation, Inc</a:t>
            </a: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285750"/>
            <a:r>
              <a:rPr lang="en-US" sz="2800" dirty="0" smtClean="0"/>
              <a:t>“G” is for GNU</a:t>
            </a:r>
            <a:endParaRPr lang="en-US" sz="2800" dirty="0"/>
          </a:p>
          <a:p>
            <a:pPr marL="285750"/>
            <a:r>
              <a:rPr lang="en-US" sz="2800" dirty="0" smtClean="0"/>
              <a:t>“GNU” is for “GNU is Not Unix”</a:t>
            </a:r>
          </a:p>
          <a:p>
            <a:pPr marL="285750"/>
            <a:r>
              <a:rPr lang="en-US" sz="2800" dirty="0" smtClean="0"/>
              <a:t>g++ is the C++ compiler command</a:t>
            </a:r>
          </a:p>
          <a:p>
            <a:pPr marL="285750"/>
            <a:r>
              <a:rPr lang="en-US" sz="2800" dirty="0" err="1" smtClean="0"/>
              <a:t>gcc</a:t>
            </a:r>
            <a:r>
              <a:rPr lang="en-US" sz="2800" dirty="0" smtClean="0"/>
              <a:t> is the C compiler command</a:t>
            </a:r>
          </a:p>
          <a:p>
            <a:pPr marL="285750"/>
            <a:r>
              <a:rPr lang="en-US" sz="2800" dirty="0" smtClean="0"/>
              <a:t>GCC: “</a:t>
            </a:r>
            <a:r>
              <a:rPr lang="en-US" sz="2800" dirty="0" smtClean="0">
                <a:hlinkClick r:id="rId2"/>
              </a:rPr>
              <a:t>GNU compiler collection</a:t>
            </a:r>
            <a:r>
              <a:rPr lang="en-US" sz="2800" dirty="0" smtClean="0"/>
              <a:t>”</a:t>
            </a:r>
            <a:endParaRPr lang="en-US" sz="2800" dirty="0"/>
          </a:p>
          <a:p>
            <a:pPr marL="0" indent="0">
              <a:buNone/>
            </a:pPr>
            <a:endParaRPr lang="en-US" sz="1800" dirty="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16039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MS C/C</a:t>
            </a:r>
            <a:r>
              <a:rPr lang="en-US" dirty="0" smtClean="0"/>
              <a:t>++ runtime dependencies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c:\apps\vs2013\VC\redist\x64</a:t>
            </a:r>
            <a:r>
              <a:rPr lang="en-US" dirty="0" smtClean="0">
                <a:latin typeface="Consolas" panose="020B0609020204030204" pitchFamily="49" charset="0"/>
                <a:cs typeface="Consolas" panose="020B0609020204030204" pitchFamily="49" charset="0"/>
              </a:rPr>
              <a:t>&gt; tree </a:t>
            </a:r>
            <a:r>
              <a:rPr lang="en-US" dirty="0">
                <a:latin typeface="Consolas" panose="020B0609020204030204" pitchFamily="49" charset="0"/>
                <a:cs typeface="Consolas" panose="020B0609020204030204" pitchFamily="49" charset="0"/>
              </a:rPr>
              <a:t>/f /a</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Microsoft.VC120.CRT</a:t>
            </a: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msvcp120.dll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msvcr120.dll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vccorlib120.dll 	// C++/CLI</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Microsoft.VC120.CXXAMP</a:t>
            </a:r>
          </a:p>
          <a:p>
            <a:pPr marL="0" indent="0">
              <a:buNone/>
            </a:pPr>
            <a:r>
              <a:rPr lang="en-US" dirty="0">
                <a:latin typeface="Consolas" panose="020B0609020204030204" pitchFamily="49" charset="0"/>
                <a:cs typeface="Consolas" panose="020B0609020204030204" pitchFamily="49" charset="0"/>
              </a:rPr>
              <a:t>|       vcamp120.dll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a:t>
            </a:r>
          </a:p>
          <a:p>
            <a:pPr marL="0" indent="0">
              <a:buNone/>
            </a:pPr>
            <a:r>
              <a:rPr lang="en-US" dirty="0">
                <a:latin typeface="Consolas" panose="020B0609020204030204" pitchFamily="49" charset="0"/>
                <a:cs typeface="Consolas" panose="020B0609020204030204" pitchFamily="49" charset="0"/>
              </a:rPr>
              <a:t>|       mfc120u.dll</a:t>
            </a:r>
          </a:p>
          <a:p>
            <a:pPr marL="0" indent="0">
              <a:buNone/>
            </a:pPr>
            <a:r>
              <a:rPr lang="en-US" dirty="0">
                <a:latin typeface="Consolas" panose="020B0609020204030204" pitchFamily="49" charset="0"/>
                <a:cs typeface="Consolas" panose="020B0609020204030204" pitchFamily="49" charset="0"/>
              </a:rPr>
              <a:t>|       mfcm120u.dll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Microsoft.VC120.MFCLOC</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mfc</a:t>
            </a:r>
            <a:r>
              <a:rPr lang="en-US" dirty="0" smtClean="0">
                <a:latin typeface="Consolas" panose="020B0609020204030204" pitchFamily="49" charset="0"/>
                <a:cs typeface="Consolas" panose="020B0609020204030204" pitchFamily="49" charset="0"/>
              </a:rPr>
              <a:t> localized stuff</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Microsoft.VC120.OpenMP</a:t>
            </a:r>
          </a:p>
          <a:p>
            <a:pPr marL="0" indent="0">
              <a:buNone/>
            </a:pPr>
            <a:r>
              <a:rPr lang="en-US" dirty="0">
                <a:latin typeface="Consolas" panose="020B0609020204030204" pitchFamily="49" charset="0"/>
                <a:cs typeface="Consolas" panose="020B0609020204030204" pitchFamily="49" charset="0"/>
              </a:rPr>
              <a:t>        vcomp120.dll</a:t>
            </a:r>
          </a:p>
          <a:p>
            <a:pPr marL="0" indent="0">
              <a:buNone/>
            </a:pPr>
            <a:endParaRPr lang="en-US" dirty="0"/>
          </a:p>
        </p:txBody>
      </p:sp>
    </p:spTree>
    <p:extLst>
      <p:ext uri="{BB962C8B-B14F-4D97-AF65-F5344CB8AC3E}">
        <p14:creationId xmlns:p14="http://schemas.microsoft.com/office/powerpoint/2010/main" val="23685710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pic>
        <p:nvPicPr>
          <p:cNvPr id="5" name="Picture 4"/>
          <p:cNvPicPr>
            <a:picLocks noChangeAspect="1"/>
          </p:cNvPicPr>
          <p:nvPr/>
        </p:nvPicPr>
        <p:blipFill>
          <a:blip r:embed="rId2"/>
          <a:stretch>
            <a:fillRect/>
          </a:stretch>
        </p:blipFill>
        <p:spPr>
          <a:xfrm>
            <a:off x="664039" y="1417638"/>
            <a:ext cx="7815921" cy="5243592"/>
          </a:xfrm>
          <a:prstGeom prst="rect">
            <a:avLst/>
          </a:prstGeom>
        </p:spPr>
      </p:pic>
    </p:spTree>
    <p:extLst>
      <p:ext uri="{BB962C8B-B14F-4D97-AF65-F5344CB8AC3E}">
        <p14:creationId xmlns:p14="http://schemas.microsoft.com/office/powerpoint/2010/main" val="1167860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indent="0">
              <a:buNone/>
            </a:pPr>
            <a:endParaRPr lang="en-US" dirty="0" smtClean="0"/>
          </a:p>
          <a:p>
            <a:pPr marL="0" indent="0">
              <a:buNone/>
            </a:pPr>
            <a:r>
              <a:rPr lang="en-US" sz="2300" dirty="0">
                <a:latin typeface="Consolas" panose="020B0609020204030204" pitchFamily="49" charset="0"/>
                <a:cs typeface="Consolas" panose="020B0609020204030204" pitchFamily="49" charset="0"/>
              </a:rPr>
              <a:t>1) Narrow </a:t>
            </a:r>
            <a:r>
              <a:rPr lang="en-US" sz="2300" dirty="0" err="1">
                <a:latin typeface="Consolas" panose="020B0609020204030204" pitchFamily="49" charset="0"/>
                <a:cs typeface="Consolas" panose="020B0609020204030204" pitchFamily="49" charset="0"/>
              </a:rPr>
              <a:t>multibyte</a:t>
            </a:r>
            <a:r>
              <a:rPr lang="en-US" sz="2300" dirty="0">
                <a:latin typeface="Consolas" panose="020B0609020204030204" pitchFamily="49" charset="0"/>
                <a:cs typeface="Consolas" panose="020B0609020204030204" pitchFamily="49" charset="0"/>
              </a:rPr>
              <a:t> string literal. The type of an </a:t>
            </a:r>
            <a:r>
              <a:rPr lang="en-US" sz="2300" dirty="0" err="1">
                <a:latin typeface="Consolas" panose="020B0609020204030204" pitchFamily="49" charset="0"/>
                <a:cs typeface="Consolas" panose="020B0609020204030204" pitchFamily="49" charset="0"/>
              </a:rPr>
              <a:t>unprefixed</a:t>
            </a:r>
            <a:r>
              <a:rPr lang="en-US" sz="2300" dirty="0">
                <a:latin typeface="Consolas" panose="020B0609020204030204" pitchFamily="49" charset="0"/>
                <a:cs typeface="Consolas" panose="020B0609020204030204" pitchFamily="49" charset="0"/>
              </a:rPr>
              <a:t>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2) Wide string literal. The type of a L"..."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wchar_t</a:t>
            </a:r>
            <a:r>
              <a:rPr lang="en-US" sz="2300" dirty="0">
                <a:latin typeface="Consolas" panose="020B0609020204030204" pitchFamily="49" charset="0"/>
                <a:cs typeface="Consolas" panose="020B0609020204030204" pitchFamily="49" charset="0"/>
              </a:rPr>
              <a:t>[]</a:t>
            </a:r>
          </a:p>
          <a:p>
            <a:pPr marL="0" indent="0">
              <a:buNone/>
            </a:pPr>
            <a:r>
              <a:rPr lang="en-US" sz="2300" dirty="0">
                <a:latin typeface="Consolas" panose="020B0609020204030204" pitchFamily="49" charset="0"/>
                <a:cs typeface="Consolas" panose="020B0609020204030204" pitchFamily="49" charset="0"/>
              </a:rPr>
              <a:t>3) UTF-8 encoded string literal. The type of a u8"..."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4) UTF-16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char16_t[]</a:t>
            </a:r>
          </a:p>
          <a:p>
            <a:pPr marL="0" indent="0">
              <a:buNone/>
            </a:pPr>
            <a:r>
              <a:rPr lang="en-US" sz="2300" dirty="0">
                <a:latin typeface="Consolas" panose="020B0609020204030204" pitchFamily="49" charset="0"/>
                <a:cs typeface="Consolas" panose="020B0609020204030204" pitchFamily="49" charset="0"/>
              </a:rPr>
              <a:t>5) UTF-32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char32_t[]</a:t>
            </a:r>
          </a:p>
          <a:p>
            <a:pPr marL="0" indent="0">
              <a:buNone/>
            </a:pPr>
            <a:r>
              <a:rPr lang="en-US" sz="2300" dirty="0">
                <a:latin typeface="Consolas" panose="020B0609020204030204" pitchFamily="49" charset="0"/>
                <a:cs typeface="Consolas" panose="020B0609020204030204" pitchFamily="49" charset="0"/>
              </a:rPr>
              <a:t>6) Raw string literal. Used to avoid escaping of any character, anything between the delimiters becomes part of the string, if </a:t>
            </a:r>
            <a:r>
              <a:rPr lang="en-US" sz="2300" i="1" dirty="0">
                <a:latin typeface="Consolas" panose="020B0609020204030204" pitchFamily="49" charset="0"/>
                <a:cs typeface="Consolas" panose="020B0609020204030204" pitchFamily="49" charset="0"/>
              </a:rPr>
              <a:t>prefix</a:t>
            </a:r>
            <a:r>
              <a:rPr lang="en-US" sz="2300" dirty="0">
                <a:latin typeface="Consolas" panose="020B0609020204030204" pitchFamily="49" charset="0"/>
                <a:cs typeface="Consolas" panose="020B0609020204030204" pitchFamily="49" charset="0"/>
              </a:rPr>
              <a:t> is present has the same meaning as described above</a:t>
            </a:r>
            <a:r>
              <a:rPr lang="en-US" sz="23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i="1" dirty="0" smtClean="0"/>
              <a:t>Note: C and C++ do not have string types; the libs have '</a:t>
            </a:r>
            <a:r>
              <a:rPr lang="en-US" i="1" dirty="0" err="1" smtClean="0"/>
              <a:t>em</a:t>
            </a:r>
            <a:r>
              <a:rPr lang="en-US" i="1" dirty="0" smtClean="0"/>
              <a:t>!</a:t>
            </a:r>
            <a:endParaRPr lang="en-US" i="1" dirty="0"/>
          </a:p>
          <a:p>
            <a:endParaRPr lang="en-US" dirty="0"/>
          </a:p>
        </p:txBody>
      </p:sp>
    </p:spTree>
    <p:extLst>
      <p:ext uri="{BB962C8B-B14F-4D97-AF65-F5344CB8AC3E}">
        <p14:creationId xmlns:p14="http://schemas.microsoft.com/office/powerpoint/2010/main" val="3234258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 Raw</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YAY! Needed this from day 1:</a:t>
            </a:r>
          </a:p>
          <a:p>
            <a:pPr marL="0" indent="0">
              <a:buNone/>
            </a:pPr>
            <a:endParaRPr lang="en-US" dirty="0" smtClean="0"/>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&lt;string&gt;</a:t>
            </a:r>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a:t>
            </a:r>
            <a:r>
              <a:rPr lang="en-US" sz="2100" dirty="0" err="1">
                <a:latin typeface="Consolas" panose="020B0609020204030204" pitchFamily="49" charset="0"/>
                <a:cs typeface="Consolas" panose="020B0609020204030204" pitchFamily="49" charset="0"/>
              </a:rPr>
              <a:t>iostream</a:t>
            </a:r>
            <a:r>
              <a:rPr lang="en-US" sz="2100" dirty="0">
                <a:latin typeface="Consolas" panose="020B0609020204030204" pitchFamily="49" charset="0"/>
                <a:cs typeface="Consolas" panose="020B0609020204030204" pitchFamily="49" charset="0"/>
              </a:rPr>
              <a:t>&gt;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int</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 {</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::string s = </a:t>
            </a:r>
            <a:r>
              <a:rPr lang="en-US" sz="2100" dirty="0">
                <a:solidFill>
                  <a:srgbClr val="FF0000"/>
                </a:solidFill>
                <a:latin typeface="Consolas" panose="020B0609020204030204" pitchFamily="49" charset="0"/>
                <a:cs typeface="Consolas" panose="020B0609020204030204" pitchFamily="49" charset="0"/>
              </a:rPr>
              <a:t>R</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\&gt;%^\t\n&amp;*(&lt;</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a:t>
            </a:r>
            <a:endParaRPr lang="en-US" sz="2100" dirty="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s </a:t>
            </a:r>
            <a:r>
              <a:rPr lang="en-US" sz="2100" dirty="0">
                <a:latin typeface="Consolas" panose="020B0609020204030204" pitchFamily="49" charset="0"/>
                <a:cs typeface="Consolas" panose="020B0609020204030204" pitchFamily="49" charset="0"/>
              </a:rPr>
              <a:t>= </a:t>
            </a:r>
            <a:r>
              <a:rPr lang="en-US" sz="2100" dirty="0" err="1">
                <a:solidFill>
                  <a:srgbClr val="FF0000"/>
                </a:solidFill>
                <a:latin typeface="Consolas" panose="020B0609020204030204" pitchFamily="49" charset="0"/>
                <a:cs typeface="Consolas" panose="020B0609020204030204" pitchFamily="49" charset="0"/>
              </a:rPr>
              <a:t>R"gobbledygook</a:t>
            </a:r>
            <a:r>
              <a:rPr lang="en-US" sz="2100" dirty="0">
                <a:latin typeface="Consolas" panose="020B0609020204030204" pitchFamily="49" charset="0"/>
                <a:cs typeface="Consolas" panose="020B0609020204030204" pitchFamily="49" charset="0"/>
              </a:rPr>
              <a:t>(a raw string literal with "</a:t>
            </a:r>
            <a:r>
              <a:rPr lang="en-US" sz="2100" dirty="0" smtClean="0">
                <a:latin typeface="Consolas" panose="020B0609020204030204" pitchFamily="49" charset="0"/>
                <a:cs typeface="Consolas" panose="020B0609020204030204" pitchFamily="49" charset="0"/>
              </a:rPr>
              <a:t>gobbledygook</a:t>
            </a:r>
            <a:r>
              <a:rPr lang="en-US" sz="2100" dirty="0">
                <a:latin typeface="Consolas" panose="020B0609020204030204" pitchFamily="49" charset="0"/>
                <a:cs typeface="Consolas" panose="020B0609020204030204" pitchFamily="49" charset="0"/>
              </a:rPr>
              <a:t>"</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as the delimiter</a:t>
            </a:r>
            <a:r>
              <a:rPr lang="en-US" sz="2100" dirty="0" smtClean="0">
                <a:solidFill>
                  <a:srgbClr val="FF0000"/>
                </a:solidFill>
                <a:latin typeface="Consolas" panose="020B0609020204030204" pitchFamily="49" charset="0"/>
                <a:cs typeface="Consolas" panose="020B0609020204030204" pitchFamily="49" charset="0"/>
              </a:rPr>
              <a:t>)gobbledygook</a:t>
            </a:r>
            <a:r>
              <a:rPr lang="en-US" sz="2100" dirty="0">
                <a:solidFill>
                  <a:srgbClr val="FF0000"/>
                </a:solidFill>
                <a:latin typeface="Consolas" panose="020B0609020204030204" pitchFamily="49" charset="0"/>
                <a:cs typeface="Consolas" panose="020B0609020204030204" pitchFamily="49" charset="0"/>
              </a:rPr>
              <a:t>"</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return </a:t>
            </a:r>
            <a:r>
              <a:rPr lang="en-US" sz="2100" dirty="0">
                <a:latin typeface="Consolas" panose="020B0609020204030204" pitchFamily="49" charset="0"/>
                <a:cs typeface="Consolas" panose="020B0609020204030204" pitchFamily="49" charset="0"/>
              </a:rPr>
              <a:t>0;</a:t>
            </a:r>
          </a:p>
          <a:p>
            <a:pPr marL="0" indent="0">
              <a:buNone/>
            </a:pPr>
            <a:r>
              <a:rPr lang="en-US" sz="2100" dirty="0" smtClean="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800" dirty="0">
                <a:latin typeface="Consolas" panose="020B0609020204030204" pitchFamily="49" charset="0"/>
                <a:cs typeface="Consolas" panose="020B0609020204030204" pitchFamily="49" charset="0"/>
              </a:rPr>
              <a:t>\&gt;%^\t\n</a:t>
            </a:r>
            <a:r>
              <a:rPr lang="en-US" sz="2800" dirty="0" smtClean="0">
                <a:latin typeface="Consolas" panose="020B0609020204030204" pitchFamily="49" charset="0"/>
                <a:cs typeface="Consolas" panose="020B0609020204030204" pitchFamily="49" charset="0"/>
              </a:rPr>
              <a:t>&amp;*(&lt;</a:t>
            </a:r>
          </a:p>
          <a:p>
            <a:pPr marL="0" indent="0">
              <a:buNone/>
            </a:pPr>
            <a:r>
              <a:rPr lang="en-US" sz="2800" dirty="0"/>
              <a:t>a raw string literal with "gobbledygook" as the delimiter</a:t>
            </a:r>
            <a:endParaRPr lang="en-US" sz="28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173872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203558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I like a lot of languages in addition to C++</a:t>
            </a:r>
          </a:p>
          <a:p>
            <a:pPr lvl="1"/>
            <a:r>
              <a:rPr lang="en-US" dirty="0" smtClean="0"/>
              <a:t>C# (mostly); Python; Java; PHP; Groovy; would like to learn Ruby and </a:t>
            </a:r>
            <a:r>
              <a:rPr lang="en-US" dirty="0" err="1" smtClean="0"/>
              <a:t>Clojure</a:t>
            </a:r>
            <a:endParaRPr lang="en-US" dirty="0" smtClean="0"/>
          </a:p>
          <a:p>
            <a:r>
              <a:rPr lang="en-US" dirty="0" smtClean="0"/>
              <a:t>I use Microsoft C++ mostly</a:t>
            </a:r>
          </a:p>
          <a:p>
            <a:r>
              <a:rPr lang="en-US" dirty="0" smtClean="0"/>
              <a:t>I’m not a C++ expert</a:t>
            </a:r>
          </a:p>
          <a:p>
            <a:pPr lvl="1"/>
            <a:r>
              <a:rPr lang="en-US" dirty="0" smtClean="0"/>
              <a:t>these challenge me: </a:t>
            </a:r>
            <a:r>
              <a:rPr lang="en-US" dirty="0" smtClean="0">
                <a:hlinkClick r:id="rId2"/>
              </a:rPr>
              <a:t>http</a:t>
            </a:r>
            <a:r>
              <a:rPr lang="en-US" dirty="0">
                <a:hlinkClick r:id="rId2"/>
              </a:rPr>
              <a:t>://</a:t>
            </a:r>
            <a:r>
              <a:rPr lang="en-US" dirty="0" smtClean="0">
                <a:hlinkClick r:id="rId2"/>
              </a:rPr>
              <a:t>cppquiz.org/quiz/question/1</a:t>
            </a:r>
            <a:endParaRPr lang="en-US" dirty="0" smtClean="0"/>
          </a:p>
          <a:p>
            <a:r>
              <a:rPr lang="en-US" dirty="0" smtClean="0"/>
              <a:t>It’s fun to learn new things and apply them</a:t>
            </a:r>
            <a:endParaRPr lang="en-US" dirty="0"/>
          </a:p>
          <a:p>
            <a:pPr lvl="1"/>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8354127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6139982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a:t>
            </a:r>
            <a:endParaRPr lang="en-US" dirty="0"/>
          </a:p>
        </p:txBody>
      </p:sp>
      <p:sp>
        <p:nvSpPr>
          <p:cNvPr id="3" name="Content Placeholder 2"/>
          <p:cNvSpPr>
            <a:spLocks noGrp="1"/>
          </p:cNvSpPr>
          <p:nvPr>
            <p:ph idx="1"/>
          </p:nvPr>
        </p:nvSpPr>
        <p:spPr/>
        <p:txBody>
          <a:bodyPr>
            <a:normAutofit/>
          </a:bodyPr>
          <a:lstStyle/>
          <a:p>
            <a:r>
              <a:rPr lang="en-US" dirty="0" smtClean="0"/>
              <a:t>C</a:t>
            </a:r>
            <a:r>
              <a:rPr lang="en-US" dirty="0"/>
              <a:t>++ does not have garbage collection: It is deterministic in its acquisition and release of memory and other resources</a:t>
            </a:r>
            <a:r>
              <a:rPr lang="en-US" dirty="0" smtClean="0"/>
              <a:t>.</a:t>
            </a:r>
            <a:endParaRPr lang="en-US" dirty="0" smtClean="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r>
              <a:rPr lang="en-US" dirty="0" smtClean="0"/>
              <a:t> is </a:t>
            </a:r>
            <a:r>
              <a:rPr lang="en-US" b="1" dirty="0" smtClean="0"/>
              <a:t>deprecated; do not use it</a:t>
            </a:r>
          </a:p>
          <a:p>
            <a:r>
              <a:rPr lang="en-US" dirty="0" smtClean="0"/>
              <a:t>Failed to play well with </a:t>
            </a:r>
            <a:r>
              <a:rPr lang="en-US" dirty="0" err="1" smtClean="0"/>
              <a:t>std</a:t>
            </a:r>
            <a:r>
              <a:rPr lang="en-US" dirty="0" smtClean="0"/>
              <a:t> lib collections – </a:t>
            </a:r>
            <a:r>
              <a:rPr lang="en-US" dirty="0" err="1" smtClean="0"/>
              <a:t>std</a:t>
            </a:r>
            <a:r>
              <a:rPr lang="en-US" dirty="0" smtClean="0"/>
              <a:t>::list, </a:t>
            </a:r>
            <a:r>
              <a:rPr lang="en-US" dirty="0" err="1" smtClean="0"/>
              <a:t>std</a:t>
            </a:r>
            <a:r>
              <a:rPr lang="en-US" dirty="0" smtClean="0"/>
              <a:t>::vector</a:t>
            </a:r>
          </a:p>
        </p:txBody>
      </p:sp>
    </p:spTree>
    <p:extLst>
      <p:ext uri="{BB962C8B-B14F-4D97-AF65-F5344CB8AC3E}">
        <p14:creationId xmlns:p14="http://schemas.microsoft.com/office/powerpoint/2010/main" val="38283453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unique_ptr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lnSpcReduction="10000"/>
          </a:bodyPr>
          <a:lstStyle/>
          <a:p>
            <a:r>
              <a:rPr lang="en-US" dirty="0" smtClean="0">
                <a:cs typeface="Consolas" panose="020B0609020204030204" pitchFamily="49" charset="0"/>
              </a:rPr>
              <a:t>New to C++11</a:t>
            </a:r>
          </a:p>
          <a:p>
            <a:r>
              <a:rPr lang="en-US" dirty="0" smtClean="0">
                <a:cs typeface="Consolas" panose="020B0609020204030204" pitchFamily="49" charset="0"/>
              </a:rPr>
              <a:t>Use instead of deprecated </a:t>
            </a: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endParaRPr lang="en-US" dirty="0" smtClean="0">
              <a:latin typeface="Consolas" panose="020B0609020204030204" pitchFamily="49" charset="0"/>
              <a:cs typeface="Consolas" panose="020B0609020204030204" pitchFamily="49" charset="0"/>
            </a:endParaRPr>
          </a:p>
          <a:p>
            <a:r>
              <a:rPr lang="en-US" dirty="0" smtClean="0">
                <a:cs typeface="Consolas" panose="020B0609020204030204" pitchFamily="49" charset="0"/>
              </a:rPr>
              <a:t>Use it wherever you are tempted to use an old fashioned dumb pointer (!!!)</a:t>
            </a:r>
          </a:p>
          <a:p>
            <a:r>
              <a:rPr lang="en-US" dirty="0" smtClean="0">
                <a:cs typeface="Consolas" panose="020B0609020204030204" pitchFamily="49" charset="0"/>
              </a:rPr>
              <a:t>Plays well with </a:t>
            </a:r>
            <a:r>
              <a:rPr lang="en-US" dirty="0" err="1" smtClean="0">
                <a:cs typeface="Consolas" panose="020B0609020204030204" pitchFamily="49" charset="0"/>
              </a:rPr>
              <a:t>std</a:t>
            </a:r>
            <a:r>
              <a:rPr lang="en-US" dirty="0" smtClean="0">
                <a:cs typeface="Consolas" panose="020B0609020204030204" pitchFamily="49" charset="0"/>
              </a:rPr>
              <a:t> collections</a:t>
            </a:r>
          </a:p>
          <a:p>
            <a:pPr marL="0" indent="0">
              <a:buNone/>
            </a:pPr>
            <a:r>
              <a:rPr lang="en-US" dirty="0" smtClean="0">
                <a:cs typeface="Consolas" panose="020B0609020204030204" pitchFamily="49" charset="0"/>
              </a:rPr>
              <a:t>old:</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pPrinter</a:t>
            </a:r>
            <a:r>
              <a:rPr lang="en-US" sz="2400" dirty="0" smtClean="0">
                <a:latin typeface="Consolas" panose="020B0609020204030204" pitchFamily="49" charset="0"/>
                <a:cs typeface="Consolas" panose="020B0609020204030204" pitchFamily="49" charset="0"/>
              </a:rPr>
              <a:t> =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pPr marL="0" indent="0">
              <a:buNone/>
            </a:pPr>
            <a:r>
              <a:rPr lang="en-US" dirty="0" smtClean="0">
                <a:cs typeface="Consolas" panose="020B0609020204030204" pitchFamily="49" charset="0"/>
              </a:rPr>
              <a:t>new:</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std</a:t>
            </a:r>
            <a:r>
              <a:rPr lang="en-US" sz="2400" dirty="0" smtClean="0">
                <a:latin typeface="Consolas" panose="020B0609020204030204" pitchFamily="49" charset="0"/>
                <a:cs typeface="Consolas" panose="020B0609020204030204" pitchFamily="49" charset="0"/>
              </a:rPr>
              <a:t>::</a:t>
            </a:r>
            <a:r>
              <a:rPr lang="en-US" sz="2400" dirty="0" err="1" smtClean="0">
                <a:latin typeface="Consolas" panose="020B0609020204030204" pitchFamily="49" charset="0"/>
                <a:cs typeface="Consolas" panose="020B0609020204030204" pitchFamily="49" charset="0"/>
              </a:rPr>
              <a:t>unique_ptr</a:t>
            </a:r>
            <a:r>
              <a:rPr lang="en-US" sz="2400" dirty="0" smtClean="0">
                <a:latin typeface="Consolas" panose="020B0609020204030204" pitchFamily="49" charset="0"/>
                <a:cs typeface="Consolas" panose="020B0609020204030204" pitchFamily="49" charset="0"/>
              </a:rPr>
              <a:t> &lt;</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&gt;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endParaRPr lang="en-US" dirty="0" smtClean="0"/>
          </a:p>
        </p:txBody>
      </p:sp>
    </p:spTree>
    <p:extLst>
      <p:ext uri="{BB962C8B-B14F-4D97-AF65-F5344CB8AC3E}">
        <p14:creationId xmlns:p14="http://schemas.microsoft.com/office/powerpoint/2010/main" val="19110193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smart pointers</a:t>
            </a:r>
            <a:endParaRPr lang="en-US" dirty="0"/>
          </a:p>
        </p:txBody>
      </p:sp>
      <p:sp>
        <p:nvSpPr>
          <p:cNvPr id="3" name="Content Placeholder 2"/>
          <p:cNvSpPr>
            <a:spLocks noGrp="1"/>
          </p:cNvSpPr>
          <p:nvPr>
            <p:ph idx="1"/>
          </p:nvPr>
        </p:nvSpPr>
        <p:spPr/>
        <p:txBody>
          <a:bodyPr>
            <a:normAutofit lnSpcReduction="10000"/>
          </a:bodyPr>
          <a:lstStyle/>
          <a:p>
            <a:r>
              <a:rPr lang="en-US" dirty="0" err="1" smtClean="0"/>
              <a:t>std</a:t>
            </a:r>
            <a:r>
              <a:rPr lang="en-US" dirty="0" smtClean="0"/>
              <a:t>::</a:t>
            </a:r>
            <a:r>
              <a:rPr lang="en-US" dirty="0" err="1" smtClean="0"/>
              <a:t>unique_ptr</a:t>
            </a:r>
            <a:r>
              <a:rPr lang="en-US" dirty="0" smtClean="0"/>
              <a:t> </a:t>
            </a:r>
            <a:r>
              <a:rPr lang="en-US" dirty="0"/>
              <a:t>if only one object needs access to the underlying pointer</a:t>
            </a:r>
          </a:p>
          <a:p>
            <a:r>
              <a:rPr lang="en-US" dirty="0" err="1" smtClean="0"/>
              <a:t>std</a:t>
            </a:r>
            <a:r>
              <a:rPr lang="en-US" dirty="0" smtClean="0"/>
              <a:t>::</a:t>
            </a:r>
            <a:r>
              <a:rPr lang="en-US" dirty="0" err="1" smtClean="0"/>
              <a:t>shared_ptr</a:t>
            </a:r>
            <a:r>
              <a:rPr lang="en-US" dirty="0" smtClean="0"/>
              <a:t> </a:t>
            </a:r>
            <a:r>
              <a:rPr lang="en-US" dirty="0"/>
              <a:t>if several want to use the same underlying pointer</a:t>
            </a:r>
          </a:p>
          <a:p>
            <a:pPr lvl="1"/>
            <a:r>
              <a:rPr lang="en-US" dirty="0"/>
              <a:t>Cleaned up when the last copy goes out of scope</a:t>
            </a:r>
          </a:p>
          <a:p>
            <a:r>
              <a:rPr lang="en-US" dirty="0"/>
              <a:t>In &lt;memory&gt; header file</a:t>
            </a:r>
          </a:p>
          <a:p>
            <a:r>
              <a:rPr lang="en-US" dirty="0" smtClean="0"/>
              <a:t>“</a:t>
            </a:r>
            <a:r>
              <a:rPr lang="en-US" i="1" dirty="0" smtClean="0"/>
              <a:t>If </a:t>
            </a:r>
            <a:r>
              <a:rPr lang="en-US" i="1" dirty="0"/>
              <a:t>you’re using </a:t>
            </a:r>
            <a:r>
              <a:rPr lang="en-US" dirty="0">
                <a:latin typeface="Consolas" panose="020B0609020204030204" pitchFamily="49" charset="0"/>
                <a:cs typeface="Consolas" panose="020B0609020204030204" pitchFamily="49" charset="0"/>
              </a:rPr>
              <a:t>new </a:t>
            </a:r>
            <a:r>
              <a:rPr lang="en-US" i="1" dirty="0" smtClean="0"/>
              <a:t>or </a:t>
            </a:r>
            <a:r>
              <a:rPr lang="en-US" dirty="0">
                <a:latin typeface="Consolas" panose="020B0609020204030204" pitchFamily="49" charset="0"/>
                <a:cs typeface="Consolas" panose="020B0609020204030204" pitchFamily="49" charset="0"/>
              </a:rPr>
              <a:t>delete</a:t>
            </a:r>
            <a:r>
              <a:rPr lang="en-US" i="1" dirty="0"/>
              <a:t>, you’re doing it </a:t>
            </a:r>
            <a:r>
              <a:rPr lang="en-US" i="1" dirty="0" smtClean="0"/>
              <a:t>wrong.</a:t>
            </a:r>
            <a:r>
              <a:rPr lang="en-US" dirty="0" smtClean="0"/>
              <a:t>” –Kate Gregory</a:t>
            </a:r>
            <a:endParaRPr lang="en-US" i="1" dirty="0" smtClean="0"/>
          </a:p>
          <a:p>
            <a:r>
              <a:rPr lang="en-US" i="1" dirty="0" smtClean="0"/>
              <a:t>"You still need </a:t>
            </a:r>
            <a:r>
              <a:rPr lang="en-US" dirty="0" smtClean="0">
                <a:latin typeface="Consolas" panose="020B0609020204030204" pitchFamily="49" charset="0"/>
                <a:cs typeface="Consolas" panose="020B0609020204030204" pitchFamily="49" charset="0"/>
              </a:rPr>
              <a:t>new</a:t>
            </a:r>
            <a:r>
              <a:rPr lang="en-US" i="1" dirty="0" smtClean="0"/>
              <a:t>." </a:t>
            </a:r>
            <a:r>
              <a:rPr lang="en-US" dirty="0" smtClean="0"/>
              <a:t>–Dwight Fellman</a:t>
            </a:r>
          </a:p>
          <a:p>
            <a:endParaRPr lang="en-US" dirty="0" smtClean="0"/>
          </a:p>
          <a:p>
            <a:endParaRPr lang="en-US" dirty="0"/>
          </a:p>
          <a:p>
            <a:endParaRPr lang="en-US" dirty="0"/>
          </a:p>
        </p:txBody>
      </p:sp>
    </p:spTree>
    <p:extLst>
      <p:ext uri="{BB962C8B-B14F-4D97-AF65-F5344CB8AC3E}">
        <p14:creationId xmlns:p14="http://schemas.microsoft.com/office/powerpoint/2010/main" val="19689806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shared_ptr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cs typeface="Consolas" panose="020B0609020204030204" pitchFamily="49" charset="0"/>
              </a:rPr>
              <a:t>New to C++11</a:t>
            </a:r>
            <a:endParaRPr lang="en-US" dirty="0" smtClean="0">
              <a:latin typeface="Consolas" panose="020B0609020204030204" pitchFamily="49" charset="0"/>
              <a:cs typeface="Consolas" panose="020B0609020204030204" pitchFamily="49" charset="0"/>
            </a:endParaRPr>
          </a:p>
          <a:p>
            <a:r>
              <a:rPr lang="en-US" dirty="0" smtClean="0"/>
              <a:t>Similar to </a:t>
            </a:r>
            <a:r>
              <a:rPr lang="en-US" dirty="0" err="1" smtClean="0"/>
              <a:t>unique_ptr</a:t>
            </a:r>
            <a:r>
              <a:rPr lang="en-US" dirty="0" smtClean="0"/>
              <a:t> – but </a:t>
            </a:r>
            <a:r>
              <a:rPr lang="en-US" b="1" dirty="0" smtClean="0"/>
              <a:t>reference counted</a:t>
            </a:r>
          </a:p>
          <a:p>
            <a:r>
              <a:rPr lang="en-US" dirty="0" smtClean="0"/>
              <a:t>Plays well with </a:t>
            </a:r>
            <a:r>
              <a:rPr lang="en-US" dirty="0" err="1" smtClean="0"/>
              <a:t>std</a:t>
            </a:r>
            <a:r>
              <a:rPr lang="en-US" dirty="0" smtClean="0"/>
              <a:t> collections</a:t>
            </a:r>
          </a:p>
          <a:p>
            <a:pPr lvl="1"/>
            <a:r>
              <a:rPr lang="en-US" dirty="0" smtClean="0"/>
              <a:t>Store objects</a:t>
            </a:r>
          </a:p>
          <a:p>
            <a:pPr lvl="1"/>
            <a:r>
              <a:rPr lang="en-US" dirty="0" smtClean="0"/>
              <a:t>Store pointers to objects</a:t>
            </a:r>
            <a:endParaRPr lang="en-US" dirty="0"/>
          </a:p>
          <a:p>
            <a:r>
              <a:rPr lang="en-US" dirty="0" smtClean="0"/>
              <a:t>As with </a:t>
            </a:r>
            <a:r>
              <a:rPr lang="en-US" dirty="0" err="1" smtClean="0"/>
              <a:t>unique_ptr</a:t>
            </a:r>
            <a:r>
              <a:rPr lang="en-US" dirty="0" smtClean="0"/>
              <a:t>, you’ll still have a ‘new’ – but no ‘delete’: They’re SMART!</a:t>
            </a:r>
          </a:p>
        </p:txBody>
      </p:sp>
    </p:spTree>
    <p:extLst>
      <p:ext uri="{BB962C8B-B14F-4D97-AF65-F5344CB8AC3E}">
        <p14:creationId xmlns:p14="http://schemas.microsoft.com/office/powerpoint/2010/main" val="21581311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63883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41773612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 Initialization</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000" dirty="0">
                <a:hlinkClick r:id="rId2"/>
              </a:rPr>
              <a:t>http://</a:t>
            </a:r>
            <a:r>
              <a:rPr lang="en-US" sz="2000" dirty="0" smtClean="0">
                <a:hlinkClick r:id="rId2"/>
              </a:rPr>
              <a:t>google-styleguide.googlecode.com/svn/trunk/cppguide.html</a:t>
            </a:r>
            <a:endParaRPr lang="en-US" sz="2000" dirty="0" smtClean="0"/>
          </a:p>
          <a:p>
            <a:pPr marL="400050" lvl="1" indent="0">
              <a:buNone/>
            </a:pPr>
            <a:endParaRPr lang="en-US" sz="1400" dirty="0" smtClean="0"/>
          </a:p>
          <a:p>
            <a:pPr marL="400050" lvl="1" indent="0">
              <a:buNone/>
            </a:pPr>
            <a:r>
              <a:rPr lang="en-US" sz="1800" dirty="0" smtClean="0">
                <a:latin typeface="Consolas" panose="020B0609020204030204" pitchFamily="49" charset="0"/>
                <a:cs typeface="Consolas" panose="020B0609020204030204" pitchFamily="49" charset="0"/>
              </a:rPr>
              <a:t>“Programmers </a:t>
            </a:r>
            <a:r>
              <a:rPr lang="en-US" sz="1800" dirty="0">
                <a:latin typeface="Consolas" panose="020B0609020204030204" pitchFamily="49" charset="0"/>
                <a:cs typeface="Consolas" panose="020B0609020204030204" pitchFamily="49" charset="0"/>
              </a:rPr>
              <a:t>have to understand the difference between auto and </a:t>
            </a:r>
            <a:r>
              <a:rPr lang="en-US" sz="1800" dirty="0" err="1">
                <a:latin typeface="Consolas" panose="020B0609020204030204" pitchFamily="49" charset="0"/>
                <a:cs typeface="Consolas" panose="020B0609020204030204" pitchFamily="49" charset="0"/>
              </a:rPr>
              <a:t>const</a:t>
            </a:r>
            <a:r>
              <a:rPr lang="en-US" sz="1800" dirty="0">
                <a:latin typeface="Consolas" panose="020B0609020204030204" pitchFamily="49" charset="0"/>
                <a:cs typeface="Consolas" panose="020B0609020204030204" pitchFamily="49" charset="0"/>
              </a:rPr>
              <a:t> auto&amp; or they'll get copies when they didn't mean to.</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The interaction between auto and C++11 brace-initialization can be confusing. The declarations:</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auto x(3);  // </a:t>
            </a:r>
            <a:r>
              <a:rPr lang="en-US" sz="1800" dirty="0">
                <a:solidFill>
                  <a:srgbClr val="FF0000"/>
                </a:solidFill>
                <a:latin typeface="Consolas" panose="020B0609020204030204" pitchFamily="49" charset="0"/>
                <a:cs typeface="Consolas" panose="020B0609020204030204" pitchFamily="49" charset="0"/>
              </a:rPr>
              <a:t>Note: parentheses.</a:t>
            </a:r>
          </a:p>
          <a:p>
            <a:pPr marL="400050" lvl="1" indent="0">
              <a:buNone/>
            </a:pPr>
            <a:r>
              <a:rPr lang="en-US" sz="1800" dirty="0">
                <a:latin typeface="Consolas" panose="020B0609020204030204" pitchFamily="49" charset="0"/>
                <a:cs typeface="Consolas" panose="020B0609020204030204" pitchFamily="49" charset="0"/>
              </a:rPr>
              <a:t>auto y{3};  // </a:t>
            </a:r>
            <a:r>
              <a:rPr lang="en-US" sz="1800" dirty="0">
                <a:solidFill>
                  <a:srgbClr val="FF0000"/>
                </a:solidFill>
                <a:latin typeface="Consolas" panose="020B0609020204030204" pitchFamily="49" charset="0"/>
                <a:cs typeface="Consolas" panose="020B0609020204030204" pitchFamily="49" charset="0"/>
              </a:rPr>
              <a:t>Note: curly braces.</a:t>
            </a:r>
          </a:p>
          <a:p>
            <a:pPr marL="400050" lvl="1" indent="0">
              <a:buNone/>
            </a:pPr>
            <a:endParaRPr lang="en-US" sz="1800" dirty="0" smtClean="0">
              <a:latin typeface="Consolas" panose="020B0609020204030204" pitchFamily="49" charset="0"/>
              <a:cs typeface="Consolas" panose="020B0609020204030204" pitchFamily="49" charset="0"/>
            </a:endParaRPr>
          </a:p>
          <a:p>
            <a:pPr marL="400050" lvl="1" indent="0">
              <a:buNone/>
            </a:pPr>
            <a:r>
              <a:rPr lang="en-US" sz="2400" dirty="0" smtClean="0">
                <a:latin typeface="Consolas" panose="020B0609020204030204" pitchFamily="49" charset="0"/>
                <a:cs typeface="Consolas" panose="020B0609020204030204" pitchFamily="49" charset="0"/>
              </a:rPr>
              <a:t>mean </a:t>
            </a:r>
            <a:r>
              <a:rPr lang="en-US" sz="2400" dirty="0">
                <a:latin typeface="Consolas" panose="020B0609020204030204" pitchFamily="49" charset="0"/>
                <a:cs typeface="Consolas" panose="020B0609020204030204" pitchFamily="49" charset="0"/>
              </a:rPr>
              <a:t>different things — x is an </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while y is a </a:t>
            </a:r>
            <a:r>
              <a:rPr lang="en-US" sz="2400" dirty="0" err="1">
                <a:latin typeface="Consolas" panose="020B0609020204030204" pitchFamily="49" charset="0"/>
                <a:cs typeface="Consolas" panose="020B0609020204030204" pitchFamily="49" charset="0"/>
              </a:rPr>
              <a:t>std</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initializer_list</a:t>
            </a:r>
            <a:r>
              <a:rPr lang="en-US" sz="2400" dirty="0">
                <a:latin typeface="Consolas" panose="020B0609020204030204" pitchFamily="49" charset="0"/>
                <a:cs typeface="Consolas" panose="020B0609020204030204" pitchFamily="49" charset="0"/>
              </a:rPr>
              <a:t>&lt;</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&gt;. The same applies to other normally-invisible proxy types.</a:t>
            </a:r>
          </a:p>
        </p:txBody>
      </p:sp>
    </p:spTree>
    <p:extLst>
      <p:ext uri="{BB962C8B-B14F-4D97-AF65-F5344CB8AC3E}">
        <p14:creationId xmlns:p14="http://schemas.microsoft.com/office/powerpoint/2010/main" val="3578657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sp>
        <p:nvSpPr>
          <p:cNvPr id="3" name="Content Placeholder 2"/>
          <p:cNvSpPr>
            <a:spLocks noGrp="1"/>
          </p:cNvSpPr>
          <p:nvPr>
            <p:ph idx="1"/>
          </p:nvPr>
        </p:nvSpPr>
        <p:spPr/>
        <p:txBody>
          <a:bodyPr/>
          <a:lstStyle/>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r>
              <a:rPr lang="en-US" sz="1400" dirty="0" smtClean="0">
                <a:latin typeface="Consolas" panose="020B0609020204030204" pitchFamily="49" charset="0"/>
                <a:cs typeface="Consolas" panose="020B0609020204030204" pitchFamily="49" charset="0"/>
              </a:rPr>
              <a:t>cl /FA j.cpp</a:t>
            </a:r>
          </a:p>
          <a:p>
            <a:pPr marL="0" indent="0">
              <a:buNone/>
            </a:pP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Directory </a:t>
            </a:r>
            <a:r>
              <a:rPr lang="en-US" sz="1400" dirty="0">
                <a:latin typeface="Consolas" panose="020B0609020204030204" pitchFamily="49" charset="0"/>
                <a:cs typeface="Consolas" panose="020B0609020204030204" pitchFamily="49" charset="0"/>
              </a:rPr>
              <a:t>of D:\temp\j</a:t>
            </a:r>
          </a:p>
          <a:p>
            <a:pPr marL="0" indent="0">
              <a:buNone/>
            </a:pPr>
            <a:r>
              <a:rPr lang="en-US" sz="1400" dirty="0">
                <a:latin typeface="Consolas" panose="020B0609020204030204" pitchFamily="49" charset="0"/>
                <a:cs typeface="Consolas" panose="020B0609020204030204" pitchFamily="49" charset="0"/>
              </a:rPr>
              <a:t>11/07/2014  08:23 AM               564 j.asm</a:t>
            </a:r>
          </a:p>
          <a:p>
            <a:pPr marL="0" indent="0">
              <a:buNone/>
            </a:pPr>
            <a:r>
              <a:rPr lang="en-US" sz="1400" dirty="0">
                <a:latin typeface="Consolas" panose="020B0609020204030204" pitchFamily="49" charset="0"/>
                <a:cs typeface="Consolas" panose="020B0609020204030204" pitchFamily="49" charset="0"/>
              </a:rPr>
              <a:t>11/07/2014  08:17 AM                94 j.cpp</a:t>
            </a:r>
          </a:p>
          <a:p>
            <a:pPr marL="0" indent="0">
              <a:buNone/>
            </a:pPr>
            <a:r>
              <a:rPr lang="en-US" sz="1400" dirty="0">
                <a:latin typeface="Consolas" panose="020B0609020204030204" pitchFamily="49" charset="0"/>
                <a:cs typeface="Consolas" panose="020B0609020204030204" pitchFamily="49" charset="0"/>
              </a:rPr>
              <a:t>11/07/2014  08:23 AM            83,456 j.exe</a:t>
            </a:r>
          </a:p>
          <a:p>
            <a:pPr marL="0" indent="0">
              <a:buNone/>
            </a:pPr>
            <a:r>
              <a:rPr lang="en-US" sz="1400" dirty="0">
                <a:latin typeface="Consolas" panose="020B0609020204030204" pitchFamily="49" charset="0"/>
                <a:cs typeface="Consolas" panose="020B0609020204030204" pitchFamily="49" charset="0"/>
              </a:rPr>
              <a:t>11/07/2014  08:23 AM               475 j.obj</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24" y="1600200"/>
            <a:ext cx="5339576" cy="162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8791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900" y="1371600"/>
            <a:ext cx="7696200" cy="5164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246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History</a:t>
            </a:r>
            <a:endParaRPr lang="en-US" dirty="0"/>
          </a:p>
        </p:txBody>
      </p:sp>
      <p:sp>
        <p:nvSpPr>
          <p:cNvPr id="3" name="Content Placeholder 2"/>
          <p:cNvSpPr>
            <a:spLocks noGrp="1"/>
          </p:cNvSpPr>
          <p:nvPr>
            <p:ph idx="1"/>
          </p:nvPr>
        </p:nvSpPr>
        <p:spPr/>
        <p:txBody>
          <a:bodyPr/>
          <a:lstStyle/>
          <a:p>
            <a:r>
              <a:rPr lang="en-US" dirty="0" err="1" smtClean="0"/>
              <a:t>Todo</a:t>
            </a:r>
            <a:endParaRPr lang="en-US" dirty="0" smtClean="0"/>
          </a:p>
          <a:p>
            <a:r>
              <a:rPr lang="en-US" dirty="0" smtClean="0"/>
              <a:t>C++03</a:t>
            </a:r>
          </a:p>
          <a:p>
            <a:r>
              <a:rPr lang="en-US" dirty="0" smtClean="0"/>
              <a:t>TR1: </a:t>
            </a:r>
            <a:r>
              <a:rPr lang="en-US" dirty="0" smtClean="0">
                <a:hlinkClick r:id="rId2"/>
              </a:rPr>
              <a:t>Technical Report 1</a:t>
            </a:r>
            <a:endParaRPr lang="en-US" dirty="0" smtClean="0"/>
          </a:p>
          <a:p>
            <a:r>
              <a:rPr lang="en-US" dirty="0" smtClean="0"/>
              <a:t>C++11</a:t>
            </a:r>
          </a:p>
          <a:p>
            <a:r>
              <a:rPr lang="en-US" dirty="0" smtClean="0"/>
              <a:t>C++14</a:t>
            </a:r>
          </a:p>
          <a:p>
            <a:r>
              <a:rPr lang="en-US" dirty="0" smtClean="0"/>
              <a:t>C++17</a:t>
            </a:r>
          </a:p>
          <a:p>
            <a:endParaRPr lang="en-US" dirty="0"/>
          </a:p>
        </p:txBody>
      </p:sp>
    </p:spTree>
    <p:extLst>
      <p:ext uri="{BB962C8B-B14F-4D97-AF65-F5344CB8AC3E}">
        <p14:creationId xmlns:p14="http://schemas.microsoft.com/office/powerpoint/2010/main" val="3421079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BDFL: </a:t>
            </a:r>
            <a:r>
              <a:rPr lang="en-US" i="1" dirty="0" smtClean="0"/>
              <a:t>not</a:t>
            </a:r>
            <a:endParaRPr lang="en-US" dirty="0"/>
          </a:p>
        </p:txBody>
      </p:sp>
      <p:sp>
        <p:nvSpPr>
          <p:cNvPr id="3" name="Content Placeholder 2"/>
          <p:cNvSpPr>
            <a:spLocks noGrp="1"/>
          </p:cNvSpPr>
          <p:nvPr>
            <p:ph idx="1"/>
          </p:nvPr>
        </p:nvSpPr>
        <p:spPr/>
        <p:txBody>
          <a:bodyPr/>
          <a:lstStyle/>
          <a:p>
            <a:r>
              <a:rPr lang="en-US" dirty="0" smtClean="0"/>
              <a:t>Bjarne </a:t>
            </a:r>
            <a:r>
              <a:rPr lang="en-US" dirty="0" err="1" smtClean="0"/>
              <a:t>Stroustrup</a:t>
            </a:r>
            <a:endParaRPr lang="en-US" dirty="0" smtClean="0"/>
          </a:p>
          <a:p>
            <a:r>
              <a:rPr lang="en-US" dirty="0" err="1" smtClean="0"/>
              <a:t>Todo</a:t>
            </a:r>
            <a:r>
              <a:rPr lang="en-US" dirty="0" smtClean="0"/>
              <a:t>: picture</a:t>
            </a:r>
          </a:p>
          <a:p>
            <a:r>
              <a:rPr lang="en-US" dirty="0" err="1" smtClean="0"/>
              <a:t>Todo</a:t>
            </a:r>
            <a:r>
              <a:rPr lang="en-US" dirty="0" smtClean="0"/>
              <a:t>: fix hair</a:t>
            </a:r>
            <a:endParaRPr lang="en-US" dirty="0"/>
          </a:p>
        </p:txBody>
      </p:sp>
    </p:spTree>
    <p:extLst>
      <p:ext uri="{BB962C8B-B14F-4D97-AF65-F5344CB8AC3E}">
        <p14:creationId xmlns:p14="http://schemas.microsoft.com/office/powerpoint/2010/main" val="4208694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hlinkClick r:id="rId2"/>
              </a:rPr>
              <a:t>ISO/IEC 14881:2011</a:t>
            </a:r>
            <a:endParaRPr lang="en-US" dirty="0"/>
          </a:p>
          <a:p>
            <a:pPr marL="400050" lvl="1" indent="0">
              <a:buNone/>
            </a:pPr>
            <a:r>
              <a:rPr lang="en-US" sz="1800" dirty="0" smtClean="0"/>
              <a:t>ISO/IEC </a:t>
            </a:r>
            <a:r>
              <a:rPr lang="en-US" sz="1800" dirty="0"/>
              <a:t>14882:2011 specifies requirements for implementations of the C++ programming language. The first such requirement is that they implement the language, and so ISO/IEC 14882:2011 also defines C++. Other requirements and relaxations of the first requirement appear at various places within ISO/IEC 14882:2011</a:t>
            </a:r>
            <a:r>
              <a:rPr lang="en-US" sz="1800" dirty="0" smtClean="0"/>
              <a:t>.</a:t>
            </a:r>
            <a:endParaRPr lang="en-US" sz="1800" dirty="0"/>
          </a:p>
          <a:p>
            <a:pPr marL="400050" lvl="1" indent="0">
              <a:buNone/>
            </a:pPr>
            <a:r>
              <a:rPr lang="en-US" sz="1800" dirty="0"/>
              <a:t>C++ is a general purpose programming language based on the C programming language as specified in ISO/IEC 9899:1999. In addition to the facilities provided by C, C++ provides additional data types, classes, templates, exceptions, namespaces, operator overloading, function name overloading, references, free store management operators, and additional library facilities.</a:t>
            </a:r>
            <a:endParaRPr lang="en-US" sz="1800" dirty="0" smtClean="0"/>
          </a:p>
          <a:p>
            <a:r>
              <a:rPr lang="en-US" dirty="0" smtClean="0"/>
              <a:t>1300+ pages</a:t>
            </a:r>
          </a:p>
          <a:p>
            <a:r>
              <a:rPr lang="en-US" dirty="0" smtClean="0">
                <a:hlinkClick r:id="rId3"/>
              </a:rPr>
              <a:t>isocpp.org</a:t>
            </a:r>
            <a:r>
              <a:rPr lang="en-US" dirty="0" smtClean="0"/>
              <a:t>: links to </a:t>
            </a:r>
            <a:r>
              <a:rPr lang="en-US" dirty="0" smtClean="0">
                <a:solidFill>
                  <a:srgbClr val="FF0000"/>
                </a:solidFill>
              </a:rPr>
              <a:t>free</a:t>
            </a:r>
            <a:r>
              <a:rPr lang="en-US" dirty="0" smtClean="0"/>
              <a:t> PDF drafts. Fun!</a:t>
            </a:r>
          </a:p>
          <a:p>
            <a:r>
              <a:rPr lang="en-US" dirty="0" smtClean="0"/>
              <a:t>Purchase it </a:t>
            </a:r>
            <a:r>
              <a:rPr lang="en-US" dirty="0" smtClean="0">
                <a:hlinkClick r:id="rId4"/>
              </a:rPr>
              <a:t>here</a:t>
            </a:r>
            <a:r>
              <a:rPr lang="en-US" dirty="0" smtClean="0"/>
              <a:t> in the U.S. ($30 or $60?).</a:t>
            </a:r>
            <a:endParaRPr lang="en-US" dirty="0"/>
          </a:p>
        </p:txBody>
      </p:sp>
    </p:spTree>
    <p:extLst>
      <p:ext uri="{BB962C8B-B14F-4D97-AF65-F5344CB8AC3E}">
        <p14:creationId xmlns:p14="http://schemas.microsoft.com/office/powerpoint/2010/main" val="335581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Innovators</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LLVM</a:t>
            </a:r>
            <a:r>
              <a:rPr lang="en-US" dirty="0" smtClean="0"/>
              <a:t>: all your languages belong to us…and </a:t>
            </a:r>
            <a:r>
              <a:rPr lang="en-US" dirty="0" smtClean="0">
                <a:hlinkClick r:id="rId3"/>
              </a:rPr>
              <a:t>Clang</a:t>
            </a:r>
            <a:r>
              <a:rPr lang="en-US" dirty="0" smtClean="0"/>
              <a:t>…</a:t>
            </a:r>
          </a:p>
          <a:p>
            <a:r>
              <a:rPr lang="en-US" dirty="0" smtClean="0"/>
              <a:t>Boost library: Many things make their way into C++ </a:t>
            </a:r>
            <a:r>
              <a:rPr lang="en-US" dirty="0" err="1" smtClean="0"/>
              <a:t>std</a:t>
            </a:r>
            <a:r>
              <a:rPr lang="en-US" dirty="0" smtClean="0"/>
              <a:t> lib</a:t>
            </a:r>
          </a:p>
          <a:p>
            <a:r>
              <a:rPr lang="en-US" dirty="0" smtClean="0"/>
              <a:t>Facebook: </a:t>
            </a:r>
            <a:r>
              <a:rPr lang="en-US" dirty="0" err="1" smtClean="0"/>
              <a:t>HipHop</a:t>
            </a:r>
            <a:r>
              <a:rPr lang="en-US" dirty="0" smtClean="0"/>
              <a:t> </a:t>
            </a:r>
            <a:r>
              <a:rPr lang="en-US" dirty="0" err="1" smtClean="0"/>
              <a:t>transpiler</a:t>
            </a:r>
            <a:r>
              <a:rPr lang="en-US" dirty="0" smtClean="0"/>
              <a:t>; many </a:t>
            </a:r>
            <a:r>
              <a:rPr lang="en-US" dirty="0" err="1" smtClean="0"/>
              <a:t>opensource</a:t>
            </a:r>
            <a:r>
              <a:rPr lang="en-US" dirty="0" smtClean="0"/>
              <a:t> libs</a:t>
            </a:r>
          </a:p>
          <a:p>
            <a:r>
              <a:rPr lang="en-US" dirty="0" smtClean="0"/>
              <a:t>Google – products and tools</a:t>
            </a:r>
          </a:p>
          <a:p>
            <a:r>
              <a:rPr lang="en-US" dirty="0" smtClean="0"/>
              <a:t>Microsoft – tools; Office</a:t>
            </a:r>
          </a:p>
          <a:p>
            <a:pPr lvl="1"/>
            <a:r>
              <a:rPr lang="en-US" dirty="0" smtClean="0"/>
              <a:t>.NET not used in tools or Office..</a:t>
            </a:r>
            <a:endParaRPr lang="en-US" dirty="0"/>
          </a:p>
        </p:txBody>
      </p:sp>
    </p:spTree>
    <p:extLst>
      <p:ext uri="{BB962C8B-B14F-4D97-AF65-F5344CB8AC3E}">
        <p14:creationId xmlns:p14="http://schemas.microsoft.com/office/powerpoint/2010/main" val="16743931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Innovators</a:t>
            </a:r>
            <a:endParaRPr lang="en-US" dirty="0"/>
          </a:p>
        </p:txBody>
      </p:sp>
      <p:sp>
        <p:nvSpPr>
          <p:cNvPr id="3" name="Content Placeholder 2"/>
          <p:cNvSpPr>
            <a:spLocks noGrp="1"/>
          </p:cNvSpPr>
          <p:nvPr>
            <p:ph idx="1"/>
          </p:nvPr>
        </p:nvSpPr>
        <p:spPr/>
        <p:txBody>
          <a:bodyPr>
            <a:normAutofit/>
          </a:bodyPr>
          <a:lstStyle/>
          <a:p>
            <a:r>
              <a:rPr lang="en-US" dirty="0" smtClean="0"/>
              <a:t>Dropbox: </a:t>
            </a:r>
            <a:r>
              <a:rPr lang="en-US" dirty="0" smtClean="0">
                <a:hlinkClick r:id="rId2"/>
              </a:rPr>
              <a:t>Cross-platform C++ layer</a:t>
            </a:r>
            <a:r>
              <a:rPr lang="en-US" dirty="0" smtClean="0"/>
              <a:t>. iOS, Android, …</a:t>
            </a:r>
          </a:p>
          <a:p>
            <a:r>
              <a:rPr lang="en-US" dirty="0" smtClean="0">
                <a:hlinkClick r:id="rId3"/>
              </a:rPr>
              <a:t>Catch</a:t>
            </a:r>
            <a:r>
              <a:rPr lang="en-US" dirty="0"/>
              <a:t>: “A modern, C++-native, header-only, framework for unit-tests, TDD and </a:t>
            </a:r>
            <a:r>
              <a:rPr lang="en-US" dirty="0" smtClean="0"/>
              <a:t>BDD”</a:t>
            </a:r>
          </a:p>
          <a:p>
            <a:r>
              <a:rPr lang="en-US" dirty="0" err="1" smtClean="0"/>
              <a:t>JetBrains</a:t>
            </a:r>
            <a:r>
              <a:rPr lang="en-US" dirty="0" smtClean="0"/>
              <a:t> (of </a:t>
            </a:r>
            <a:r>
              <a:rPr lang="en-US" dirty="0" err="1" smtClean="0"/>
              <a:t>ReSharper</a:t>
            </a:r>
            <a:r>
              <a:rPr lang="en-US" dirty="0" smtClean="0"/>
              <a:t> and </a:t>
            </a:r>
            <a:r>
              <a:rPr lang="en-US" dirty="0" err="1" smtClean="0"/>
              <a:t>IntelliJ</a:t>
            </a:r>
            <a:r>
              <a:rPr lang="en-US" dirty="0" smtClean="0"/>
              <a:t> IDEA): </a:t>
            </a:r>
            <a:r>
              <a:rPr lang="en-US" dirty="0" err="1" smtClean="0">
                <a:hlinkClick r:id="rId4"/>
              </a:rPr>
              <a:t>CLion</a:t>
            </a:r>
            <a:r>
              <a:rPr lang="en-US" dirty="0" smtClean="0">
                <a:hlinkClick r:id="rId4"/>
              </a:rPr>
              <a:t> IDE</a:t>
            </a:r>
            <a:r>
              <a:rPr lang="en-US" dirty="0" smtClean="0"/>
              <a:t> (and plug-in for VS).</a:t>
            </a:r>
          </a:p>
          <a:p>
            <a:r>
              <a:rPr lang="en-US" dirty="0" smtClean="0"/>
              <a:t>Google/Android: </a:t>
            </a:r>
            <a:r>
              <a:rPr lang="en-US" dirty="0" smtClean="0">
                <a:hlinkClick r:id="rId5"/>
              </a:rPr>
              <a:t>tools for C/C++</a:t>
            </a:r>
            <a:endParaRPr lang="en-US" dirty="0"/>
          </a:p>
        </p:txBody>
      </p:sp>
    </p:spTree>
    <p:extLst>
      <p:ext uri="{BB962C8B-B14F-4D97-AF65-F5344CB8AC3E}">
        <p14:creationId xmlns:p14="http://schemas.microsoft.com/office/powerpoint/2010/main" val="24783029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p:txBody>
          <a:bodyPr/>
          <a:lstStyle/>
          <a:p>
            <a:r>
              <a:rPr lang="en-US" dirty="0" smtClean="0"/>
              <a:t>Facebook:</a:t>
            </a:r>
          </a:p>
          <a:p>
            <a:pPr lvl="1"/>
            <a:r>
              <a:rPr lang="en-US" dirty="0" err="1"/>
              <a:t>Proxygen</a:t>
            </a:r>
            <a:r>
              <a:rPr lang="en-US" dirty="0"/>
              <a:t> makes heavy use of the latest C++ features and depends on </a:t>
            </a:r>
            <a:r>
              <a:rPr lang="en-US" b="1" dirty="0">
                <a:hlinkClick r:id="rId2"/>
              </a:rPr>
              <a:t>Thrift</a:t>
            </a:r>
            <a:r>
              <a:rPr lang="en-US" dirty="0"/>
              <a:t> and </a:t>
            </a:r>
            <a:r>
              <a:rPr lang="en-US" b="1" dirty="0">
                <a:hlinkClick r:id="rId3"/>
              </a:rPr>
              <a:t>Folly</a:t>
            </a:r>
            <a:r>
              <a:rPr lang="en-US" dirty="0"/>
              <a:t> for its underlying network and data abstractions. We make use of move semantics to avoid extra copies for large objects like body buffers and header representations while avoiding typical pitfalls like memory leaks. Additionally, by using non-blocking IO and Linux's </a:t>
            </a:r>
            <a:r>
              <a:rPr lang="en-US" dirty="0" err="1"/>
              <a:t>epoll</a:t>
            </a:r>
            <a:r>
              <a:rPr lang="en-US" dirty="0"/>
              <a:t> under the hood, we are able to create a memory and CPU efficient server.</a:t>
            </a:r>
          </a:p>
          <a:p>
            <a:pPr lvl="1"/>
            <a:endParaRPr lang="en-US" dirty="0"/>
          </a:p>
        </p:txBody>
      </p:sp>
    </p:spTree>
    <p:extLst>
      <p:ext uri="{BB962C8B-B14F-4D97-AF65-F5344CB8AC3E}">
        <p14:creationId xmlns:p14="http://schemas.microsoft.com/office/powerpoint/2010/main" val="6992249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TotalTime>
  <Words>1731</Words>
  <Application>Microsoft Office PowerPoint</Application>
  <PresentationFormat>On-screen Show (4:3)</PresentationFormat>
  <Paragraphs>302</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Fun with C++11</vt:lpstr>
      <vt:lpstr>Fun with C++ 11</vt:lpstr>
      <vt:lpstr>Disclaimers </vt:lpstr>
      <vt:lpstr>C++ History</vt:lpstr>
      <vt:lpstr>BDFL: not</vt:lpstr>
      <vt:lpstr>C++ Standard</vt:lpstr>
      <vt:lpstr>C++ Innovators</vt:lpstr>
      <vt:lpstr>C++ Innovators</vt:lpstr>
      <vt:lpstr>C++: Alive and Well</vt:lpstr>
      <vt:lpstr>C++ is Multi-Paradigm</vt:lpstr>
      <vt:lpstr>Paradigms: Procedural</vt:lpstr>
      <vt:lpstr>Paradigms: Object Oriented</vt:lpstr>
      <vt:lpstr>Paradigms: Generic</vt:lpstr>
      <vt:lpstr>C++ Standard Library / STL: Not Object Oriented!</vt:lpstr>
      <vt:lpstr>Paradigms: Functional</vt:lpstr>
      <vt:lpstr>What’s [still] missing</vt:lpstr>
      <vt:lpstr>What’s [still] missing</vt:lpstr>
      <vt:lpstr>C++ Idioms</vt:lpstr>
      <vt:lpstr>RAII</vt:lpstr>
      <vt:lpstr>C++: Rule of 3</vt:lpstr>
      <vt:lpstr>C++11: Rule of 5</vt:lpstr>
      <vt:lpstr>Which C++ compiler am I using?</vt:lpstr>
      <vt:lpstr>Which C++ compiler?</vt:lpstr>
      <vt:lpstr>Which C++ compiler?</vt:lpstr>
      <vt:lpstr>MS C/C++ runtime dependencies</vt:lpstr>
      <vt:lpstr>String Literals</vt:lpstr>
      <vt:lpstr>String Literals</vt:lpstr>
      <vt:lpstr>String Literals: Raw</vt:lpstr>
      <vt:lpstr>std::to_string</vt:lpstr>
      <vt:lpstr>std::to_string</vt:lpstr>
      <vt:lpstr>Smart Pointers</vt:lpstr>
      <vt:lpstr>Smart Pointers std::unique_ptr</vt:lpstr>
      <vt:lpstr>C++ smart pointers</vt:lpstr>
      <vt:lpstr>Smart Pointers std::shared_ptr</vt:lpstr>
      <vt:lpstr>std::to_string</vt:lpstr>
      <vt:lpstr>std::to_string</vt:lpstr>
      <vt:lpstr>Google C++ Guide: Initialization</vt:lpstr>
      <vt:lpstr>Google C++ guide</vt:lpstr>
      <vt:lpstr>Google C++ guide</vt:lpstr>
    </vt:vector>
  </TitlesOfParts>
  <Company>datacard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C++11</dc:title>
  <dc:creator>Dwight Fellman</dc:creator>
  <cp:lastModifiedBy>Dwight Fellman</cp:lastModifiedBy>
  <cp:revision>231</cp:revision>
  <dcterms:created xsi:type="dcterms:W3CDTF">2014-10-31T13:02:03Z</dcterms:created>
  <dcterms:modified xsi:type="dcterms:W3CDTF">2014-11-17T18:40:09Z</dcterms:modified>
</cp:coreProperties>
</file>