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72" r:id="rId5"/>
    <p:sldId id="273" r:id="rId6"/>
    <p:sldId id="264" r:id="rId7"/>
    <p:sldId id="257" r:id="rId8"/>
    <p:sldId id="259" r:id="rId9"/>
    <p:sldId id="270" r:id="rId10"/>
    <p:sldId id="271" r:id="rId11"/>
    <p:sldId id="262" r:id="rId12"/>
    <p:sldId id="263" r:id="rId13"/>
    <p:sldId id="261" r:id="rId14"/>
    <p:sldId id="27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591" autoAdjust="0"/>
  </p:normalViewPr>
  <p:slideViewPr>
    <p:cSldViewPr>
      <p:cViewPr varScale="1">
        <p:scale>
          <a:sx n="85" d="100"/>
          <a:sy n="85" d="100"/>
        </p:scale>
        <p:origin x="-2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9AD4-132E-4B79-8E81-ED2DE054EDF4}" type="datetimeFigureOut">
              <a:rPr lang="en-US" smtClean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B27-A7FD-4A05-89F7-9AC18082A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sual_C++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NU_Compiler_Collec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/to_string" TargetMode="External"/><Relationship Id="rId2" Type="http://schemas.openxmlformats.org/officeDocument/2006/relationships/hyperlink" Target="http://en.cppreference.com/w/cpp/string/basic_st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ppquiz.org/quiz/question/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store/from-mathematics-to-generic-programming-9780321942043" TargetMode="External"/><Relationship Id="rId2" Type="http://schemas.openxmlformats.org/officeDocument/2006/relationships/hyperlink" Target="https://en.wikipedia.org/wiki/Alexander_Stepanov#Criticism_of_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flatbuffers/md__cpp_usage.html" TargetMode="External"/><Relationship Id="rId2" Type="http://schemas.openxmlformats.org/officeDocument/2006/relationships/hyperlink" Target="https://www.jpm4j.org/#!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stitution_failure_is_not_an_error" TargetMode="External"/><Relationship Id="rId2" Type="http://schemas.openxmlformats.org/officeDocument/2006/relationships/hyperlink" Target="http://en.cppreference.com/w/cpp/language/rai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rule_of_thre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 with C++11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26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“Because the presence of a user-defined destructor, copy-constructor, or copy-assignment operator prevents implicit definition of the move constructor and the move assignment operator, any class for which move semantics are desirable, has to declare all five special member </a:t>
            </a:r>
            <a:r>
              <a:rPr lang="en-US" dirty="0" smtClean="0"/>
              <a:t>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:\apps\WinDDK\7600.16385.1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bin\setenv.bat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WLH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c:\apps\WinDDK\7600.16385.1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&gt; cl.exe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Microsoft 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15.00.30729.207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Copyright (C) Microsoft Corporation.  All rights reserved.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usage: cl [ option... ] filename... [ /link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linkoption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... ]</a:t>
            </a: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Set </a:t>
            </a:r>
            <a:r>
              <a:rPr lang="en-US" sz="2600" dirty="0">
                <a:cs typeface="Consolas" panose="020B0609020204030204" pitchFamily="49" charset="0"/>
              </a:rPr>
              <a:t>the environment; run </a:t>
            </a:r>
            <a:r>
              <a:rPr lang="en-US" sz="2600" dirty="0" smtClean="0">
                <a:cs typeface="Consolas" panose="020B0609020204030204" pitchFamily="49" charset="0"/>
              </a:rPr>
              <a:t>CL.EXE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Visual Studio help/about: fail</a:t>
            </a:r>
          </a:p>
          <a:p>
            <a:r>
              <a:rPr lang="en-US" sz="2600" dirty="0" smtClean="0">
                <a:cs typeface="Consolas" panose="020B0609020204030204" pitchFamily="49" charset="0"/>
              </a:rPr>
              <a:t>Look for “C++” </a:t>
            </a:r>
            <a:r>
              <a:rPr lang="en-US" sz="2600" dirty="0" smtClean="0">
                <a:cs typeface="Consolas" panose="020B0609020204030204" pitchFamily="49" charset="0"/>
                <a:hlinkClick r:id="rId2"/>
              </a:rPr>
              <a:t>here</a:t>
            </a:r>
            <a:r>
              <a:rPr lang="en-US" sz="2600" dirty="0" smtClean="0">
                <a:cs typeface="Consolas" panose="020B0609020204030204" pitchFamily="49" charset="0"/>
              </a:rPr>
              <a:t> for all MS C++ compiler versions</a:t>
            </a:r>
            <a:endParaRPr lang="en-US" sz="26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vs2013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18.00.31010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vs2012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17.00.61030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Version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16.00.40219.01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2008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env: Microsoft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(R) 32-bit C/C++ Optimizing Compiler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Version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15.00.30729.01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80x86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env: Microsoft (R) C/C++ Optimizing Compiler Version 19.00.22129.1 for x86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 C/C</a:t>
            </a:r>
            <a:r>
              <a:rPr lang="en-US" dirty="0" smtClean="0"/>
              <a:t>++ runtime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c:\apps\vs2013\VC\redist\x64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tree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/f /a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Microsoft.VC120.CRT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msvcp120.dll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C++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msvcr120.dll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C runtime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vccorlib120.dll 	// C++/CLI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Microsoft.VC120.CXXAMP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vcamp120.dll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mfc120u.dll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mfcm120u.dll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+---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Microsoft.VC120.MFCLOC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localized stuff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\---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Microsoft.VC120.OpenMP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vcomp120.dll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C++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an up-to-date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box: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dwight@dwight-mint17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~ $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 (Ubuntu 4.8.2-19ubuntu1) 4.8.2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Copyright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(C) 2013 Free Software Foundation, Inc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en-US" sz="2800" dirty="0" smtClean="0"/>
              <a:t>“G” is for GNU</a:t>
            </a:r>
            <a:endParaRPr lang="en-US" sz="2800" dirty="0"/>
          </a:p>
          <a:p>
            <a:pPr marL="285750"/>
            <a:r>
              <a:rPr lang="en-US" sz="2800" dirty="0" smtClean="0"/>
              <a:t>“GNU” is for “GNU is Not Unix”</a:t>
            </a:r>
          </a:p>
          <a:p>
            <a:pPr marL="285750"/>
            <a:r>
              <a:rPr lang="en-US" sz="2800" dirty="0" smtClean="0"/>
              <a:t>g++ is the C++ compiler command</a:t>
            </a:r>
          </a:p>
          <a:p>
            <a:pPr marL="285750"/>
            <a:r>
              <a:rPr lang="en-US" sz="2800" dirty="0" err="1" smtClean="0"/>
              <a:t>gcc</a:t>
            </a:r>
            <a:r>
              <a:rPr lang="en-US" sz="2800" dirty="0" smtClean="0"/>
              <a:t> is the C compiler </a:t>
            </a:r>
            <a:r>
              <a:rPr lang="en-US" sz="2800" dirty="0" smtClean="0"/>
              <a:t>command</a:t>
            </a:r>
          </a:p>
          <a:p>
            <a:pPr marL="285750"/>
            <a:r>
              <a:rPr lang="en-US" sz="2800" smtClean="0"/>
              <a:t>GCC: </a:t>
            </a:r>
            <a:r>
              <a:rPr lang="en-US" sz="2800" dirty="0" smtClean="0"/>
              <a:t>“</a:t>
            </a:r>
            <a:r>
              <a:rPr lang="en-US" sz="2800" dirty="0" smtClean="0">
                <a:hlinkClick r:id="rId2"/>
              </a:rPr>
              <a:t>GNU compiler collection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to_string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dirty="0"/>
              <a:t>Converts a numeric value to </a:t>
            </a:r>
            <a:r>
              <a:rPr lang="en-US" dirty="0" err="1">
                <a:hlinkClick r:id="rId2" tooltip="cpp/string/basic string"/>
              </a:rPr>
              <a:t>std</a:t>
            </a:r>
            <a:r>
              <a:rPr lang="en-US" dirty="0">
                <a:hlinkClick r:id="rId2" tooltip="cpp/string/basic string"/>
              </a:rPr>
              <a:t>::string</a:t>
            </a:r>
            <a:r>
              <a:rPr lang="en-US" dirty="0" smtClean="0"/>
              <a:t>.”</a:t>
            </a:r>
          </a:p>
          <a:p>
            <a:pPr marL="400050" lvl="1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</a:t>
            </a:r>
            <a:r>
              <a:rPr lang="en-US" sz="2200" dirty="0" smtClean="0">
                <a:hlinkClick r:id="rId3"/>
              </a:rPr>
              <a:t>en.cppreference.com/w/cpp/string/basic_string/to_string</a:t>
            </a:r>
            <a:endParaRPr lang="en-US" sz="2200" dirty="0" smtClean="0"/>
          </a:p>
          <a:p>
            <a:pPr marL="285750"/>
            <a:r>
              <a:rPr lang="en-US" dirty="0" smtClean="0"/>
              <a:t>Avoid </a:t>
            </a:r>
            <a:r>
              <a:rPr lang="en-US" dirty="0" err="1" smtClean="0"/>
              <a:t>atof</a:t>
            </a:r>
            <a:r>
              <a:rPr lang="en-US" dirty="0" smtClean="0"/>
              <a:t>(), </a:t>
            </a:r>
            <a:r>
              <a:rPr lang="en-US" dirty="0" err="1" smtClean="0"/>
              <a:t>atoi</a:t>
            </a:r>
            <a:r>
              <a:rPr lang="en-US" dirty="0" smtClean="0"/>
              <a:t>(), …; </a:t>
            </a:r>
            <a:r>
              <a:rPr lang="en-US" dirty="0" err="1" smtClean="0"/>
              <a:t>unicode</a:t>
            </a:r>
            <a:r>
              <a:rPr lang="en-US" dirty="0" smtClean="0"/>
              <a:t>; …</a:t>
            </a:r>
          </a:p>
          <a:p>
            <a:pPr marL="285750"/>
            <a:r>
              <a:rPr lang="en-US" dirty="0" smtClean="0"/>
              <a:t>Use </a:t>
            </a:r>
            <a:r>
              <a:rPr lang="en-US" dirty="0" err="1" smtClean="0"/>
              <a:t>to_wstring</a:t>
            </a:r>
            <a:r>
              <a:rPr lang="en-US" dirty="0" smtClean="0"/>
              <a:t>() for wide strings</a:t>
            </a:r>
            <a:endParaRPr lang="en-US" dirty="0"/>
          </a:p>
          <a:p>
            <a:pPr marL="400050" lvl="1" indent="0">
              <a:buNone/>
            </a:pPr>
            <a:endParaRPr lang="en-US" sz="1800" dirty="0" smtClean="0"/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00100" lvl="2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double f = 23.43;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  <a:p>
            <a:pPr marL="800100" lvl="2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f_str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800100" lvl="2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1400" dirty="0" smtClean="0"/>
              <a:t>23.430000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6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to_string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 with all sorts of numeric types</a:t>
            </a:r>
          </a:p>
          <a:p>
            <a:r>
              <a:rPr lang="en-US" dirty="0" smtClean="0"/>
              <a:t>Caveat (google </a:t>
            </a:r>
            <a:r>
              <a:rPr lang="en-US" dirty="0" err="1" smtClean="0"/>
              <a:t>FlatBuffers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namespace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flatbuffers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Convert an integer or floating point value to a string.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 contrast to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"char" values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 converted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to a string of digits.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template&lt;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NumToString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(T 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to_string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() prints different numbers of digits for floats depending on</a:t>
            </a:r>
          </a:p>
          <a:p>
            <a:pPr marL="0" indent="0">
              <a:buNone/>
            </a:pPr>
            <a:r>
              <a:rPr lang="en-US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// platform and isn't available on Android, so we use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t;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ss.str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773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google-styleguide.googlecode.com/svn/trunk/cppguide.html</a:t>
            </a:r>
            <a:endParaRPr lang="en-US" sz="20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“Programmers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have to understand the difference between auto and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auto&amp; or they'll get copies when they didn't mean to.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 interaction between auto and C++11 brace-initialization can be confusing. The declarations:</a:t>
            </a:r>
          </a:p>
          <a:p>
            <a:pPr marL="40005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auto x(3);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parentheses.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auto y{3};  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curly braces.</a:t>
            </a:r>
          </a:p>
          <a:p>
            <a:pPr marL="400050" lvl="1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mean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different things — x is an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while y is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initializer_list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&gt;. The same applies to other normally-invisible proxy types.</a:t>
            </a:r>
          </a:p>
        </p:txBody>
      </p:sp>
    </p:spTree>
    <p:extLst>
      <p:ext uri="{BB962C8B-B14F-4D97-AF65-F5344CB8AC3E}">
        <p14:creationId xmlns:p14="http://schemas.microsoft.com/office/powerpoint/2010/main" val="307729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 /FA j.cpp</a:t>
            </a:r>
          </a:p>
          <a:p>
            <a:pPr marL="0" indent="0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Directory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of D:\temp\j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564 j.asm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08:17 AM                94 j.cpp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83,456 j.exe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11/07/2014  08:23 AM               475 j.obj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4" y="1600200"/>
            <a:ext cx="5339576" cy="162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87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C++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371600"/>
            <a:ext cx="7696200" cy="516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24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like a lot of languages in addition to C++</a:t>
            </a:r>
          </a:p>
          <a:p>
            <a:pPr lvl="1"/>
            <a:r>
              <a:rPr lang="en-US" dirty="0" smtClean="0"/>
              <a:t>C# (mostly); Python; Java; PHP; Groovy; would like to learn Ruby and </a:t>
            </a:r>
            <a:r>
              <a:rPr lang="en-US" dirty="0" err="1" smtClean="0"/>
              <a:t>Clojure</a:t>
            </a:r>
            <a:endParaRPr lang="en-US" dirty="0" smtClean="0"/>
          </a:p>
          <a:p>
            <a:r>
              <a:rPr lang="en-US" dirty="0" smtClean="0"/>
              <a:t>I use Microsoft C++ mostly</a:t>
            </a:r>
          </a:p>
          <a:p>
            <a:r>
              <a:rPr lang="en-US" dirty="0" smtClean="0"/>
              <a:t>I’m not a C++ expert</a:t>
            </a:r>
          </a:p>
          <a:p>
            <a:pPr lvl="1"/>
            <a:r>
              <a:rPr lang="en-US" dirty="0" smtClean="0"/>
              <a:t>these challenge me: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cppquiz.org/quiz/question/1</a:t>
            </a:r>
            <a:endParaRPr lang="en-US" dirty="0" smtClean="0"/>
          </a:p>
          <a:p>
            <a:r>
              <a:rPr lang="en-US" dirty="0" smtClean="0"/>
              <a:t>It’s fun to learn new things and apply them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1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Generic</a:t>
            </a:r>
          </a:p>
          <a:p>
            <a:r>
              <a:rPr lang="en-US" dirty="0" smtClean="0"/>
              <a:t>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Procedural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Assignment statements; functions; subroutines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27" y="2819400"/>
            <a:ext cx="3650746" cy="356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Paradigms: Object Oriented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Classes; objects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096000" cy="453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Standard Library / STL:</a:t>
            </a:r>
            <a:br>
              <a:rPr lang="en-US" dirty="0" smtClean="0"/>
            </a:br>
            <a:r>
              <a:rPr lang="en-US" i="1" dirty="0" smtClean="0"/>
              <a:t>Not Object Oriented!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what the creator of the STL has to say about this</a:t>
            </a:r>
            <a:r>
              <a:rPr lang="en-US" dirty="0"/>
              <a:t>: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https://en.wikipedia.org/wiki/Alexander_Stepanov#Criticism_of_OOP</a:t>
            </a:r>
            <a:endParaRPr lang="en-US" dirty="0"/>
          </a:p>
          <a:p>
            <a:r>
              <a:rPr lang="en-US" dirty="0" smtClean="0"/>
              <a:t>He’s got a new book, too: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www.informit.com/store/from-mathematics-to-generic-programming-9780321942043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Packages / modules</a:t>
            </a:r>
          </a:p>
          <a:p>
            <a:pPr lvl="1"/>
            <a:r>
              <a:rPr lang="en-US" dirty="0" smtClean="0"/>
              <a:t>PHP composer; Python pip; Ruby gems</a:t>
            </a:r>
            <a:endParaRPr lang="en-US" dirty="0"/>
          </a:p>
          <a:p>
            <a:pPr lvl="1"/>
            <a:r>
              <a:rPr lang="en-US" dirty="0" smtClean="0"/>
              <a:t>Java .JAR, .WAR; </a:t>
            </a:r>
            <a:r>
              <a:rPr lang="en-US" dirty="0" smtClean="0">
                <a:hlinkClick r:id="rId2"/>
              </a:rPr>
              <a:t>JPM4j</a:t>
            </a:r>
            <a:endParaRPr lang="en-US" dirty="0"/>
          </a:p>
          <a:p>
            <a:r>
              <a:rPr lang="en-US" dirty="0" smtClean="0"/>
              <a:t>Garbage collection (as C#, Java, Python, …)</a:t>
            </a:r>
          </a:p>
          <a:p>
            <a:r>
              <a:rPr lang="en-US" dirty="0" smtClean="0"/>
              <a:t>Strings in switch() statement (C#)</a:t>
            </a:r>
          </a:p>
          <a:p>
            <a:r>
              <a:rPr lang="en-US" dirty="0" smtClean="0"/>
              <a:t>Decimal</a:t>
            </a:r>
          </a:p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google </a:t>
            </a:r>
            <a:r>
              <a:rPr lang="en-US" dirty="0" err="1" smtClean="0">
                <a:hlinkClick r:id="rId3"/>
              </a:rPr>
              <a:t>FlatBuffers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good, modern C++</a:t>
            </a:r>
          </a:p>
          <a:p>
            <a:r>
              <a:rPr lang="en-US" dirty="0" smtClean="0"/>
              <a:t>Run-time introspection (C#, Java, Python, …)</a:t>
            </a:r>
          </a:p>
          <a:p>
            <a:r>
              <a:rPr lang="en-US" dirty="0" smtClean="0"/>
              <a:t>Interfaces: Need [ugly] abstract classes</a:t>
            </a:r>
          </a:p>
          <a:p>
            <a:r>
              <a:rPr lang="en-US" dirty="0" smtClean="0"/>
              <a:t>command-line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RAII</a:t>
            </a:r>
            <a:endParaRPr lang="en-US" dirty="0" smtClean="0"/>
          </a:p>
          <a:p>
            <a:pPr lvl="1"/>
            <a:r>
              <a:rPr lang="en-US" dirty="0" smtClean="0"/>
              <a:t>“Resource Acquisition Is Initialization”</a:t>
            </a:r>
          </a:p>
          <a:p>
            <a:pPr lvl="1"/>
            <a:r>
              <a:rPr lang="en-US" dirty="0" smtClean="0"/>
              <a:t>Acquire and release things in constructor and destructor</a:t>
            </a:r>
          </a:p>
          <a:p>
            <a:r>
              <a:rPr lang="en-US" dirty="0" smtClean="0">
                <a:hlinkClick r:id="rId3"/>
              </a:rPr>
              <a:t>SFINAE</a:t>
            </a:r>
            <a:endParaRPr lang="en-US" dirty="0" smtClean="0"/>
          </a:p>
          <a:p>
            <a:pPr lvl="1"/>
            <a:r>
              <a:rPr lang="en-US" dirty="0"/>
              <a:t>“Substitution </a:t>
            </a:r>
            <a:r>
              <a:rPr lang="en-US" dirty="0" smtClean="0"/>
              <a:t>Failure Is Not An Error”</a:t>
            </a:r>
          </a:p>
          <a:p>
            <a:pPr lvl="1"/>
            <a:r>
              <a:rPr lang="en-US" dirty="0" smtClean="0"/>
              <a:t>You won’t get compile-time errors when fiddling with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Rule of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en.cppreference.com/w/cpp/language/rule_of_three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“If </a:t>
            </a:r>
            <a:r>
              <a:rPr lang="en-US" dirty="0"/>
              <a:t>a class requires a user-defined destructor, a user-defined copy constructor, or a user-defined copy assignment operator, it almost certainly requires all three.</a:t>
            </a:r>
          </a:p>
        </p:txBody>
      </p:sp>
    </p:spTree>
    <p:extLst>
      <p:ext uri="{BB962C8B-B14F-4D97-AF65-F5344CB8AC3E}">
        <p14:creationId xmlns:p14="http://schemas.microsoft.com/office/powerpoint/2010/main" val="2038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813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Fun with C++11</vt:lpstr>
      <vt:lpstr>Disclaimers </vt:lpstr>
      <vt:lpstr>Paradigms</vt:lpstr>
      <vt:lpstr>Paradigms: Procedural</vt:lpstr>
      <vt:lpstr>Paradigms: Object Oriented</vt:lpstr>
      <vt:lpstr>C++ Standard Library / STL: Not Object Oriented!</vt:lpstr>
      <vt:lpstr>What’s missing</vt:lpstr>
      <vt:lpstr>C++ Idioms</vt:lpstr>
      <vt:lpstr>C++ Rule of 3</vt:lpstr>
      <vt:lpstr>C++11 Rule of 5</vt:lpstr>
      <vt:lpstr>Which C++ compiler?</vt:lpstr>
      <vt:lpstr>Which C++ compiler?</vt:lpstr>
      <vt:lpstr>MS C/C++ runtime dependencies</vt:lpstr>
      <vt:lpstr>Which C++ compiler?</vt:lpstr>
      <vt:lpstr>std::to_string</vt:lpstr>
      <vt:lpstr>std::to_string</vt:lpstr>
      <vt:lpstr>Google C++</vt:lpstr>
      <vt:lpstr>Google C++</vt:lpstr>
      <vt:lpstr>Google C++</vt:lpstr>
    </vt:vector>
  </TitlesOfParts>
  <Company>datacard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C++11</dc:title>
  <dc:creator>Dwight Fellman</dc:creator>
  <cp:lastModifiedBy>Dwight Fellman</cp:lastModifiedBy>
  <cp:revision>122</cp:revision>
  <dcterms:created xsi:type="dcterms:W3CDTF">2014-10-31T13:02:03Z</dcterms:created>
  <dcterms:modified xsi:type="dcterms:W3CDTF">2014-11-07T21:11:03Z</dcterms:modified>
</cp:coreProperties>
</file>