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60" r:id="rId3"/>
    <p:sldId id="276" r:id="rId4"/>
    <p:sldId id="289" r:id="rId5"/>
    <p:sldId id="282" r:id="rId6"/>
    <p:sldId id="281" r:id="rId7"/>
    <p:sldId id="283" r:id="rId8"/>
    <p:sldId id="275" r:id="rId9"/>
    <p:sldId id="258" r:id="rId10"/>
    <p:sldId id="272" r:id="rId11"/>
    <p:sldId id="273" r:id="rId12"/>
    <p:sldId id="277" r:id="rId13"/>
    <p:sldId id="264" r:id="rId14"/>
    <p:sldId id="278" r:id="rId15"/>
    <p:sldId id="257" r:id="rId16"/>
    <p:sldId id="286" r:id="rId17"/>
    <p:sldId id="259" r:id="rId18"/>
    <p:sldId id="284" r:id="rId19"/>
    <p:sldId id="270" r:id="rId20"/>
    <p:sldId id="271" r:id="rId21"/>
    <p:sldId id="262" r:id="rId22"/>
    <p:sldId id="263" r:id="rId23"/>
    <p:sldId id="274" r:id="rId24"/>
    <p:sldId id="261" r:id="rId25"/>
    <p:sldId id="290" r:id="rId26"/>
    <p:sldId id="291" r:id="rId27"/>
    <p:sldId id="280" r:id="rId28"/>
    <p:sldId id="292" r:id="rId29"/>
    <p:sldId id="293" r:id="rId30"/>
    <p:sldId id="279" r:id="rId31"/>
    <p:sldId id="287" r:id="rId32"/>
    <p:sldId id="285" r:id="rId33"/>
    <p:sldId id="288" r:id="rId34"/>
    <p:sldId id="265" r:id="rId35"/>
    <p:sldId id="266" r:id="rId36"/>
    <p:sldId id="294" r:id="rId37"/>
    <p:sldId id="268" r:id="rId38"/>
    <p:sldId id="269"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6" autoAdjust="0"/>
    <p:restoredTop sz="94591" autoAdjust="0"/>
  </p:normalViewPr>
  <p:slideViewPr>
    <p:cSldViewPr>
      <p:cViewPr varScale="1">
        <p:scale>
          <a:sx n="67" d="100"/>
          <a:sy n="67" d="100"/>
        </p:scale>
        <p:origin x="-120" y="-498"/>
      </p:cViewPr>
      <p:guideLst>
        <p:guide orient="horz" pos="2160"/>
        <p:guide pos="2880"/>
      </p:guideLst>
    </p:cSldViewPr>
  </p:slideViewPr>
  <p:outlineViewPr>
    <p:cViewPr>
      <p:scale>
        <a:sx n="33" d="100"/>
        <a:sy n="33" d="100"/>
      </p:scale>
      <p:origin x="0" y="114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7105C7-1F4A-453C-9624-D584ED7D25C7}" type="datetimeFigureOut">
              <a:rPr lang="en-US" smtClean="0"/>
              <a:t>11/17/2014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5DCCEA-3118-45AA-8A38-9FA84D8FC178}" type="slidenum">
              <a:rPr lang="en-US" smtClean="0"/>
              <a:t>‹#›</a:t>
            </a:fld>
            <a:endParaRPr lang="en-US"/>
          </a:p>
        </p:txBody>
      </p:sp>
    </p:spTree>
    <p:extLst>
      <p:ext uri="{BB962C8B-B14F-4D97-AF65-F5344CB8AC3E}">
        <p14:creationId xmlns:p14="http://schemas.microsoft.com/office/powerpoint/2010/main" val="1556969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11/17/2014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935414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11/17/2014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290020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11/17/2014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744109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11/17/2014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052031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509AD4-132E-4B79-8E81-ED2DE054EDF4}" type="datetimeFigureOut">
              <a:rPr lang="en-US" smtClean="0"/>
              <a:t>11/17/2014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882895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1509AD4-132E-4B79-8E81-ED2DE054EDF4}" type="datetimeFigureOut">
              <a:rPr lang="en-US" smtClean="0"/>
              <a:t>11/17/2014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614493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509AD4-132E-4B79-8E81-ED2DE054EDF4}" type="datetimeFigureOut">
              <a:rPr lang="en-US" smtClean="0"/>
              <a:t>11/17/2014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170508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1509AD4-132E-4B79-8E81-ED2DE054EDF4}" type="datetimeFigureOut">
              <a:rPr lang="en-US" smtClean="0"/>
              <a:t>11/17/2014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245342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509AD4-132E-4B79-8E81-ED2DE054EDF4}" type="datetimeFigureOut">
              <a:rPr lang="en-US" smtClean="0"/>
              <a:t>11/17/2014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492819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509AD4-132E-4B79-8E81-ED2DE054EDF4}" type="datetimeFigureOut">
              <a:rPr lang="en-US" smtClean="0"/>
              <a:t>11/17/2014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836864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509AD4-132E-4B79-8E81-ED2DE054EDF4}" type="datetimeFigureOut">
              <a:rPr lang="en-US" smtClean="0"/>
              <a:t>11/17/2014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54981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509AD4-132E-4B79-8E81-ED2DE054EDF4}" type="datetimeFigureOut">
              <a:rPr lang="en-US" smtClean="0"/>
              <a:t>11/17/2014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771B27-A7FD-4A05-89F7-9AC18082ABA2}" type="slidenum">
              <a:rPr lang="en-US" smtClean="0"/>
              <a:t>‹#›</a:t>
            </a:fld>
            <a:endParaRPr lang="en-US" dirty="0"/>
          </a:p>
        </p:txBody>
      </p:sp>
    </p:spTree>
    <p:extLst>
      <p:ext uri="{BB962C8B-B14F-4D97-AF65-F5344CB8AC3E}">
        <p14:creationId xmlns:p14="http://schemas.microsoft.com/office/powerpoint/2010/main" val="37027228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informit.com/store/from-mathematics-to-generic-programming-9780321942043" TargetMode="External"/><Relationship Id="rId2" Type="http://schemas.openxmlformats.org/officeDocument/2006/relationships/hyperlink" Target="https://en.wikipedia.org/wiki/Alexander_Stepanov#Criticism_of_OOP"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jpm4j.or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google.github.io/flatbuffers/md__cpp_usage.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en.wikipedia.org/wiki/Substitution_failure_is_not_an_error" TargetMode="External"/><Relationship Id="rId2" Type="http://schemas.openxmlformats.org/officeDocument/2006/relationships/hyperlink" Target="http://en.cppreference.com/w/cpp/language/raii"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en.cppreference.com/w/cpp/language/rule_of_thre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cppquiz.org/quiz/question/1"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en.cppreference.com/w/cpp/language/rule_of_three"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en.wikipedia.org/wiki/Visual_C++"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en.wikipedia.org/wiki/GNU_Compiler_Collection"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en.cppreference.com/w/cpp/string/basic_string/to_string" TargetMode="External"/><Relationship Id="rId2" Type="http://schemas.openxmlformats.org/officeDocument/2006/relationships/hyperlink" Target="http://en.cppreference.com/w/cpp/string/basic_string"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C++_Technical_Report_1"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en.cppreference.com/w/cpp/string/basic_string/to_string" TargetMode="External"/><Relationship Id="rId2" Type="http://schemas.openxmlformats.org/officeDocument/2006/relationships/hyperlink" Target="http://en.cppreference.com/w/cpp/string/basic_string"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google-styleguide.googlecode.com/svn/trunk/cppguide.html"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isocpp.org/std/the-standard" TargetMode="External"/><Relationship Id="rId2" Type="http://schemas.openxmlformats.org/officeDocument/2006/relationships/hyperlink" Target="http://www.iso.org/iso/catalogue_detail.htm?csnumber=50372" TargetMode="External"/><Relationship Id="rId1" Type="http://schemas.openxmlformats.org/officeDocument/2006/relationships/slideLayout" Target="../slideLayouts/slideLayout2.xml"/><Relationship Id="rId4" Type="http://schemas.openxmlformats.org/officeDocument/2006/relationships/hyperlink" Target="http://webstore.ansi.org/RecordDetail.aspx?sku=INCITS/ISO/IEC+14882-2012"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clang.llvm.org/cxx_status.html" TargetMode="External"/><Relationship Id="rId2" Type="http://schemas.openxmlformats.org/officeDocument/2006/relationships/hyperlink" Target="http://en.wikipedia.org/wiki/LLV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philsquared/Catch" TargetMode="External"/><Relationship Id="rId2" Type="http://schemas.openxmlformats.org/officeDocument/2006/relationships/hyperlink" Target="http://www.infoq.com/news/2014/05/dropbox-cpp-crossplatform-mobile" TargetMode="External"/><Relationship Id="rId1" Type="http://schemas.openxmlformats.org/officeDocument/2006/relationships/slideLayout" Target="../slideLayouts/slideLayout2.xml"/><Relationship Id="rId5" Type="http://schemas.openxmlformats.org/officeDocument/2006/relationships/hyperlink" Target="http://sdtimes.com/google-releases-tools-developing-android-apps-cc/" TargetMode="External"/><Relationship Id="rId4" Type="http://schemas.openxmlformats.org/officeDocument/2006/relationships/hyperlink" Target="http://www.jetbrains.com/clion/"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code.facebook.com/projects/527543867323997/folly/" TargetMode="External"/><Relationship Id="rId2" Type="http://schemas.openxmlformats.org/officeDocument/2006/relationships/hyperlink" Target="https://code.facebook.com/projects/1410559149202582/fbthrif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Fun with C++11</a:t>
            </a:r>
            <a:endParaRPr lang="en-US" dirty="0"/>
          </a:p>
        </p:txBody>
      </p:sp>
      <p:sp>
        <p:nvSpPr>
          <p:cNvPr id="3" name="Subtitle 2"/>
          <p:cNvSpPr>
            <a:spLocks noGrp="1"/>
          </p:cNvSpPr>
          <p:nvPr>
            <p:ph type="subTitle" idx="1"/>
          </p:nvPr>
        </p:nvSpPr>
        <p:spPr/>
        <p:txBody>
          <a:bodyPr/>
          <a:lstStyle/>
          <a:p>
            <a:endParaRPr lang="en-US" i="1" dirty="0"/>
          </a:p>
        </p:txBody>
      </p:sp>
    </p:spTree>
    <p:extLst>
      <p:ext uri="{BB962C8B-B14F-4D97-AF65-F5344CB8AC3E}">
        <p14:creationId xmlns:p14="http://schemas.microsoft.com/office/powerpoint/2010/main" val="38626167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Procedural</a:t>
            </a:r>
            <a:endParaRPr lang="en-US" dirty="0"/>
          </a:p>
        </p:txBody>
      </p:sp>
      <p:sp>
        <p:nvSpPr>
          <p:cNvPr id="4" name="Content Placeholder 3"/>
          <p:cNvSpPr>
            <a:spLocks noGrp="1"/>
          </p:cNvSpPr>
          <p:nvPr>
            <p:ph idx="1"/>
          </p:nvPr>
        </p:nvSpPr>
        <p:spPr/>
        <p:txBody>
          <a:bodyPr>
            <a:normAutofit/>
          </a:bodyPr>
          <a:lstStyle/>
          <a:p>
            <a:r>
              <a:rPr lang="en-US" dirty="0" smtClean="0"/>
              <a:t> </a:t>
            </a:r>
            <a:r>
              <a:rPr lang="en-US" dirty="0"/>
              <a:t>Assignment statements; functions; subroutines</a:t>
            </a:r>
          </a:p>
          <a:p>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6627" y="2819400"/>
            <a:ext cx="3650746" cy="3567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99033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Object Oriented</a:t>
            </a:r>
            <a:endParaRPr lang="en-US" dirty="0"/>
          </a:p>
        </p:txBody>
      </p:sp>
      <p:sp>
        <p:nvSpPr>
          <p:cNvPr id="4" name="Content Placeholder 3"/>
          <p:cNvSpPr>
            <a:spLocks noGrp="1"/>
          </p:cNvSpPr>
          <p:nvPr>
            <p:ph idx="1"/>
          </p:nvPr>
        </p:nvSpPr>
        <p:spPr/>
        <p:txBody>
          <a:bodyPr>
            <a:normAutofit/>
          </a:bodyPr>
          <a:lstStyle/>
          <a:p>
            <a:r>
              <a:rPr lang="en-US" dirty="0" smtClean="0"/>
              <a:t> Classes; objects</a:t>
            </a:r>
          </a:p>
          <a:p>
            <a:pPr marL="0" indent="0">
              <a:buNone/>
            </a:pPr>
            <a:endParaRPr lang="en-US" dirty="0" smtClean="0"/>
          </a:p>
          <a:p>
            <a:pPr marL="0" indent="0">
              <a:buNone/>
            </a:pPr>
            <a:endParaRPr lang="en-US" dirty="0"/>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209800"/>
            <a:ext cx="6096000" cy="4534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8284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Generic</a:t>
            </a:r>
            <a:endParaRPr lang="en-US" dirty="0"/>
          </a:p>
        </p:txBody>
      </p:sp>
      <p:sp>
        <p:nvSpPr>
          <p:cNvPr id="4" name="Content Placeholder 3"/>
          <p:cNvSpPr>
            <a:spLocks noGrp="1"/>
          </p:cNvSpPr>
          <p:nvPr>
            <p:ph idx="1"/>
          </p:nvPr>
        </p:nvSpPr>
        <p:spPr/>
        <p:txBody>
          <a:bodyPr>
            <a:normAutofit/>
          </a:bodyPr>
          <a:lstStyle/>
          <a:p>
            <a:r>
              <a:rPr lang="en-US" dirty="0" smtClean="0"/>
              <a:t> Templates</a:t>
            </a:r>
          </a:p>
          <a:p>
            <a:pPr marL="0" indent="0">
              <a:buNone/>
            </a:pPr>
            <a:r>
              <a:rPr lang="en-US" dirty="0" err="1" smtClean="0"/>
              <a:t>dlftodo</a:t>
            </a:r>
            <a:endParaRPr lang="en-US" dirty="0" smtClean="0"/>
          </a:p>
          <a:p>
            <a:pPr marL="0" indent="0">
              <a:buNone/>
            </a:pPr>
            <a:endParaRPr lang="en-US" dirty="0"/>
          </a:p>
          <a:p>
            <a:endParaRPr lang="en-US" dirty="0"/>
          </a:p>
        </p:txBody>
      </p:sp>
    </p:spTree>
    <p:extLst>
      <p:ext uri="{BB962C8B-B14F-4D97-AF65-F5344CB8AC3E}">
        <p14:creationId xmlns:p14="http://schemas.microsoft.com/office/powerpoint/2010/main" val="21251344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 Standard Library / STL:</a:t>
            </a:r>
            <a:br>
              <a:rPr lang="en-US" dirty="0" smtClean="0"/>
            </a:br>
            <a:r>
              <a:rPr lang="en-US" i="1" dirty="0" smtClean="0"/>
              <a:t>Not Object Oriented!</a:t>
            </a:r>
            <a:endParaRPr lang="en-US" i="1" dirty="0"/>
          </a:p>
        </p:txBody>
      </p:sp>
      <p:sp>
        <p:nvSpPr>
          <p:cNvPr id="3" name="Content Placeholder 2"/>
          <p:cNvSpPr>
            <a:spLocks noGrp="1"/>
          </p:cNvSpPr>
          <p:nvPr>
            <p:ph idx="1"/>
          </p:nvPr>
        </p:nvSpPr>
        <p:spPr/>
        <p:txBody>
          <a:bodyPr>
            <a:normAutofit/>
          </a:bodyPr>
          <a:lstStyle/>
          <a:p>
            <a:r>
              <a:rPr lang="en-US" dirty="0" smtClean="0"/>
              <a:t>Read what the creator of the STL has to say about this</a:t>
            </a:r>
            <a:r>
              <a:rPr lang="en-US" dirty="0"/>
              <a:t>:</a:t>
            </a:r>
            <a:endParaRPr lang="en-US" dirty="0" smtClean="0"/>
          </a:p>
          <a:p>
            <a:pPr marL="400050" lvl="1" indent="0">
              <a:buNone/>
            </a:pPr>
            <a:r>
              <a:rPr lang="en-US" dirty="0">
                <a:hlinkClick r:id="rId2"/>
              </a:rPr>
              <a:t>https://en.wikipedia.org/wiki/Alexander_Stepanov#Criticism_of_OOP</a:t>
            </a:r>
            <a:endParaRPr lang="en-US" dirty="0"/>
          </a:p>
          <a:p>
            <a:r>
              <a:rPr lang="en-US" dirty="0" smtClean="0"/>
              <a:t>He’s got a new book, too:</a:t>
            </a:r>
          </a:p>
          <a:p>
            <a:pPr marL="400050" lvl="1" indent="0">
              <a:buNone/>
            </a:pPr>
            <a:r>
              <a:rPr lang="en-US" dirty="0" smtClean="0">
                <a:hlinkClick r:id="rId3"/>
              </a:rPr>
              <a:t>http</a:t>
            </a:r>
            <a:r>
              <a:rPr lang="en-US" dirty="0">
                <a:hlinkClick r:id="rId3"/>
              </a:rPr>
              <a:t>://</a:t>
            </a:r>
            <a:r>
              <a:rPr lang="en-US" dirty="0" smtClean="0">
                <a:hlinkClick r:id="rId3"/>
              </a:rPr>
              <a:t>www.informit.com/store/from-mathematics-to-generic-programming-9780321942043</a:t>
            </a: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2431972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Functional</a:t>
            </a:r>
            <a:endParaRPr lang="en-US" dirty="0"/>
          </a:p>
        </p:txBody>
      </p:sp>
      <p:sp>
        <p:nvSpPr>
          <p:cNvPr id="4" name="Content Placeholder 3"/>
          <p:cNvSpPr>
            <a:spLocks noGrp="1"/>
          </p:cNvSpPr>
          <p:nvPr>
            <p:ph idx="1"/>
          </p:nvPr>
        </p:nvSpPr>
        <p:spPr/>
        <p:txBody>
          <a:bodyPr>
            <a:normAutofit/>
          </a:bodyPr>
          <a:lstStyle/>
          <a:p>
            <a:r>
              <a:rPr lang="en-US" dirty="0" smtClean="0"/>
              <a:t> Lambdas</a:t>
            </a:r>
          </a:p>
          <a:p>
            <a:r>
              <a:rPr lang="en-US" dirty="0" smtClean="0"/>
              <a:t>map/reduce: use ??? and ??? instead</a:t>
            </a:r>
          </a:p>
          <a:p>
            <a:pPr marL="0" indent="0">
              <a:buNone/>
            </a:pPr>
            <a:r>
              <a:rPr lang="en-US" dirty="0" err="1" smtClean="0"/>
              <a:t>dlftodo</a:t>
            </a:r>
            <a:endParaRPr lang="en-US" dirty="0" smtClean="0"/>
          </a:p>
          <a:p>
            <a:pPr marL="0" indent="0">
              <a:buNone/>
            </a:pPr>
            <a:endParaRPr lang="en-US" dirty="0"/>
          </a:p>
          <a:p>
            <a:endParaRPr lang="en-US" dirty="0"/>
          </a:p>
        </p:txBody>
      </p:sp>
    </p:spTree>
    <p:extLst>
      <p:ext uri="{BB962C8B-B14F-4D97-AF65-F5344CB8AC3E}">
        <p14:creationId xmlns:p14="http://schemas.microsoft.com/office/powerpoint/2010/main" val="17054057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[still] missing</a:t>
            </a:r>
            <a:endParaRPr lang="en-US" dirty="0"/>
          </a:p>
        </p:txBody>
      </p:sp>
      <p:sp>
        <p:nvSpPr>
          <p:cNvPr id="3" name="Content Placeholder 2"/>
          <p:cNvSpPr>
            <a:spLocks noGrp="1"/>
          </p:cNvSpPr>
          <p:nvPr>
            <p:ph idx="1"/>
          </p:nvPr>
        </p:nvSpPr>
        <p:spPr>
          <a:xfrm>
            <a:off x="457200" y="1295400"/>
            <a:ext cx="8229600" cy="4830763"/>
          </a:xfrm>
        </p:spPr>
        <p:txBody>
          <a:bodyPr>
            <a:normAutofit/>
          </a:bodyPr>
          <a:lstStyle/>
          <a:p>
            <a:r>
              <a:rPr lang="en-US" dirty="0" smtClean="0"/>
              <a:t>XML</a:t>
            </a:r>
          </a:p>
          <a:p>
            <a:r>
              <a:rPr lang="en-US" dirty="0" smtClean="0"/>
              <a:t>Packages / modules</a:t>
            </a:r>
          </a:p>
          <a:p>
            <a:pPr lvl="1"/>
            <a:r>
              <a:rPr lang="en-US" dirty="0" smtClean="0"/>
              <a:t>PHP composer; Python pip; Ruby </a:t>
            </a:r>
            <a:r>
              <a:rPr lang="en-US" dirty="0" smtClean="0"/>
              <a:t>gems; </a:t>
            </a:r>
            <a:r>
              <a:rPr lang="en-US" dirty="0" err="1" smtClean="0"/>
              <a:t>LuaRocks</a:t>
            </a:r>
            <a:endParaRPr lang="en-US" dirty="0"/>
          </a:p>
          <a:p>
            <a:pPr lvl="1"/>
            <a:r>
              <a:rPr lang="en-US" dirty="0" smtClean="0"/>
              <a:t>Java </a:t>
            </a:r>
            <a:r>
              <a:rPr lang="en-US" dirty="0" smtClean="0">
                <a:hlinkClick r:id="rId2"/>
              </a:rPr>
              <a:t>JPM4j</a:t>
            </a:r>
            <a:r>
              <a:rPr lang="en-US" dirty="0" smtClean="0"/>
              <a:t> anyone`?</a:t>
            </a:r>
          </a:p>
          <a:p>
            <a:pPr lvl="1"/>
            <a:r>
              <a:rPr lang="en-US" dirty="0" smtClean="0"/>
              <a:t>Microsoft has </a:t>
            </a:r>
            <a:r>
              <a:rPr lang="en-US" dirty="0" smtClean="0"/>
              <a:t>#</a:t>
            </a:r>
            <a:r>
              <a:rPr lang="en-US" dirty="0" smtClean="0"/>
              <a:t>import &lt;</a:t>
            </a:r>
            <a:r>
              <a:rPr lang="en-US" dirty="0" err="1" smtClean="0"/>
              <a:t>typelib</a:t>
            </a:r>
            <a:r>
              <a:rPr lang="en-US" dirty="0" smtClean="0"/>
              <a:t>&gt; for C++ COM</a:t>
            </a:r>
            <a:endParaRPr lang="en-US" dirty="0" smtClean="0"/>
          </a:p>
          <a:p>
            <a:r>
              <a:rPr lang="en-US" dirty="0" smtClean="0"/>
              <a:t>Garbage collection (as C#, Java, Python, …)</a:t>
            </a:r>
          </a:p>
          <a:p>
            <a:r>
              <a:rPr lang="en-US" dirty="0" smtClean="0"/>
              <a:t>Strings in switch() statement (C#)</a:t>
            </a:r>
          </a:p>
          <a:p>
            <a:r>
              <a:rPr lang="en-US" dirty="0" smtClean="0"/>
              <a:t>Decimal data type</a:t>
            </a:r>
          </a:p>
        </p:txBody>
      </p:sp>
    </p:spTree>
    <p:extLst>
      <p:ext uri="{BB962C8B-B14F-4D97-AF65-F5344CB8AC3E}">
        <p14:creationId xmlns:p14="http://schemas.microsoft.com/office/powerpoint/2010/main" val="28976460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a:t>
            </a:r>
            <a:r>
              <a:rPr lang="en-US" smtClean="0"/>
              <a:t>[still] missing</a:t>
            </a:r>
            <a:endParaRPr lang="en-US" dirty="0"/>
          </a:p>
        </p:txBody>
      </p:sp>
      <p:sp>
        <p:nvSpPr>
          <p:cNvPr id="3" name="Content Placeholder 2"/>
          <p:cNvSpPr>
            <a:spLocks noGrp="1"/>
          </p:cNvSpPr>
          <p:nvPr>
            <p:ph idx="1"/>
          </p:nvPr>
        </p:nvSpPr>
        <p:spPr>
          <a:xfrm>
            <a:off x="457200" y="1295400"/>
            <a:ext cx="8229600" cy="4830763"/>
          </a:xfrm>
        </p:spPr>
        <p:txBody>
          <a:bodyPr>
            <a:normAutofit lnSpcReduction="10000"/>
          </a:bodyPr>
          <a:lstStyle/>
          <a:p>
            <a:r>
              <a:rPr lang="en-US" dirty="0" smtClean="0"/>
              <a:t>Serialization:</a:t>
            </a:r>
          </a:p>
          <a:p>
            <a:pPr lvl="1"/>
            <a:r>
              <a:rPr lang="en-US" dirty="0" smtClean="0"/>
              <a:t>see </a:t>
            </a:r>
            <a:r>
              <a:rPr lang="en-US" dirty="0" smtClean="0">
                <a:hlinkClick r:id="rId2"/>
              </a:rPr>
              <a:t>google </a:t>
            </a:r>
            <a:r>
              <a:rPr lang="en-US" dirty="0" err="1" smtClean="0">
                <a:hlinkClick r:id="rId2"/>
              </a:rPr>
              <a:t>FlatBuffers</a:t>
            </a:r>
            <a:r>
              <a:rPr lang="en-US" dirty="0" smtClean="0">
                <a:hlinkClick r:id="rId2"/>
              </a:rPr>
              <a:t> </a:t>
            </a:r>
            <a:r>
              <a:rPr lang="en-US" dirty="0" smtClean="0"/>
              <a:t>– good, modern C++</a:t>
            </a:r>
          </a:p>
          <a:p>
            <a:r>
              <a:rPr lang="en-US" dirty="0" smtClean="0"/>
              <a:t>Run-time introspection (C#, Java, Python, …)</a:t>
            </a:r>
          </a:p>
          <a:p>
            <a:r>
              <a:rPr lang="en-US" dirty="0" smtClean="0"/>
              <a:t>Interfaces: Need [ugly] abstract classes</a:t>
            </a:r>
          </a:p>
          <a:p>
            <a:r>
              <a:rPr lang="en-US" dirty="0" smtClean="0"/>
              <a:t>Command-line parsing</a:t>
            </a:r>
          </a:p>
          <a:p>
            <a:r>
              <a:rPr lang="en-US" dirty="0" smtClean="0"/>
              <a:t>Binary-compatible outputs</a:t>
            </a:r>
          </a:p>
          <a:p>
            <a:pPr lvl="1"/>
            <a:r>
              <a:rPr lang="en-US" dirty="0" smtClean="0"/>
              <a:t>No standard “name mangling” of C++ classes</a:t>
            </a:r>
            <a:endParaRPr lang="en-US" dirty="0" smtClean="0"/>
          </a:p>
          <a:p>
            <a:pPr lvl="1"/>
            <a:r>
              <a:rPr lang="en-US" dirty="0" smtClean="0"/>
              <a:t>Fallback is to expose ‘C’ interfaces instead of rich C++ </a:t>
            </a:r>
            <a:r>
              <a:rPr lang="en-US" dirty="0" err="1" smtClean="0"/>
              <a:t>datatypes</a:t>
            </a:r>
            <a:r>
              <a:rPr lang="en-US" dirty="0" smtClean="0"/>
              <a:t> and objects</a:t>
            </a:r>
            <a:r>
              <a:rPr lang="en-US" dirty="0" smtClean="0"/>
              <a:t>. </a:t>
            </a:r>
            <a:r>
              <a:rPr lang="en-US" dirty="0" smtClean="0">
                <a:solidFill>
                  <a:srgbClr val="FF0000"/>
                </a:solidFill>
                <a:sym typeface="Wingdings"/>
              </a:rPr>
              <a:t></a:t>
            </a:r>
            <a:endParaRPr lang="en-US" dirty="0">
              <a:solidFill>
                <a:srgbClr val="FF0000"/>
              </a:solidFill>
            </a:endParaRPr>
          </a:p>
        </p:txBody>
      </p:sp>
    </p:spTree>
    <p:extLst>
      <p:ext uri="{BB962C8B-B14F-4D97-AF65-F5344CB8AC3E}">
        <p14:creationId xmlns:p14="http://schemas.microsoft.com/office/powerpoint/2010/main" val="7615211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Idioms</a:t>
            </a:r>
            <a:endParaRPr lang="en-US" dirty="0"/>
          </a:p>
        </p:txBody>
      </p:sp>
      <p:sp>
        <p:nvSpPr>
          <p:cNvPr id="3" name="Content Placeholder 2"/>
          <p:cNvSpPr>
            <a:spLocks noGrp="1"/>
          </p:cNvSpPr>
          <p:nvPr>
            <p:ph idx="1"/>
          </p:nvPr>
        </p:nvSpPr>
        <p:spPr/>
        <p:txBody>
          <a:bodyPr/>
          <a:lstStyle/>
          <a:p>
            <a:r>
              <a:rPr lang="en-US" dirty="0" smtClean="0">
                <a:hlinkClick r:id="rId2"/>
              </a:rPr>
              <a:t>RAII</a:t>
            </a:r>
            <a:endParaRPr lang="en-US" dirty="0" smtClean="0"/>
          </a:p>
          <a:p>
            <a:pPr lvl="1"/>
            <a:r>
              <a:rPr lang="en-US" dirty="0" smtClean="0"/>
              <a:t>“Resource Acquisition Is Initialization”</a:t>
            </a:r>
          </a:p>
          <a:p>
            <a:pPr lvl="1"/>
            <a:r>
              <a:rPr lang="en-US" dirty="0" smtClean="0"/>
              <a:t>Acquire and release things in constructor and destructor</a:t>
            </a:r>
          </a:p>
          <a:p>
            <a:r>
              <a:rPr lang="en-US" dirty="0" smtClean="0">
                <a:hlinkClick r:id="rId3"/>
              </a:rPr>
              <a:t>SFINAE</a:t>
            </a:r>
            <a:endParaRPr lang="en-US" dirty="0" smtClean="0"/>
          </a:p>
          <a:p>
            <a:pPr lvl="1"/>
            <a:r>
              <a:rPr lang="en-US" dirty="0"/>
              <a:t>“Substitution </a:t>
            </a:r>
            <a:r>
              <a:rPr lang="en-US" dirty="0" smtClean="0"/>
              <a:t>Failure Is Not An Error”</a:t>
            </a:r>
          </a:p>
          <a:p>
            <a:pPr lvl="1"/>
            <a:r>
              <a:rPr lang="en-US" dirty="0" smtClean="0"/>
              <a:t>You won’t get compile-time errors when fiddling with templates</a:t>
            </a:r>
            <a:endParaRPr lang="en-US" dirty="0"/>
          </a:p>
        </p:txBody>
      </p:sp>
    </p:spTree>
    <p:extLst>
      <p:ext uri="{BB962C8B-B14F-4D97-AF65-F5344CB8AC3E}">
        <p14:creationId xmlns:p14="http://schemas.microsoft.com/office/powerpoint/2010/main" val="32466887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RAII</a:t>
            </a:r>
            <a:endParaRPr lang="en-US" dirty="0"/>
          </a:p>
        </p:txBody>
      </p:sp>
      <p:sp>
        <p:nvSpPr>
          <p:cNvPr id="3" name="Content Placeholder 2"/>
          <p:cNvSpPr>
            <a:spLocks noGrp="1"/>
          </p:cNvSpPr>
          <p:nvPr>
            <p:ph idx="1"/>
          </p:nvPr>
        </p:nvSpPr>
        <p:spPr/>
        <p:txBody>
          <a:bodyPr/>
          <a:lstStyle/>
          <a:p>
            <a:r>
              <a:rPr lang="en-US" dirty="0"/>
              <a:t>Constructor acquires resource</a:t>
            </a:r>
          </a:p>
          <a:p>
            <a:pPr lvl="1"/>
            <a:r>
              <a:rPr lang="en-US" dirty="0" smtClean="0"/>
              <a:t>e.g. </a:t>
            </a:r>
            <a:r>
              <a:rPr lang="en-US" dirty="0"/>
              <a:t>opens </a:t>
            </a:r>
            <a:r>
              <a:rPr lang="en-US" dirty="0" smtClean="0"/>
              <a:t>file; allocate memory</a:t>
            </a:r>
            <a:endParaRPr lang="en-US" dirty="0"/>
          </a:p>
          <a:p>
            <a:r>
              <a:rPr lang="en-US" dirty="0"/>
              <a:t>All other member functions know resource is acquired</a:t>
            </a:r>
          </a:p>
          <a:p>
            <a:pPr lvl="1"/>
            <a:r>
              <a:rPr lang="en-US" dirty="0"/>
              <a:t>Do not need to test and make sure</a:t>
            </a:r>
          </a:p>
          <a:p>
            <a:r>
              <a:rPr lang="en-US" dirty="0"/>
              <a:t>Destructor releases resource</a:t>
            </a:r>
          </a:p>
          <a:p>
            <a:pPr lvl="1"/>
            <a:r>
              <a:rPr lang="en-US" dirty="0"/>
              <a:t>Works even in the presence of exceptions</a:t>
            </a:r>
          </a:p>
          <a:p>
            <a:endParaRPr lang="en-US" dirty="0"/>
          </a:p>
        </p:txBody>
      </p:sp>
    </p:spTree>
    <p:extLst>
      <p:ext uri="{BB962C8B-B14F-4D97-AF65-F5344CB8AC3E}">
        <p14:creationId xmlns:p14="http://schemas.microsoft.com/office/powerpoint/2010/main" val="21498955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
            </a:r>
            <a:r>
              <a:rPr lang="en-US" dirty="0" smtClean="0"/>
              <a:t>++: </a:t>
            </a:r>
            <a:r>
              <a:rPr lang="en-US" dirty="0" smtClean="0"/>
              <a:t>Rule of 3</a:t>
            </a:r>
            <a:endParaRPr lang="en-US" dirty="0"/>
          </a:p>
        </p:txBody>
      </p:sp>
      <p:sp>
        <p:nvSpPr>
          <p:cNvPr id="3" name="Content Placeholder 2"/>
          <p:cNvSpPr>
            <a:spLocks noGrp="1"/>
          </p:cNvSpPr>
          <p:nvPr>
            <p:ph idx="1"/>
          </p:nvPr>
        </p:nvSpPr>
        <p:spPr/>
        <p:txBody>
          <a:bodyPr/>
          <a:lstStyle/>
          <a:p>
            <a:pPr marL="0" indent="0">
              <a:buNone/>
            </a:pPr>
            <a:r>
              <a:rPr lang="en-US" sz="2400" dirty="0">
                <a:hlinkClick r:id="rId2"/>
              </a:rPr>
              <a:t>http://</a:t>
            </a:r>
            <a:r>
              <a:rPr lang="en-US" sz="2400" dirty="0" smtClean="0">
                <a:hlinkClick r:id="rId2"/>
              </a:rPr>
              <a:t>en.cppreference.com/w/cpp/language/rule_of_three</a:t>
            </a:r>
            <a:endParaRPr lang="en-US" sz="2400" dirty="0" smtClean="0"/>
          </a:p>
          <a:p>
            <a:pPr marL="0" indent="0">
              <a:buNone/>
            </a:pPr>
            <a:endParaRPr lang="en-US" dirty="0" smtClean="0"/>
          </a:p>
          <a:p>
            <a:pPr marL="400050" lvl="1" indent="0">
              <a:buNone/>
            </a:pPr>
            <a:r>
              <a:rPr lang="en-US" sz="3600" dirty="0" smtClean="0"/>
              <a:t>“If </a:t>
            </a:r>
            <a:r>
              <a:rPr lang="en-US" sz="3600" dirty="0"/>
              <a:t>a class requires a user-defined destructor, a user-defined copy constructor, or a user-defined copy assignment operator, it almost certainly requires all three.</a:t>
            </a:r>
          </a:p>
        </p:txBody>
      </p:sp>
    </p:spTree>
    <p:extLst>
      <p:ext uri="{BB962C8B-B14F-4D97-AF65-F5344CB8AC3E}">
        <p14:creationId xmlns:p14="http://schemas.microsoft.com/office/powerpoint/2010/main" val="20382942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Disclaimers	</a:t>
            </a:r>
            <a:endParaRPr lang="en-US" dirty="0"/>
          </a:p>
        </p:txBody>
      </p:sp>
      <p:sp>
        <p:nvSpPr>
          <p:cNvPr id="3" name="Content Placeholder 2"/>
          <p:cNvSpPr>
            <a:spLocks noGrp="1"/>
          </p:cNvSpPr>
          <p:nvPr>
            <p:ph idx="1"/>
          </p:nvPr>
        </p:nvSpPr>
        <p:spPr/>
        <p:txBody>
          <a:bodyPr>
            <a:normAutofit/>
          </a:bodyPr>
          <a:lstStyle/>
          <a:p>
            <a:r>
              <a:rPr lang="en-US" dirty="0" smtClean="0"/>
              <a:t>I like a lot of languages in addition to C++</a:t>
            </a:r>
          </a:p>
          <a:p>
            <a:pPr lvl="1"/>
            <a:r>
              <a:rPr lang="en-US" dirty="0" smtClean="0"/>
              <a:t>C# (mostly); Python; Java; PHP; Groovy; would like to learn Ruby and </a:t>
            </a:r>
            <a:r>
              <a:rPr lang="en-US" dirty="0" err="1" smtClean="0"/>
              <a:t>Clojure</a:t>
            </a:r>
            <a:endParaRPr lang="en-US" dirty="0" smtClean="0"/>
          </a:p>
          <a:p>
            <a:r>
              <a:rPr lang="en-US" dirty="0" smtClean="0"/>
              <a:t>I use Microsoft C++ mostly</a:t>
            </a:r>
          </a:p>
          <a:p>
            <a:r>
              <a:rPr lang="en-US" dirty="0" smtClean="0"/>
              <a:t>I’m not a C++ expert</a:t>
            </a:r>
          </a:p>
          <a:p>
            <a:pPr lvl="1"/>
            <a:r>
              <a:rPr lang="en-US" dirty="0" smtClean="0"/>
              <a:t>these challenge me: </a:t>
            </a:r>
            <a:r>
              <a:rPr lang="en-US" dirty="0" smtClean="0">
                <a:hlinkClick r:id="rId2"/>
              </a:rPr>
              <a:t>http</a:t>
            </a:r>
            <a:r>
              <a:rPr lang="en-US" dirty="0">
                <a:hlinkClick r:id="rId2"/>
              </a:rPr>
              <a:t>://</a:t>
            </a:r>
            <a:r>
              <a:rPr lang="en-US" dirty="0" smtClean="0">
                <a:hlinkClick r:id="rId2"/>
              </a:rPr>
              <a:t>cppquiz.org/quiz/question/1</a:t>
            </a:r>
            <a:endParaRPr lang="en-US" dirty="0" smtClean="0"/>
          </a:p>
          <a:p>
            <a:r>
              <a:rPr lang="en-US" dirty="0" smtClean="0"/>
              <a:t>It’s fun to learn new things and apply them</a:t>
            </a:r>
            <a:endParaRPr lang="en-US" dirty="0"/>
          </a:p>
          <a:p>
            <a:pPr lvl="1"/>
            <a:endParaRPr lang="en-US" dirty="0" smtClean="0"/>
          </a:p>
          <a:p>
            <a:pPr marL="457200" lvl="1" indent="0">
              <a:buNone/>
            </a:pPr>
            <a:endParaRPr lang="en-US" dirty="0" smtClean="0"/>
          </a:p>
          <a:p>
            <a:pPr lvl="1"/>
            <a:endParaRPr lang="en-US" dirty="0" smtClean="0"/>
          </a:p>
          <a:p>
            <a:endParaRPr lang="en-US" dirty="0"/>
          </a:p>
        </p:txBody>
      </p:sp>
    </p:spTree>
    <p:extLst>
      <p:ext uri="{BB962C8B-B14F-4D97-AF65-F5344CB8AC3E}">
        <p14:creationId xmlns:p14="http://schemas.microsoft.com/office/powerpoint/2010/main" val="38354127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
            </a:r>
            <a:r>
              <a:rPr lang="en-US" dirty="0" smtClean="0"/>
              <a:t>11: </a:t>
            </a:r>
            <a:r>
              <a:rPr lang="en-US" dirty="0" smtClean="0"/>
              <a:t>Rule of 5</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400" dirty="0">
                <a:hlinkClick r:id="rId2"/>
              </a:rPr>
              <a:t>http://</a:t>
            </a:r>
            <a:r>
              <a:rPr lang="en-US" sz="2400" dirty="0" smtClean="0">
                <a:hlinkClick r:id="rId2"/>
              </a:rPr>
              <a:t>en.cppreference.com/w/cpp/language/rule_of_three</a:t>
            </a:r>
            <a:endParaRPr lang="en-US" sz="2400" dirty="0" smtClean="0"/>
          </a:p>
          <a:p>
            <a:pPr marL="0" indent="0">
              <a:buNone/>
            </a:pPr>
            <a:endParaRPr lang="en-US" dirty="0" smtClean="0"/>
          </a:p>
          <a:p>
            <a:pPr marL="400050" lvl="1" indent="0">
              <a:buNone/>
            </a:pPr>
            <a:r>
              <a:rPr lang="en-US" sz="3200" dirty="0"/>
              <a:t>“Because the presence of a user-defined destructor, copy-constructor, or copy-assignment operator prevents implicit definition of the move constructor and the move assignment operator, any class for which move semantics are desirable, has to declare all five special member </a:t>
            </a:r>
            <a:r>
              <a:rPr lang="en-US" sz="3200" dirty="0" smtClean="0"/>
              <a:t>functions.</a:t>
            </a:r>
            <a:endParaRPr lang="en-US" sz="3200" dirty="0"/>
          </a:p>
        </p:txBody>
      </p:sp>
    </p:spTree>
    <p:extLst>
      <p:ext uri="{BB962C8B-B14F-4D97-AF65-F5344CB8AC3E}">
        <p14:creationId xmlns:p14="http://schemas.microsoft.com/office/powerpoint/2010/main" val="29952299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C++ compiler am I using?</a:t>
            </a:r>
            <a:endParaRPr lang="en-US" dirty="0"/>
          </a:p>
        </p:txBody>
      </p:sp>
      <p:sp>
        <p:nvSpPr>
          <p:cNvPr id="3" name="Content Placeholder 2"/>
          <p:cNvSpPr>
            <a:spLocks noGrp="1"/>
          </p:cNvSpPr>
          <p:nvPr>
            <p:ph idx="1"/>
          </p:nvPr>
        </p:nvSpPr>
        <p:spPr/>
        <p:txBody>
          <a:bodyPr>
            <a:normAutofit/>
          </a:bodyPr>
          <a:lstStyle/>
          <a:p>
            <a:pPr marL="457200" lvl="1" indent="0">
              <a:buNone/>
            </a:pPr>
            <a:endParaRPr lang="en-US" sz="1800" dirty="0" smtClean="0">
              <a:latin typeface="Consolas" panose="020B0609020204030204" pitchFamily="49" charset="0"/>
              <a:cs typeface="Consolas" panose="020B0609020204030204" pitchFamily="49" charset="0"/>
            </a:endParaRPr>
          </a:p>
          <a:p>
            <a:pPr marL="457200" lvl="1" indent="0">
              <a:buNone/>
            </a:pPr>
            <a:r>
              <a:rPr lang="en-US" sz="1800" dirty="0" smtClean="0">
                <a:latin typeface="Consolas" panose="020B0609020204030204" pitchFamily="49" charset="0"/>
                <a:cs typeface="Consolas" panose="020B0609020204030204" pitchFamily="49" charset="0"/>
              </a:rPr>
              <a:t>c</a:t>
            </a:r>
            <a:r>
              <a:rPr lang="en-US" sz="1800" dirty="0">
                <a:latin typeface="Consolas" panose="020B0609020204030204" pitchFamily="49" charset="0"/>
                <a:cs typeface="Consolas" panose="020B0609020204030204" pitchFamily="49" charset="0"/>
              </a:rPr>
              <a:t>:\apps\WinDDK\7600.16385.1</a:t>
            </a:r>
            <a:r>
              <a:rPr lang="en-US" sz="1800" dirty="0" smtClean="0">
                <a:latin typeface="Consolas" panose="020B0609020204030204" pitchFamily="49" charset="0"/>
                <a:cs typeface="Consolas" panose="020B0609020204030204" pitchFamily="49" charset="0"/>
              </a:rPr>
              <a:t>&gt; bin\setenv.bat </a:t>
            </a:r>
            <a:r>
              <a:rPr lang="en-US" sz="1800" dirty="0">
                <a:latin typeface="Consolas" panose="020B0609020204030204" pitchFamily="49" charset="0"/>
                <a:cs typeface="Consolas" panose="020B0609020204030204" pitchFamily="49" charset="0"/>
              </a:rPr>
              <a:t>. WLH</a:t>
            </a:r>
          </a:p>
          <a:p>
            <a:pPr marL="457200" lvl="1" indent="0">
              <a:buNone/>
            </a:pPr>
            <a:endParaRPr lang="en-US" sz="1800" dirty="0">
              <a:latin typeface="Consolas" panose="020B0609020204030204" pitchFamily="49" charset="0"/>
              <a:cs typeface="Consolas" panose="020B0609020204030204" pitchFamily="49" charset="0"/>
            </a:endParaRPr>
          </a:p>
          <a:p>
            <a:pPr marL="457200" lvl="1" indent="0">
              <a:buNone/>
            </a:pPr>
            <a:r>
              <a:rPr lang="en-US" sz="1800" dirty="0">
                <a:latin typeface="Consolas" panose="020B0609020204030204" pitchFamily="49" charset="0"/>
                <a:cs typeface="Consolas" panose="020B0609020204030204" pitchFamily="49" charset="0"/>
              </a:rPr>
              <a:t>c:\apps\WinDDK\7600.16385.1</a:t>
            </a:r>
            <a:r>
              <a:rPr lang="en-US" sz="1800" smtClean="0">
                <a:latin typeface="Consolas" panose="020B0609020204030204" pitchFamily="49" charset="0"/>
                <a:cs typeface="Consolas" panose="020B0609020204030204" pitchFamily="49" charset="0"/>
              </a:rPr>
              <a:t>&gt; cl.exe</a:t>
            </a:r>
            <a:endParaRPr lang="en-US" sz="1800" dirty="0">
              <a:latin typeface="Consolas" panose="020B0609020204030204" pitchFamily="49" charset="0"/>
              <a:cs typeface="Consolas" panose="020B0609020204030204" pitchFamily="49" charset="0"/>
            </a:endParaRPr>
          </a:p>
          <a:p>
            <a:pPr marL="457200" lvl="1" indent="0">
              <a:buNone/>
            </a:pPr>
            <a:endParaRPr lang="en-US" sz="1800" dirty="0">
              <a:latin typeface="Consolas" panose="020B0609020204030204" pitchFamily="49" charset="0"/>
              <a:cs typeface="Consolas" panose="020B0609020204030204" pitchFamily="49" charset="0"/>
            </a:endParaRPr>
          </a:p>
          <a:p>
            <a:pPr marL="457200" lvl="1" indent="0">
              <a:buNone/>
            </a:pPr>
            <a:r>
              <a:rPr lang="en-US" sz="1800" dirty="0">
                <a:latin typeface="Consolas" panose="020B0609020204030204" pitchFamily="49" charset="0"/>
                <a:cs typeface="Consolas" panose="020B0609020204030204" pitchFamily="49" charset="0"/>
              </a:rPr>
              <a:t>Microsoft (R) 32-bit C/C++ Optimizing Compiler Version </a:t>
            </a:r>
            <a:r>
              <a:rPr lang="en-US" sz="1800" b="1" dirty="0">
                <a:latin typeface="Consolas" panose="020B0609020204030204" pitchFamily="49" charset="0"/>
                <a:cs typeface="Consolas" panose="020B0609020204030204" pitchFamily="49" charset="0"/>
              </a:rPr>
              <a:t>15.00.30729.207</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80x86</a:t>
            </a:r>
          </a:p>
          <a:p>
            <a:pPr marL="457200" lvl="1" indent="0">
              <a:buNone/>
            </a:pPr>
            <a:endParaRPr lang="en-US" sz="1800" dirty="0">
              <a:latin typeface="Consolas" panose="020B0609020204030204" pitchFamily="49" charset="0"/>
              <a:cs typeface="Consolas" panose="020B0609020204030204" pitchFamily="49" charset="0"/>
            </a:endParaRPr>
          </a:p>
          <a:p>
            <a:pPr marL="457200" lvl="1" indent="0">
              <a:buNone/>
            </a:pPr>
            <a:r>
              <a:rPr lang="en-US" sz="1800" dirty="0">
                <a:latin typeface="Consolas" panose="020B0609020204030204" pitchFamily="49" charset="0"/>
                <a:cs typeface="Consolas" panose="020B0609020204030204" pitchFamily="49" charset="0"/>
              </a:rPr>
              <a:t>Copyright (C) Microsoft Corporation.  All rights reserved.</a:t>
            </a:r>
          </a:p>
          <a:p>
            <a:pPr marL="457200" lvl="1" indent="0">
              <a:buNone/>
            </a:pPr>
            <a:r>
              <a:rPr lang="en-US" sz="1800" dirty="0">
                <a:latin typeface="Consolas" panose="020B0609020204030204" pitchFamily="49" charset="0"/>
                <a:cs typeface="Consolas" panose="020B0609020204030204" pitchFamily="49" charset="0"/>
              </a:rPr>
              <a:t>usage: cl [ option... ] filename... [ /link </a:t>
            </a:r>
            <a:r>
              <a:rPr lang="en-US" sz="1800" dirty="0" err="1">
                <a:latin typeface="Consolas" panose="020B0609020204030204" pitchFamily="49" charset="0"/>
                <a:cs typeface="Consolas" panose="020B0609020204030204" pitchFamily="49" charset="0"/>
              </a:rPr>
              <a:t>linkoption</a:t>
            </a:r>
            <a:r>
              <a:rPr lang="en-US" sz="1800" dirty="0">
                <a:latin typeface="Consolas" panose="020B0609020204030204" pitchFamily="49" charset="0"/>
                <a:cs typeface="Consolas" panose="020B0609020204030204" pitchFamily="49" charset="0"/>
              </a:rPr>
              <a:t>... ]</a:t>
            </a:r>
          </a:p>
          <a:p>
            <a:pPr lvl="1"/>
            <a:endParaRPr lang="en-US" sz="1800" dirty="0">
              <a:latin typeface="Consolas" panose="020B0609020204030204" pitchFamily="49" charset="0"/>
              <a:cs typeface="Consolas" panose="020B0609020204030204" pitchFamily="49" charset="0"/>
            </a:endParaRPr>
          </a:p>
        </p:txBody>
      </p:sp>
      <p:pic>
        <p:nvPicPr>
          <p:cNvPr id="1026" name="Picture 2" descr="C:\Users\fellmad\AppData\Local\Microsoft\Windows\INetCache\IE\5OKWG846\MC900423157[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58057" y="2515057"/>
            <a:ext cx="1827886" cy="1827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88685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Which C++ compiler?</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600" dirty="0" smtClean="0">
                <a:cs typeface="Consolas" panose="020B0609020204030204" pitchFamily="49" charset="0"/>
              </a:rPr>
              <a:t>Set </a:t>
            </a:r>
            <a:r>
              <a:rPr lang="en-US" sz="2600" dirty="0">
                <a:cs typeface="Consolas" panose="020B0609020204030204" pitchFamily="49" charset="0"/>
              </a:rPr>
              <a:t>the environment; run </a:t>
            </a:r>
            <a:r>
              <a:rPr lang="en-US" sz="2600" dirty="0" smtClean="0">
                <a:cs typeface="Consolas" panose="020B0609020204030204" pitchFamily="49" charset="0"/>
              </a:rPr>
              <a:t>CL.EXE</a:t>
            </a:r>
          </a:p>
          <a:p>
            <a:r>
              <a:rPr lang="en-US" sz="2600" dirty="0" smtClean="0">
                <a:cs typeface="Consolas" panose="020B0609020204030204" pitchFamily="49" charset="0"/>
              </a:rPr>
              <a:t>Visual Studio help/about: fail</a:t>
            </a:r>
          </a:p>
          <a:p>
            <a:r>
              <a:rPr lang="en-US" sz="2600" dirty="0" smtClean="0">
                <a:cs typeface="Consolas" panose="020B0609020204030204" pitchFamily="49" charset="0"/>
              </a:rPr>
              <a:t>Look for “C++” </a:t>
            </a:r>
            <a:r>
              <a:rPr lang="en-US" sz="2600" dirty="0" smtClean="0">
                <a:cs typeface="Consolas" panose="020B0609020204030204" pitchFamily="49" charset="0"/>
                <a:hlinkClick r:id="rId2"/>
              </a:rPr>
              <a:t>here</a:t>
            </a:r>
            <a:r>
              <a:rPr lang="en-US" sz="2600" dirty="0" smtClean="0">
                <a:cs typeface="Consolas" panose="020B0609020204030204" pitchFamily="49" charset="0"/>
              </a:rPr>
              <a:t> for all MS C++ compiler versions</a:t>
            </a:r>
            <a:endParaRPr lang="en-US" sz="2600" dirty="0">
              <a:cs typeface="Consolas" panose="020B0609020204030204" pitchFamily="49" charset="0"/>
            </a:endParaRP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b="1" dirty="0" smtClean="0">
                <a:latin typeface="Consolas" panose="020B0609020204030204" pitchFamily="49" charset="0"/>
                <a:cs typeface="Consolas" panose="020B0609020204030204" pitchFamily="49" charset="0"/>
              </a:rPr>
              <a:t>vs2013</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C/C++ Optimizing Compiler Version </a:t>
            </a:r>
            <a:r>
              <a:rPr lang="en-US" sz="1800" b="1" dirty="0">
                <a:latin typeface="Consolas" panose="020B0609020204030204" pitchFamily="49" charset="0"/>
                <a:cs typeface="Consolas" panose="020B0609020204030204" pitchFamily="49" charset="0"/>
              </a:rPr>
              <a:t>18.00.31010</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x86</a:t>
            </a:r>
            <a:endParaRPr lang="en-US" sz="1800" dirty="0">
              <a:latin typeface="Consolas" panose="020B0609020204030204" pitchFamily="49" charset="0"/>
              <a:cs typeface="Consolas" panose="020B0609020204030204" pitchFamily="49" charset="0"/>
            </a:endParaRPr>
          </a:p>
          <a:p>
            <a:pPr marL="0" indent="0">
              <a:buNone/>
            </a:pPr>
            <a:r>
              <a:rPr lang="en-US" sz="1800" b="1" dirty="0" smtClean="0">
                <a:latin typeface="Consolas" panose="020B0609020204030204" pitchFamily="49" charset="0"/>
                <a:cs typeface="Consolas" panose="020B0609020204030204" pitchFamily="49" charset="0"/>
              </a:rPr>
              <a:t>vs2012</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C/C++ Optimizing Compiler Version </a:t>
            </a:r>
            <a:r>
              <a:rPr lang="en-US" sz="1800" b="1" dirty="0">
                <a:latin typeface="Consolas" panose="020B0609020204030204" pitchFamily="49" charset="0"/>
                <a:cs typeface="Consolas" panose="020B0609020204030204" pitchFamily="49" charset="0"/>
              </a:rPr>
              <a:t>17.00.61030</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x86</a:t>
            </a: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vs</a:t>
            </a:r>
            <a:r>
              <a:rPr lang="en-US" sz="1800" b="1" dirty="0" smtClean="0">
                <a:latin typeface="Consolas" panose="020B0609020204030204" pitchFamily="49" charset="0"/>
                <a:cs typeface="Consolas" panose="020B0609020204030204" pitchFamily="49" charset="0"/>
              </a:rPr>
              <a:t>2010</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32-bit C/C++ Optimizing Compiler Version </a:t>
            </a:r>
            <a:r>
              <a:rPr lang="en-US" sz="1800" b="1" dirty="0">
                <a:latin typeface="Consolas" panose="020B0609020204030204" pitchFamily="49" charset="0"/>
                <a:cs typeface="Consolas" panose="020B0609020204030204" pitchFamily="49" charset="0"/>
              </a:rPr>
              <a:t>16.00.40219.01</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80x86</a:t>
            </a: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vs</a:t>
            </a:r>
            <a:r>
              <a:rPr lang="en-US" sz="1800" b="1" dirty="0" smtClean="0">
                <a:latin typeface="Consolas" panose="020B0609020204030204" pitchFamily="49" charset="0"/>
                <a:cs typeface="Consolas" panose="020B0609020204030204" pitchFamily="49" charset="0"/>
              </a:rPr>
              <a:t>2008</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32-bit C/C++ Optimizing Compiler </a:t>
            </a:r>
            <a:r>
              <a:rPr lang="en-US" sz="1800" dirty="0" smtClean="0">
                <a:latin typeface="Consolas" panose="020B0609020204030204" pitchFamily="49" charset="0"/>
                <a:cs typeface="Consolas" panose="020B0609020204030204" pitchFamily="49" charset="0"/>
              </a:rPr>
              <a:t>Version </a:t>
            </a:r>
            <a:r>
              <a:rPr lang="en-US" sz="1800" b="1" dirty="0" smtClean="0">
                <a:latin typeface="Consolas" panose="020B0609020204030204" pitchFamily="49" charset="0"/>
                <a:cs typeface="Consolas" panose="020B0609020204030204" pitchFamily="49" charset="0"/>
              </a:rPr>
              <a:t>15.00.30729.01</a:t>
            </a:r>
            <a:r>
              <a:rPr lang="en-US" sz="1800" dirty="0" smtClean="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for </a:t>
            </a:r>
            <a:r>
              <a:rPr lang="en-US" sz="1800" dirty="0" smtClean="0">
                <a:latin typeface="Consolas" panose="020B0609020204030204" pitchFamily="49" charset="0"/>
                <a:cs typeface="Consolas" panose="020B0609020204030204" pitchFamily="49" charset="0"/>
              </a:rPr>
              <a:t>80x86</a:t>
            </a:r>
          </a:p>
          <a:p>
            <a:pPr marL="0" indent="0">
              <a:buNone/>
            </a:pPr>
            <a:r>
              <a:rPr lang="en-US" sz="1800" dirty="0">
                <a:latin typeface="Consolas" panose="020B0609020204030204" pitchFamily="49" charset="0"/>
                <a:cs typeface="Consolas" panose="020B0609020204030204" pitchFamily="49" charset="0"/>
              </a:rPr>
              <a:t>vs</a:t>
            </a:r>
            <a:r>
              <a:rPr lang="en-US" sz="1800" b="1" dirty="0">
                <a:latin typeface="Consolas" panose="020B0609020204030204" pitchFamily="49" charset="0"/>
                <a:cs typeface="Consolas" panose="020B0609020204030204" pitchFamily="49" charset="0"/>
              </a:rPr>
              <a:t>2014</a:t>
            </a:r>
            <a:r>
              <a:rPr lang="en-US" sz="1800" dirty="0">
                <a:latin typeface="Consolas" panose="020B0609020204030204" pitchFamily="49" charset="0"/>
                <a:cs typeface="Consolas" panose="020B0609020204030204" pitchFamily="49" charset="0"/>
              </a:rPr>
              <a:t>env: Microsoft (R) C/C++ Optimizing Compiler Version 19.00.22129.1 for x86</a:t>
            </a:r>
          </a:p>
          <a:p>
            <a:pPr marL="0" indent="0">
              <a:buNone/>
            </a:pP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821391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Which C++ compiler?</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800" dirty="0" smtClean="0">
                <a:cs typeface="Consolas" panose="020B0609020204030204" pitchFamily="49" charset="0"/>
              </a:rPr>
              <a:t>On an up-to-date </a:t>
            </a:r>
            <a:r>
              <a:rPr lang="en-US" sz="2800" dirty="0" err="1" smtClean="0">
                <a:cs typeface="Consolas" panose="020B0609020204030204" pitchFamily="49" charset="0"/>
              </a:rPr>
              <a:t>linux</a:t>
            </a:r>
            <a:r>
              <a:rPr lang="en-US" sz="2800" dirty="0" smtClean="0">
                <a:cs typeface="Consolas" panose="020B0609020204030204" pitchFamily="49" charset="0"/>
              </a:rPr>
              <a:t> box:</a:t>
            </a: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  dwight@dwight-mint17 </a:t>
            </a:r>
            <a:r>
              <a:rPr lang="en-US" sz="1800" dirty="0">
                <a:latin typeface="Consolas" panose="020B0609020204030204" pitchFamily="49" charset="0"/>
                <a:cs typeface="Consolas" panose="020B0609020204030204" pitchFamily="49" charset="0"/>
              </a:rPr>
              <a:t>~ $ </a:t>
            </a:r>
            <a:r>
              <a:rPr lang="en-US" sz="2400" b="1" dirty="0">
                <a:latin typeface="Consolas" panose="020B0609020204030204" pitchFamily="49" charset="0"/>
                <a:cs typeface="Consolas" panose="020B0609020204030204" pitchFamily="49" charset="0"/>
              </a:rPr>
              <a:t>g++ --version</a:t>
            </a:r>
          </a:p>
          <a:p>
            <a:pPr marL="0" indent="0">
              <a:buNone/>
            </a:pPr>
            <a:r>
              <a:rPr lang="en-US" sz="1800" dirty="0" smtClean="0">
                <a:latin typeface="Consolas" panose="020B0609020204030204" pitchFamily="49" charset="0"/>
                <a:cs typeface="Consolas" panose="020B0609020204030204" pitchFamily="49" charset="0"/>
              </a:rPr>
              <a:t>  g</a:t>
            </a:r>
            <a:r>
              <a:rPr lang="en-US" sz="1800" dirty="0">
                <a:latin typeface="Consolas" panose="020B0609020204030204" pitchFamily="49" charset="0"/>
                <a:cs typeface="Consolas" panose="020B0609020204030204" pitchFamily="49" charset="0"/>
              </a:rPr>
              <a:t>++ (Ubuntu 4.8.2-19ubuntu1) 4.8.2</a:t>
            </a:r>
          </a:p>
          <a:p>
            <a:pPr marL="0" indent="0">
              <a:buNone/>
            </a:pPr>
            <a:r>
              <a:rPr lang="en-US" sz="1800" dirty="0" smtClean="0">
                <a:latin typeface="Consolas" panose="020B0609020204030204" pitchFamily="49" charset="0"/>
                <a:cs typeface="Consolas" panose="020B0609020204030204" pitchFamily="49" charset="0"/>
              </a:rPr>
              <a:t>  Copyright </a:t>
            </a:r>
            <a:r>
              <a:rPr lang="en-US" sz="1800" dirty="0">
                <a:latin typeface="Consolas" panose="020B0609020204030204" pitchFamily="49" charset="0"/>
                <a:cs typeface="Consolas" panose="020B0609020204030204" pitchFamily="49" charset="0"/>
              </a:rPr>
              <a:t>(C) 2013 Free Software Foundation, Inc</a:t>
            </a:r>
            <a:r>
              <a:rPr lang="en-US" sz="1800" dirty="0" smtClean="0">
                <a:latin typeface="Consolas" panose="020B0609020204030204" pitchFamily="49" charset="0"/>
                <a:cs typeface="Consolas" panose="020B0609020204030204" pitchFamily="49" charset="0"/>
              </a:rPr>
              <a:t>.</a:t>
            </a:r>
          </a:p>
          <a:p>
            <a:pPr marL="0" indent="0">
              <a:buNone/>
            </a:pPr>
            <a:endParaRPr lang="en-US" sz="1800" dirty="0">
              <a:latin typeface="Consolas" panose="020B0609020204030204" pitchFamily="49" charset="0"/>
              <a:cs typeface="Consolas" panose="020B0609020204030204" pitchFamily="49" charset="0"/>
            </a:endParaRPr>
          </a:p>
          <a:p>
            <a:pPr marL="285750"/>
            <a:r>
              <a:rPr lang="en-US" sz="2800" dirty="0" smtClean="0"/>
              <a:t>“G” is for GNU</a:t>
            </a:r>
            <a:endParaRPr lang="en-US" sz="2800" dirty="0"/>
          </a:p>
          <a:p>
            <a:pPr marL="285750"/>
            <a:r>
              <a:rPr lang="en-US" sz="2800" dirty="0" smtClean="0"/>
              <a:t>“GNU” is for “GNU is Not Unix”</a:t>
            </a:r>
          </a:p>
          <a:p>
            <a:pPr marL="285750"/>
            <a:r>
              <a:rPr lang="en-US" sz="2800" dirty="0" smtClean="0"/>
              <a:t>g++ is the C++ compiler command</a:t>
            </a:r>
          </a:p>
          <a:p>
            <a:pPr marL="285750"/>
            <a:r>
              <a:rPr lang="en-US" sz="2800" dirty="0" err="1" smtClean="0"/>
              <a:t>gcc</a:t>
            </a:r>
            <a:r>
              <a:rPr lang="en-US" sz="2800" dirty="0" smtClean="0"/>
              <a:t> is the C compiler command</a:t>
            </a:r>
          </a:p>
          <a:p>
            <a:pPr marL="285750"/>
            <a:r>
              <a:rPr lang="en-US" sz="2800" dirty="0" smtClean="0"/>
              <a:t>GCC: “</a:t>
            </a:r>
            <a:r>
              <a:rPr lang="en-US" sz="2800" dirty="0" smtClean="0">
                <a:hlinkClick r:id="rId2"/>
              </a:rPr>
              <a:t>GNU compiler collection</a:t>
            </a:r>
            <a:r>
              <a:rPr lang="en-US" sz="2800" dirty="0" smtClean="0"/>
              <a:t>”</a:t>
            </a:r>
            <a:endParaRPr lang="en-US" sz="2800" dirty="0"/>
          </a:p>
          <a:p>
            <a:pPr marL="0" indent="0">
              <a:buNone/>
            </a:pPr>
            <a:endParaRPr lang="en-US" sz="1800" dirty="0">
              <a:latin typeface="Consolas" panose="020B0609020204030204" pitchFamily="49" charset="0"/>
              <a:cs typeface="Consolas" panose="020B0609020204030204" pitchFamily="49" charset="0"/>
            </a:endParaRPr>
          </a:p>
          <a:p>
            <a:pPr marL="0" indent="0">
              <a:buNone/>
            </a:pPr>
            <a:endParaRPr lang="en-US" sz="1800" dirty="0" smtClean="0">
              <a:latin typeface="Consolas" panose="020B0609020204030204" pitchFamily="49" charset="0"/>
              <a:cs typeface="Consolas" panose="020B0609020204030204" pitchFamily="49" charset="0"/>
            </a:endParaRPr>
          </a:p>
          <a:p>
            <a:pPr marL="0" indent="0">
              <a:buNone/>
            </a:pP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1516039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MS C/C</a:t>
            </a:r>
            <a:r>
              <a:rPr lang="en-US" dirty="0" smtClean="0"/>
              <a:t>++ runtime dependencies</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latin typeface="Consolas" panose="020B0609020204030204" pitchFamily="49" charset="0"/>
                <a:cs typeface="Consolas" panose="020B0609020204030204" pitchFamily="49" charset="0"/>
              </a:rPr>
              <a:t>c:\apps\vs2013\VC\redist\x64</a:t>
            </a:r>
            <a:r>
              <a:rPr lang="en-US" dirty="0" smtClean="0">
                <a:latin typeface="Consolas" panose="020B0609020204030204" pitchFamily="49" charset="0"/>
                <a:cs typeface="Consolas" panose="020B0609020204030204" pitchFamily="49" charset="0"/>
              </a:rPr>
              <a:t>&gt; tree </a:t>
            </a:r>
            <a:r>
              <a:rPr lang="en-US" dirty="0">
                <a:latin typeface="Consolas" panose="020B0609020204030204" pitchFamily="49" charset="0"/>
                <a:cs typeface="Consolas" panose="020B0609020204030204" pitchFamily="49" charset="0"/>
              </a:rPr>
              <a:t>/f /a</a:t>
            </a: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Microsoft.VC120.CRT</a:t>
            </a:r>
          </a:p>
          <a:p>
            <a:pPr marL="0" indent="0">
              <a:buNone/>
            </a:pPr>
            <a:r>
              <a:rPr lang="en-US" dirty="0">
                <a:latin typeface="Consolas" panose="020B0609020204030204" pitchFamily="49" charset="0"/>
                <a:cs typeface="Consolas" panose="020B0609020204030204" pitchFamily="49" charset="0"/>
              </a:rPr>
              <a:t>|       </a:t>
            </a:r>
            <a:r>
              <a:rPr lang="en-US" b="1" dirty="0" smtClean="0">
                <a:solidFill>
                  <a:srgbClr val="FF0000"/>
                </a:solidFill>
                <a:latin typeface="Consolas" panose="020B0609020204030204" pitchFamily="49" charset="0"/>
                <a:cs typeface="Consolas" panose="020B0609020204030204" pitchFamily="49" charset="0"/>
              </a:rPr>
              <a:t>msvcp120.dll</a:t>
            </a:r>
            <a:r>
              <a:rPr lang="en-US" dirty="0" smtClean="0">
                <a:latin typeface="Consolas" panose="020B0609020204030204" pitchFamily="49" charset="0"/>
                <a:cs typeface="Consolas" panose="020B0609020204030204" pitchFamily="49" charset="0"/>
              </a:rPr>
              <a:t>	// C++ runtime</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a:t>
            </a:r>
            <a:r>
              <a:rPr lang="en-US" b="1" dirty="0" smtClean="0">
                <a:solidFill>
                  <a:srgbClr val="FF0000"/>
                </a:solidFill>
                <a:latin typeface="Consolas" panose="020B0609020204030204" pitchFamily="49" charset="0"/>
                <a:cs typeface="Consolas" panose="020B0609020204030204" pitchFamily="49" charset="0"/>
              </a:rPr>
              <a:t>msvcr120.dll</a:t>
            </a:r>
            <a:r>
              <a:rPr lang="en-US" dirty="0" smtClean="0">
                <a:latin typeface="Consolas" panose="020B0609020204030204" pitchFamily="49" charset="0"/>
                <a:cs typeface="Consolas" panose="020B0609020204030204" pitchFamily="49" charset="0"/>
              </a:rPr>
              <a:t>	// C runtime</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vccorlib120.dll 	// C++/CLI</a:t>
            </a:r>
            <a:endParaRPr lang="en-US" dirty="0">
              <a:latin typeface="Consolas" panose="020B0609020204030204" pitchFamily="49" charset="0"/>
              <a:cs typeface="Consolas" panose="020B0609020204030204" pitchFamily="49" charset="0"/>
            </a:endParaRP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Microsoft.VC120.CXXAMP</a:t>
            </a:r>
          </a:p>
          <a:p>
            <a:pPr marL="0" indent="0">
              <a:buNone/>
            </a:pPr>
            <a:r>
              <a:rPr lang="en-US" dirty="0">
                <a:latin typeface="Consolas" panose="020B0609020204030204" pitchFamily="49" charset="0"/>
                <a:cs typeface="Consolas" panose="020B0609020204030204" pitchFamily="49" charset="0"/>
              </a:rPr>
              <a:t>|       vcamp120.dll</a:t>
            </a: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Microsoft.VC120.MFC</a:t>
            </a:r>
          </a:p>
          <a:p>
            <a:pPr marL="0" indent="0">
              <a:buNone/>
            </a:pPr>
            <a:r>
              <a:rPr lang="en-US" dirty="0">
                <a:latin typeface="Consolas" panose="020B0609020204030204" pitchFamily="49" charset="0"/>
                <a:cs typeface="Consolas" panose="020B0609020204030204" pitchFamily="49" charset="0"/>
              </a:rPr>
              <a:t>|       mfc120u.dll</a:t>
            </a:r>
          </a:p>
          <a:p>
            <a:pPr marL="0" indent="0">
              <a:buNone/>
            </a:pPr>
            <a:r>
              <a:rPr lang="en-US" dirty="0">
                <a:latin typeface="Consolas" panose="020B0609020204030204" pitchFamily="49" charset="0"/>
                <a:cs typeface="Consolas" panose="020B0609020204030204" pitchFamily="49" charset="0"/>
              </a:rPr>
              <a:t>|       mfcm120u.dll</a:t>
            </a: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Microsoft.VC120.MFCLOC</a:t>
            </a: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mfc</a:t>
            </a:r>
            <a:r>
              <a:rPr lang="en-US" dirty="0" smtClean="0">
                <a:latin typeface="Consolas" panose="020B0609020204030204" pitchFamily="49" charset="0"/>
                <a:cs typeface="Consolas" panose="020B0609020204030204" pitchFamily="49" charset="0"/>
              </a:rPr>
              <a:t> localized stuff</a:t>
            </a:r>
            <a:endParaRPr lang="en-US" dirty="0">
              <a:latin typeface="Consolas" panose="020B0609020204030204" pitchFamily="49" charset="0"/>
              <a:cs typeface="Consolas" panose="020B0609020204030204" pitchFamily="49" charset="0"/>
            </a:endParaRP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Microsoft.VC120.OpenMP</a:t>
            </a:r>
          </a:p>
          <a:p>
            <a:pPr marL="0" indent="0">
              <a:buNone/>
            </a:pPr>
            <a:r>
              <a:rPr lang="en-US" dirty="0">
                <a:latin typeface="Consolas" panose="020B0609020204030204" pitchFamily="49" charset="0"/>
                <a:cs typeface="Consolas" panose="020B0609020204030204" pitchFamily="49" charset="0"/>
              </a:rPr>
              <a:t>        vcomp120.dll</a:t>
            </a:r>
          </a:p>
          <a:p>
            <a:pPr marL="0" indent="0">
              <a:buNone/>
            </a:pPr>
            <a:endParaRPr lang="en-US" dirty="0"/>
          </a:p>
        </p:txBody>
      </p:sp>
    </p:spTree>
    <p:extLst>
      <p:ext uri="{BB962C8B-B14F-4D97-AF65-F5344CB8AC3E}">
        <p14:creationId xmlns:p14="http://schemas.microsoft.com/office/powerpoint/2010/main" val="23685710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Literals</a:t>
            </a:r>
            <a:endParaRPr lang="en-US" dirty="0"/>
          </a:p>
        </p:txBody>
      </p:sp>
      <p:pic>
        <p:nvPicPr>
          <p:cNvPr id="5" name="Picture 4"/>
          <p:cNvPicPr>
            <a:picLocks noChangeAspect="1"/>
          </p:cNvPicPr>
          <p:nvPr/>
        </p:nvPicPr>
        <p:blipFill>
          <a:blip r:embed="rId2"/>
          <a:stretch>
            <a:fillRect/>
          </a:stretch>
        </p:blipFill>
        <p:spPr>
          <a:xfrm>
            <a:off x="664039" y="1417638"/>
            <a:ext cx="7815921" cy="5243592"/>
          </a:xfrm>
          <a:prstGeom prst="rect">
            <a:avLst/>
          </a:prstGeom>
        </p:spPr>
      </p:pic>
    </p:spTree>
    <p:extLst>
      <p:ext uri="{BB962C8B-B14F-4D97-AF65-F5344CB8AC3E}">
        <p14:creationId xmlns:p14="http://schemas.microsoft.com/office/powerpoint/2010/main" val="11678600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Literals</a:t>
            </a:r>
            <a:endParaRPr lang="en-US" dirty="0"/>
          </a:p>
        </p:txBody>
      </p:sp>
      <p:sp>
        <p:nvSpPr>
          <p:cNvPr id="3" name="Content Placeholder 2"/>
          <p:cNvSpPr>
            <a:spLocks noGrp="1"/>
          </p:cNvSpPr>
          <p:nvPr>
            <p:ph idx="1"/>
          </p:nvPr>
        </p:nvSpPr>
        <p:spPr>
          <a:xfrm>
            <a:off x="457200" y="1600200"/>
            <a:ext cx="8229600" cy="4800600"/>
          </a:xfrm>
        </p:spPr>
        <p:txBody>
          <a:bodyPr>
            <a:normAutofit fontScale="77500" lnSpcReduction="20000"/>
          </a:bodyPr>
          <a:lstStyle/>
          <a:p>
            <a:pPr marL="0" indent="0">
              <a:buNone/>
            </a:pPr>
            <a:endParaRPr lang="en-US" dirty="0" smtClean="0"/>
          </a:p>
          <a:p>
            <a:pPr marL="0" indent="0">
              <a:buNone/>
            </a:pPr>
            <a:r>
              <a:rPr lang="en-US" sz="2300" dirty="0">
                <a:latin typeface="Consolas" panose="020B0609020204030204" pitchFamily="49" charset="0"/>
                <a:cs typeface="Consolas" panose="020B0609020204030204" pitchFamily="49" charset="0"/>
              </a:rPr>
              <a:t>1) Narrow </a:t>
            </a:r>
            <a:r>
              <a:rPr lang="en-US" sz="2300" dirty="0" err="1">
                <a:latin typeface="Consolas" panose="020B0609020204030204" pitchFamily="49" charset="0"/>
                <a:cs typeface="Consolas" panose="020B0609020204030204" pitchFamily="49" charset="0"/>
              </a:rPr>
              <a:t>multibyte</a:t>
            </a:r>
            <a:r>
              <a:rPr lang="en-US" sz="2300" dirty="0">
                <a:latin typeface="Consolas" panose="020B0609020204030204" pitchFamily="49" charset="0"/>
                <a:cs typeface="Consolas" panose="020B0609020204030204" pitchFamily="49" charset="0"/>
              </a:rPr>
              <a:t> string literal. The type of an </a:t>
            </a:r>
            <a:r>
              <a:rPr lang="en-US" sz="2300" dirty="0" err="1">
                <a:latin typeface="Consolas" panose="020B0609020204030204" pitchFamily="49" charset="0"/>
                <a:cs typeface="Consolas" panose="020B0609020204030204" pitchFamily="49" charset="0"/>
              </a:rPr>
              <a:t>unprefixed</a:t>
            </a:r>
            <a:r>
              <a:rPr lang="en-US" sz="2300" dirty="0">
                <a:latin typeface="Consolas" panose="020B0609020204030204" pitchFamily="49" charset="0"/>
                <a:cs typeface="Consolas" panose="020B0609020204030204" pitchFamily="49" charset="0"/>
              </a:rPr>
              <a:t>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a:t>
            </a:r>
          </a:p>
          <a:p>
            <a:pPr marL="0" indent="0">
              <a:buNone/>
            </a:pPr>
            <a:r>
              <a:rPr lang="en-US" sz="2300" dirty="0">
                <a:latin typeface="Consolas" panose="020B0609020204030204" pitchFamily="49" charset="0"/>
                <a:cs typeface="Consolas" panose="020B0609020204030204" pitchFamily="49" charset="0"/>
              </a:rPr>
              <a:t>2) Wide string literal. The type of a L"..."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a:t>
            </a:r>
            <a:r>
              <a:rPr lang="en-US" sz="2300" dirty="0" err="1">
                <a:latin typeface="Consolas" panose="020B0609020204030204" pitchFamily="49" charset="0"/>
                <a:cs typeface="Consolas" panose="020B0609020204030204" pitchFamily="49" charset="0"/>
              </a:rPr>
              <a:t>wchar_t</a:t>
            </a:r>
            <a:r>
              <a:rPr lang="en-US" sz="2300" dirty="0">
                <a:latin typeface="Consolas" panose="020B0609020204030204" pitchFamily="49" charset="0"/>
                <a:cs typeface="Consolas" panose="020B0609020204030204" pitchFamily="49" charset="0"/>
              </a:rPr>
              <a:t>[]</a:t>
            </a:r>
          </a:p>
          <a:p>
            <a:pPr marL="0" indent="0">
              <a:buNone/>
            </a:pPr>
            <a:r>
              <a:rPr lang="en-US" sz="2300" dirty="0">
                <a:latin typeface="Consolas" panose="020B0609020204030204" pitchFamily="49" charset="0"/>
                <a:cs typeface="Consolas" panose="020B0609020204030204" pitchFamily="49" charset="0"/>
              </a:rPr>
              <a:t>3) UTF-8 encoded string literal. The type of a u8"..."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a:t>
            </a:r>
          </a:p>
          <a:p>
            <a:pPr marL="0" indent="0">
              <a:buNone/>
            </a:pPr>
            <a:r>
              <a:rPr lang="en-US" sz="2300" dirty="0">
                <a:latin typeface="Consolas" panose="020B0609020204030204" pitchFamily="49" charset="0"/>
                <a:cs typeface="Consolas" panose="020B0609020204030204" pitchFamily="49" charset="0"/>
              </a:rPr>
              <a:t>4) UTF-16 encoded string literal. The type of a u"..."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char16_t[]</a:t>
            </a:r>
          </a:p>
          <a:p>
            <a:pPr marL="0" indent="0">
              <a:buNone/>
            </a:pPr>
            <a:r>
              <a:rPr lang="en-US" sz="2300" dirty="0">
                <a:latin typeface="Consolas" panose="020B0609020204030204" pitchFamily="49" charset="0"/>
                <a:cs typeface="Consolas" panose="020B0609020204030204" pitchFamily="49" charset="0"/>
              </a:rPr>
              <a:t>5) UTF-32 encoded string literal. The type of a U"..."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char32_t[]</a:t>
            </a:r>
          </a:p>
          <a:p>
            <a:pPr marL="0" indent="0">
              <a:buNone/>
            </a:pPr>
            <a:r>
              <a:rPr lang="en-US" sz="2300" dirty="0">
                <a:latin typeface="Consolas" panose="020B0609020204030204" pitchFamily="49" charset="0"/>
                <a:cs typeface="Consolas" panose="020B0609020204030204" pitchFamily="49" charset="0"/>
              </a:rPr>
              <a:t>6) Raw string literal. Used to avoid escaping of any character, anything between the delimiters becomes part of the string, if </a:t>
            </a:r>
            <a:r>
              <a:rPr lang="en-US" sz="2300" i="1" dirty="0">
                <a:latin typeface="Consolas" panose="020B0609020204030204" pitchFamily="49" charset="0"/>
                <a:cs typeface="Consolas" panose="020B0609020204030204" pitchFamily="49" charset="0"/>
              </a:rPr>
              <a:t>prefix</a:t>
            </a:r>
            <a:r>
              <a:rPr lang="en-US" sz="2300" dirty="0">
                <a:latin typeface="Consolas" panose="020B0609020204030204" pitchFamily="49" charset="0"/>
                <a:cs typeface="Consolas" panose="020B0609020204030204" pitchFamily="49" charset="0"/>
              </a:rPr>
              <a:t> is present has the same meaning as described above</a:t>
            </a:r>
            <a:r>
              <a:rPr lang="en-US" sz="2300" dirty="0" smtClean="0">
                <a:latin typeface="Consolas" panose="020B0609020204030204" pitchFamily="49" charset="0"/>
                <a:cs typeface="Consolas" panose="020B0609020204030204" pitchFamily="49" charset="0"/>
              </a:rPr>
              <a:t>.</a:t>
            </a:r>
          </a:p>
          <a:p>
            <a:pPr marL="0" indent="0">
              <a:buNone/>
            </a:pPr>
            <a:endParaRPr lang="en-US" dirty="0" smtClean="0"/>
          </a:p>
          <a:p>
            <a:pPr marL="0" indent="0">
              <a:buNone/>
            </a:pPr>
            <a:r>
              <a:rPr lang="en-US" i="1" dirty="0" smtClean="0"/>
              <a:t>Note: C and C++ do not have string types; the libs have '</a:t>
            </a:r>
            <a:r>
              <a:rPr lang="en-US" i="1" dirty="0" err="1" smtClean="0"/>
              <a:t>em</a:t>
            </a:r>
            <a:r>
              <a:rPr lang="en-US" i="1" dirty="0" smtClean="0"/>
              <a:t>!</a:t>
            </a:r>
            <a:endParaRPr lang="en-US" i="1" dirty="0"/>
          </a:p>
          <a:p>
            <a:endParaRPr lang="en-US" dirty="0"/>
          </a:p>
        </p:txBody>
      </p:sp>
    </p:spTree>
    <p:extLst>
      <p:ext uri="{BB962C8B-B14F-4D97-AF65-F5344CB8AC3E}">
        <p14:creationId xmlns:p14="http://schemas.microsoft.com/office/powerpoint/2010/main" val="32342589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Literals: Raw</a:t>
            </a:r>
            <a:endParaRPr lang="en-US" dirty="0"/>
          </a:p>
        </p:txBody>
      </p:sp>
      <p:sp>
        <p:nvSpPr>
          <p:cNvPr id="3" name="Content Placeholder 2"/>
          <p:cNvSpPr>
            <a:spLocks noGrp="1"/>
          </p:cNvSpPr>
          <p:nvPr>
            <p:ph idx="1"/>
          </p:nvPr>
        </p:nvSpPr>
        <p:spPr>
          <a:xfrm>
            <a:off x="457200" y="1600200"/>
            <a:ext cx="8229600" cy="4953000"/>
          </a:xfrm>
        </p:spPr>
        <p:txBody>
          <a:bodyPr>
            <a:normAutofit fontScale="85000" lnSpcReduction="20000"/>
          </a:bodyPr>
          <a:lstStyle/>
          <a:p>
            <a:r>
              <a:rPr lang="en-US" dirty="0" smtClean="0"/>
              <a:t>YAY! Needed this from day 1:</a:t>
            </a:r>
          </a:p>
          <a:p>
            <a:pPr marL="0" indent="0">
              <a:buNone/>
            </a:pPr>
            <a:endParaRPr lang="en-US" dirty="0" smtClean="0"/>
          </a:p>
          <a:p>
            <a:pPr marL="0" indent="0">
              <a:buNone/>
            </a:pP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include &lt;string&gt;</a:t>
            </a:r>
          </a:p>
          <a:p>
            <a:pPr marL="0" indent="0">
              <a:buNone/>
            </a:pP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include &lt;</a:t>
            </a:r>
            <a:r>
              <a:rPr lang="en-US" sz="2100" dirty="0" err="1">
                <a:latin typeface="Consolas" panose="020B0609020204030204" pitchFamily="49" charset="0"/>
                <a:cs typeface="Consolas" panose="020B0609020204030204" pitchFamily="49" charset="0"/>
              </a:rPr>
              <a:t>iostream</a:t>
            </a:r>
            <a:r>
              <a:rPr lang="en-US" sz="2100" dirty="0">
                <a:latin typeface="Consolas" panose="020B0609020204030204" pitchFamily="49" charset="0"/>
                <a:cs typeface="Consolas" panose="020B0609020204030204" pitchFamily="49" charset="0"/>
              </a:rPr>
              <a:t>&gt;</a:t>
            </a: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int</a:t>
            </a: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main() {</a:t>
            </a: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::string s = </a:t>
            </a:r>
            <a:r>
              <a:rPr lang="en-US" sz="2100" dirty="0">
                <a:solidFill>
                  <a:srgbClr val="FF0000"/>
                </a:solidFill>
                <a:latin typeface="Consolas" panose="020B0609020204030204" pitchFamily="49" charset="0"/>
                <a:cs typeface="Consolas" panose="020B0609020204030204" pitchFamily="49" charset="0"/>
              </a:rPr>
              <a:t>R</a:t>
            </a:r>
            <a:r>
              <a:rPr lang="en-US" sz="2100" dirty="0" smtClean="0">
                <a:solidFill>
                  <a:srgbClr val="FF0000"/>
                </a:solidFill>
                <a:latin typeface="Consolas" panose="020B0609020204030204" pitchFamily="49" charset="0"/>
                <a:cs typeface="Consolas" panose="020B0609020204030204" pitchFamily="49" charset="0"/>
              </a:rPr>
              <a:t>"#(</a:t>
            </a:r>
            <a:r>
              <a:rPr lang="en-US" sz="2100" dirty="0" smtClean="0">
                <a:latin typeface="Consolas" panose="020B0609020204030204" pitchFamily="49" charset="0"/>
                <a:cs typeface="Consolas" panose="020B0609020204030204" pitchFamily="49" charset="0"/>
              </a:rPr>
              <a:t>\&gt;%^\t\n&amp;*(&lt;</a:t>
            </a:r>
            <a:r>
              <a:rPr lang="en-US" sz="2100" dirty="0" smtClean="0">
                <a:solidFill>
                  <a:srgbClr val="FF0000"/>
                </a:solidFill>
                <a:latin typeface="Consolas" panose="020B0609020204030204" pitchFamily="49" charset="0"/>
                <a:cs typeface="Consolas" panose="020B0609020204030204" pitchFamily="49" charset="0"/>
              </a:rPr>
              <a:t>)#"</a:t>
            </a:r>
            <a:r>
              <a:rPr lang="en-US" sz="2100" dirty="0" smtClean="0">
                <a:latin typeface="Consolas" panose="020B0609020204030204" pitchFamily="49" charset="0"/>
                <a:cs typeface="Consolas" panose="020B0609020204030204" pitchFamily="49" charset="0"/>
              </a:rPr>
              <a:t>;</a:t>
            </a:r>
            <a:endParaRPr lang="en-US" sz="2100" dirty="0">
              <a:latin typeface="Consolas" panose="020B0609020204030204" pitchFamily="49" charset="0"/>
              <a:cs typeface="Consolas" panose="020B0609020204030204" pitchFamily="49" charset="0"/>
            </a:endParaRP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cout</a:t>
            </a:r>
            <a:r>
              <a:rPr lang="en-US" sz="2100" dirty="0">
                <a:latin typeface="Consolas" panose="020B0609020204030204" pitchFamily="49" charset="0"/>
                <a:cs typeface="Consolas" panose="020B0609020204030204" pitchFamily="49" charset="0"/>
              </a:rPr>
              <a:t> &lt;&lt; s &lt;&lt; </a:t>
            </a:r>
            <a:r>
              <a:rPr lang="en-US" sz="2100" dirty="0" err="1">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endl</a:t>
            </a:r>
            <a:r>
              <a:rPr lang="en-US" sz="2100" dirty="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    s </a:t>
            </a:r>
            <a:r>
              <a:rPr lang="en-US" sz="2100" dirty="0">
                <a:latin typeface="Consolas" panose="020B0609020204030204" pitchFamily="49" charset="0"/>
                <a:cs typeface="Consolas" panose="020B0609020204030204" pitchFamily="49" charset="0"/>
              </a:rPr>
              <a:t>= </a:t>
            </a:r>
            <a:r>
              <a:rPr lang="en-US" sz="2100" dirty="0" err="1">
                <a:solidFill>
                  <a:srgbClr val="FF0000"/>
                </a:solidFill>
                <a:latin typeface="Consolas" panose="020B0609020204030204" pitchFamily="49" charset="0"/>
                <a:cs typeface="Consolas" panose="020B0609020204030204" pitchFamily="49" charset="0"/>
              </a:rPr>
              <a:t>R"gobbledygook</a:t>
            </a:r>
            <a:r>
              <a:rPr lang="en-US" sz="2100" dirty="0">
                <a:latin typeface="Consolas" panose="020B0609020204030204" pitchFamily="49" charset="0"/>
                <a:cs typeface="Consolas" panose="020B0609020204030204" pitchFamily="49" charset="0"/>
              </a:rPr>
              <a:t>(a raw string literal with "</a:t>
            </a:r>
            <a:r>
              <a:rPr lang="en-US" sz="2100" dirty="0" smtClean="0">
                <a:latin typeface="Consolas" panose="020B0609020204030204" pitchFamily="49" charset="0"/>
                <a:cs typeface="Consolas" panose="020B0609020204030204" pitchFamily="49" charset="0"/>
              </a:rPr>
              <a:t>gobbledygook</a:t>
            </a:r>
            <a:r>
              <a:rPr lang="en-US" sz="2100" dirty="0">
                <a:latin typeface="Consolas" panose="020B0609020204030204" pitchFamily="49" charset="0"/>
                <a:cs typeface="Consolas" panose="020B0609020204030204" pitchFamily="49" charset="0"/>
              </a:rPr>
              <a:t>"</a:t>
            </a:r>
            <a:endParaRPr lang="en-US" sz="2100" dirty="0" smtClean="0">
              <a:latin typeface="Consolas" panose="020B0609020204030204" pitchFamily="49" charset="0"/>
              <a:cs typeface="Consolas" panose="020B0609020204030204" pitchFamily="49" charset="0"/>
            </a:endParaRPr>
          </a:p>
          <a:p>
            <a:pPr marL="0" indent="0">
              <a:buNone/>
            </a:pPr>
            <a:r>
              <a:rPr lang="en-US" sz="2100" dirty="0" smtClean="0">
                <a:latin typeface="Consolas" panose="020B0609020204030204" pitchFamily="49" charset="0"/>
                <a:cs typeface="Consolas" panose="020B0609020204030204" pitchFamily="49" charset="0"/>
              </a:rPr>
              <a:t>        as the delimiter</a:t>
            </a:r>
            <a:r>
              <a:rPr lang="en-US" sz="2100" dirty="0" smtClean="0">
                <a:solidFill>
                  <a:srgbClr val="FF0000"/>
                </a:solidFill>
                <a:latin typeface="Consolas" panose="020B0609020204030204" pitchFamily="49" charset="0"/>
                <a:cs typeface="Consolas" panose="020B0609020204030204" pitchFamily="49" charset="0"/>
              </a:rPr>
              <a:t>)gobbledygook</a:t>
            </a:r>
            <a:r>
              <a:rPr lang="en-US" sz="2100" dirty="0">
                <a:solidFill>
                  <a:srgbClr val="FF0000"/>
                </a:solidFill>
                <a:latin typeface="Consolas" panose="020B0609020204030204" pitchFamily="49" charset="0"/>
                <a:cs typeface="Consolas" panose="020B0609020204030204" pitchFamily="49" charset="0"/>
              </a:rPr>
              <a:t>"</a:t>
            </a:r>
            <a:r>
              <a:rPr lang="en-US" sz="2100" dirty="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cout</a:t>
            </a:r>
            <a:r>
              <a:rPr lang="en-US" sz="2100" dirty="0">
                <a:latin typeface="Consolas" panose="020B0609020204030204" pitchFamily="49" charset="0"/>
                <a:cs typeface="Consolas" panose="020B0609020204030204" pitchFamily="49" charset="0"/>
              </a:rPr>
              <a:t> &lt;&lt; s &lt;&lt; </a:t>
            </a:r>
            <a:r>
              <a:rPr lang="en-US" sz="2100" dirty="0" err="1">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endl</a:t>
            </a:r>
            <a:r>
              <a:rPr lang="en-US" sz="2100" dirty="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    return </a:t>
            </a:r>
            <a:r>
              <a:rPr lang="en-US" sz="2100" dirty="0">
                <a:latin typeface="Consolas" panose="020B0609020204030204" pitchFamily="49" charset="0"/>
                <a:cs typeface="Consolas" panose="020B0609020204030204" pitchFamily="49" charset="0"/>
              </a:rPr>
              <a:t>0;</a:t>
            </a:r>
          </a:p>
          <a:p>
            <a:pPr marL="0" indent="0">
              <a:buNone/>
            </a:pPr>
            <a:r>
              <a:rPr lang="en-US" sz="2100" dirty="0" smtClean="0">
                <a:latin typeface="Consolas" panose="020B0609020204030204" pitchFamily="49" charset="0"/>
                <a:cs typeface="Consolas" panose="020B0609020204030204" pitchFamily="49" charset="0"/>
              </a:rPr>
              <a:t>  }</a:t>
            </a:r>
          </a:p>
          <a:p>
            <a:pPr marL="0" indent="0">
              <a:buNone/>
            </a:pPr>
            <a:endParaRPr lang="en-US" sz="2000" dirty="0">
              <a:latin typeface="Consolas" panose="020B0609020204030204" pitchFamily="49" charset="0"/>
              <a:cs typeface="Consolas" panose="020B0609020204030204" pitchFamily="49" charset="0"/>
            </a:endParaRPr>
          </a:p>
          <a:p>
            <a:pPr marL="0" indent="0">
              <a:buNone/>
            </a:pPr>
            <a:r>
              <a:rPr lang="en-US" sz="2800" dirty="0">
                <a:latin typeface="Consolas" panose="020B0609020204030204" pitchFamily="49" charset="0"/>
                <a:cs typeface="Consolas" panose="020B0609020204030204" pitchFamily="49" charset="0"/>
              </a:rPr>
              <a:t>\&gt;%^\t\n</a:t>
            </a:r>
            <a:r>
              <a:rPr lang="en-US" sz="2800" dirty="0" smtClean="0">
                <a:latin typeface="Consolas" panose="020B0609020204030204" pitchFamily="49" charset="0"/>
                <a:cs typeface="Consolas" panose="020B0609020204030204" pitchFamily="49" charset="0"/>
              </a:rPr>
              <a:t>&amp;*(&lt;</a:t>
            </a:r>
          </a:p>
          <a:p>
            <a:pPr marL="0" indent="0">
              <a:buNone/>
            </a:pPr>
            <a:r>
              <a:rPr lang="en-US" sz="2800" dirty="0"/>
              <a:t>a raw string literal with "gobbledygook" as the delimiter</a:t>
            </a:r>
            <a:endParaRPr lang="en-US" sz="2800" dirty="0" smtClean="0">
              <a:latin typeface="Consolas" panose="020B0609020204030204" pitchFamily="49" charset="0"/>
              <a:cs typeface="Consolas" panose="020B0609020204030204" pitchFamily="49" charset="0"/>
            </a:endParaRPr>
          </a:p>
          <a:p>
            <a:pPr marL="0" indent="0">
              <a:buNone/>
            </a:pPr>
            <a:endParaRPr lang="en-US" dirty="0" smtClean="0">
              <a:latin typeface="Consolas" panose="020B0609020204030204" pitchFamily="49" charset="0"/>
              <a:cs typeface="Consolas" panose="020B0609020204030204" pitchFamily="49" charset="0"/>
            </a:endParaRPr>
          </a:p>
          <a:p>
            <a:pPr marL="0" indent="0">
              <a:buNone/>
            </a:pPr>
            <a:endParaRPr lang="en-US" sz="2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173872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to_string</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a:xfrm>
            <a:off x="457200" y="1600200"/>
            <a:ext cx="8229600" cy="4800600"/>
          </a:xfrm>
        </p:spPr>
        <p:txBody>
          <a:bodyPr>
            <a:normAutofit lnSpcReduction="10000"/>
          </a:bodyPr>
          <a:lstStyle/>
          <a:p>
            <a:r>
              <a:rPr lang="en-US" dirty="0" smtClean="0"/>
              <a:t>“</a:t>
            </a:r>
            <a:r>
              <a:rPr lang="en-US" dirty="0"/>
              <a:t>Converts a numeric value to </a:t>
            </a:r>
            <a:r>
              <a:rPr lang="en-US" dirty="0" err="1">
                <a:hlinkClick r:id="rId2" tooltip="cpp/string/basic string"/>
              </a:rPr>
              <a:t>std</a:t>
            </a:r>
            <a:r>
              <a:rPr lang="en-US" dirty="0">
                <a:hlinkClick r:id="rId2" tooltip="cpp/string/basic string"/>
              </a:rPr>
              <a:t>::string</a:t>
            </a:r>
            <a:r>
              <a:rPr lang="en-US" dirty="0" smtClean="0"/>
              <a:t>.”</a:t>
            </a:r>
          </a:p>
          <a:p>
            <a:pPr marL="400050" lvl="1" indent="0">
              <a:buNone/>
            </a:pPr>
            <a:r>
              <a:rPr lang="en-US" sz="2200" dirty="0" smtClean="0">
                <a:hlinkClick r:id="rId3"/>
              </a:rPr>
              <a:t>http</a:t>
            </a:r>
            <a:r>
              <a:rPr lang="en-US" sz="2200" dirty="0">
                <a:hlinkClick r:id="rId3"/>
              </a:rPr>
              <a:t>://</a:t>
            </a:r>
            <a:r>
              <a:rPr lang="en-US" sz="2200" dirty="0" smtClean="0">
                <a:hlinkClick r:id="rId3"/>
              </a:rPr>
              <a:t>en.cppreference.com/w/cpp/string/basic_string/to_string</a:t>
            </a:r>
            <a:endParaRPr lang="en-US" sz="2200" dirty="0" smtClean="0"/>
          </a:p>
          <a:p>
            <a:pPr marL="285750"/>
            <a:r>
              <a:rPr lang="en-US" dirty="0" smtClean="0"/>
              <a:t>Avoid </a:t>
            </a:r>
            <a:r>
              <a:rPr lang="en-US" dirty="0" err="1" smtClean="0"/>
              <a:t>atof</a:t>
            </a:r>
            <a:r>
              <a:rPr lang="en-US" dirty="0" smtClean="0"/>
              <a:t>(), </a:t>
            </a:r>
            <a:r>
              <a:rPr lang="en-US" dirty="0" err="1" smtClean="0"/>
              <a:t>atoi</a:t>
            </a:r>
            <a:r>
              <a:rPr lang="en-US" dirty="0" smtClean="0"/>
              <a:t>(), Unicode macros, …</a:t>
            </a:r>
          </a:p>
          <a:p>
            <a:pPr marL="285750"/>
            <a:r>
              <a:rPr lang="en-US" dirty="0" smtClean="0"/>
              <a:t>Use </a:t>
            </a:r>
            <a:r>
              <a:rPr lang="en-US" dirty="0" err="1" smtClean="0"/>
              <a:t>to_wstring</a:t>
            </a:r>
            <a:r>
              <a:rPr lang="en-US" dirty="0" smtClean="0"/>
              <a:t>() for wide strings</a:t>
            </a:r>
            <a:endParaRPr lang="en-US" dirty="0"/>
          </a:p>
          <a:p>
            <a:pPr marL="400050" lvl="1" indent="0">
              <a:buNone/>
            </a:pPr>
            <a:endParaRPr lang="en-US" sz="1800" dirty="0" smtClean="0"/>
          </a:p>
          <a:p>
            <a:pPr marL="800100" lvl="2" indent="0">
              <a:buNone/>
            </a:pPr>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include &lt;</a:t>
            </a:r>
            <a:r>
              <a:rPr lang="en-US" sz="1400" dirty="0" err="1">
                <a:latin typeface="Consolas" panose="020B0609020204030204" pitchFamily="49" charset="0"/>
                <a:cs typeface="Consolas" panose="020B0609020204030204" pitchFamily="49" charset="0"/>
              </a:rPr>
              <a:t>iostream</a:t>
            </a:r>
            <a:r>
              <a:rPr lang="en-US" sz="1400" dirty="0">
                <a:latin typeface="Consolas" panose="020B0609020204030204" pitchFamily="49" charset="0"/>
                <a:cs typeface="Consolas" panose="020B0609020204030204" pitchFamily="49" charset="0"/>
              </a:rPr>
              <a:t>&gt;</a:t>
            </a:r>
          </a:p>
          <a:p>
            <a:pPr marL="800100" lvl="2" indent="0">
              <a:buNone/>
            </a:pPr>
            <a:r>
              <a:rPr lang="en-US" sz="1400" dirty="0">
                <a:latin typeface="Consolas" panose="020B0609020204030204" pitchFamily="49" charset="0"/>
                <a:cs typeface="Consolas" panose="020B0609020204030204" pitchFamily="49" charset="0"/>
              </a:rPr>
              <a:t>#include &lt;string</a:t>
            </a:r>
            <a:r>
              <a:rPr lang="en-US" sz="1400" dirty="0" smtClean="0">
                <a:latin typeface="Consolas" panose="020B0609020204030204" pitchFamily="49" charset="0"/>
                <a:cs typeface="Consolas" panose="020B0609020204030204" pitchFamily="49" charset="0"/>
              </a:rPr>
              <a:t>&gt;</a:t>
            </a:r>
          </a:p>
          <a:p>
            <a:pPr marL="800100" lvl="2" indent="0">
              <a:buNone/>
            </a:pPr>
            <a:endParaRPr lang="en-US" sz="1400" dirty="0">
              <a:latin typeface="Consolas" panose="020B0609020204030204" pitchFamily="49" charset="0"/>
              <a:cs typeface="Consolas" panose="020B0609020204030204" pitchFamily="49" charset="0"/>
            </a:endParaRPr>
          </a:p>
          <a:p>
            <a:pPr marL="800100" lvl="2" indent="0">
              <a:buNone/>
            </a:pPr>
            <a:r>
              <a:rPr lang="en-US" sz="1400" dirty="0" err="1" smtClean="0">
                <a:latin typeface="Consolas" panose="020B0609020204030204" pitchFamily="49" charset="0"/>
                <a:cs typeface="Consolas" panose="020B0609020204030204" pitchFamily="49" charset="0"/>
              </a:rPr>
              <a:t>int</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main</a:t>
            </a:r>
            <a:r>
              <a:rPr lang="en-US" sz="1400" dirty="0" smtClean="0">
                <a:latin typeface="Consolas" panose="020B0609020204030204" pitchFamily="49" charset="0"/>
                <a:cs typeface="Consolas" panose="020B0609020204030204" pitchFamily="49" charset="0"/>
              </a:rPr>
              <a:t>() {</a:t>
            </a:r>
            <a:endParaRPr lang="en-US" sz="1400" dirty="0">
              <a:latin typeface="Consolas" panose="020B0609020204030204" pitchFamily="49" charset="0"/>
              <a:cs typeface="Consolas" panose="020B0609020204030204" pitchFamily="49" charset="0"/>
            </a:endParaRPr>
          </a:p>
          <a:p>
            <a:pPr marL="800100" lvl="2" indent="0">
              <a:buNone/>
            </a:pPr>
            <a:r>
              <a:rPr lang="en-US" sz="1400" dirty="0">
                <a:latin typeface="Consolas" panose="020B0609020204030204" pitchFamily="49" charset="0"/>
                <a:cs typeface="Consolas" panose="020B0609020204030204" pitchFamily="49" charset="0"/>
              </a:rPr>
              <a:t>    double f = 23.43;</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::string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to_string</a:t>
            </a:r>
            <a:r>
              <a:rPr lang="en-US" sz="1400" dirty="0">
                <a:latin typeface="Consolas" panose="020B0609020204030204" pitchFamily="49" charset="0"/>
                <a:cs typeface="Consolas" panose="020B0609020204030204" pitchFamily="49" charset="0"/>
              </a:rPr>
              <a:t>(f);</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cout</a:t>
            </a:r>
            <a:r>
              <a:rPr lang="en-US" sz="1400" dirty="0">
                <a:latin typeface="Consolas" panose="020B0609020204030204" pitchFamily="49" charset="0"/>
                <a:cs typeface="Consolas" panose="020B0609020204030204" pitchFamily="49" charset="0"/>
              </a:rPr>
              <a:t> &lt;&lt;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&lt;&lt; </a:t>
            </a:r>
            <a:r>
              <a:rPr lang="en-US" sz="1400" dirty="0" err="1" smtClean="0">
                <a:latin typeface="Consolas" panose="020B0609020204030204" pitchFamily="49" charset="0"/>
                <a:cs typeface="Consolas" panose="020B0609020204030204" pitchFamily="49" charset="0"/>
              </a:rPr>
              <a:t>std</a:t>
            </a:r>
            <a:r>
              <a:rPr lang="en-US" sz="1400" dirty="0" smtClean="0">
                <a:latin typeface="Consolas" panose="020B0609020204030204" pitchFamily="49" charset="0"/>
                <a:cs typeface="Consolas" panose="020B0609020204030204" pitchFamily="49" charset="0"/>
              </a:rPr>
              <a:t>::</a:t>
            </a:r>
            <a:r>
              <a:rPr lang="en-US" sz="1400" dirty="0" err="1" smtClean="0">
                <a:latin typeface="Consolas" panose="020B0609020204030204" pitchFamily="49" charset="0"/>
                <a:cs typeface="Consolas" panose="020B0609020204030204" pitchFamily="49" charset="0"/>
              </a:rPr>
              <a:t>endl</a:t>
            </a:r>
            <a:r>
              <a:rPr lang="en-US" sz="1400" dirty="0" smtClean="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a:t>
            </a:r>
          </a:p>
          <a:p>
            <a:pPr marL="800100" lvl="2" indent="0">
              <a:buNone/>
            </a:pPr>
            <a:endParaRPr lang="en-US" sz="1400" dirty="0" smtClean="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output: </a:t>
            </a:r>
            <a:r>
              <a:rPr lang="en-US" sz="1400" dirty="0" smtClean="0"/>
              <a:t>23.430000</a:t>
            </a:r>
            <a:endParaRPr lang="en-US" sz="1400" dirty="0">
              <a:latin typeface="Consolas" panose="020B0609020204030204" pitchFamily="49" charset="0"/>
              <a:cs typeface="Consolas" panose="020B0609020204030204" pitchFamily="49" charset="0"/>
            </a:endParaRPr>
          </a:p>
          <a:p>
            <a:pPr marL="800100" lvl="2" indent="0">
              <a:buNone/>
            </a:pPr>
            <a:endParaRPr lang="en-US" sz="1400" dirty="0" smtClean="0"/>
          </a:p>
        </p:txBody>
      </p:sp>
    </p:spTree>
    <p:extLst>
      <p:ext uri="{BB962C8B-B14F-4D97-AF65-F5344CB8AC3E}">
        <p14:creationId xmlns:p14="http://schemas.microsoft.com/office/powerpoint/2010/main" val="14203558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to_string</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normAutofit/>
          </a:bodyPr>
          <a:lstStyle/>
          <a:p>
            <a:r>
              <a:rPr lang="en-US" dirty="0" smtClean="0"/>
              <a:t>Works with all sorts of numeric types</a:t>
            </a:r>
          </a:p>
          <a:p>
            <a:r>
              <a:rPr lang="en-US" dirty="0" smtClean="0"/>
              <a:t>Caveat (google </a:t>
            </a:r>
            <a:r>
              <a:rPr lang="en-US" dirty="0" err="1" smtClean="0"/>
              <a:t>FlatBuffers</a:t>
            </a:r>
            <a:r>
              <a:rPr lang="en-US" dirty="0" smtClean="0"/>
              <a:t>):</a:t>
            </a:r>
          </a:p>
          <a:p>
            <a:pPr marL="0" indent="0">
              <a:buNone/>
            </a:pPr>
            <a:endParaRPr lang="en-US" sz="1200" dirty="0" smtClean="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namespace </a:t>
            </a:r>
            <a:r>
              <a:rPr lang="en-US" sz="1200" dirty="0" err="1">
                <a:latin typeface="Consolas" panose="020B0609020204030204" pitchFamily="49" charset="0"/>
                <a:cs typeface="Consolas" panose="020B0609020204030204" pitchFamily="49" charset="0"/>
              </a:rPr>
              <a:t>flatbuffers</a:t>
            </a:r>
            <a:r>
              <a:rPr lang="en-US" sz="1200" dirty="0">
                <a:latin typeface="Consolas" panose="020B0609020204030204" pitchFamily="49" charset="0"/>
                <a:cs typeface="Consolas" panose="020B0609020204030204" pitchFamily="49" charset="0"/>
              </a:rPr>
              <a:t> {</a:t>
            </a:r>
          </a:p>
          <a:p>
            <a:pPr marL="0" indent="0">
              <a:buNone/>
            </a:pPr>
            <a:r>
              <a:rPr lang="en-US" sz="1200" dirty="0" smtClean="0">
                <a:latin typeface="Consolas" panose="020B0609020204030204" pitchFamily="49" charset="0"/>
                <a:cs typeface="Consolas" panose="020B0609020204030204" pitchFamily="49" charset="0"/>
              </a:rPr>
              <a:t>    // </a:t>
            </a:r>
            <a:r>
              <a:rPr lang="en-US" sz="1200" dirty="0">
                <a:latin typeface="Consolas" panose="020B0609020204030204" pitchFamily="49" charset="0"/>
                <a:cs typeface="Consolas" panose="020B0609020204030204" pitchFamily="49" charset="0"/>
              </a:rPr>
              <a:t>Convert an integer or floating point value to a string.</a:t>
            </a:r>
          </a:p>
          <a:p>
            <a:pPr marL="0" indent="0">
              <a:buNone/>
            </a:pPr>
            <a:r>
              <a:rPr lang="en-US" sz="1200" dirty="0" smtClean="0">
                <a:latin typeface="Consolas" panose="020B0609020204030204" pitchFamily="49" charset="0"/>
                <a:cs typeface="Consolas" panose="020B0609020204030204" pitchFamily="49" charset="0"/>
              </a:rPr>
              <a:t>    // </a:t>
            </a:r>
            <a:r>
              <a:rPr lang="en-US" sz="1200" dirty="0">
                <a:latin typeface="Consolas" panose="020B0609020204030204" pitchFamily="49" charset="0"/>
                <a:cs typeface="Consolas" panose="020B0609020204030204" pitchFamily="49" charset="0"/>
              </a:rPr>
              <a:t>In contrast to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stringstream</a:t>
            </a:r>
            <a:r>
              <a:rPr lang="en-US" sz="1200" dirty="0">
                <a:latin typeface="Consolas" panose="020B0609020204030204" pitchFamily="49" charset="0"/>
                <a:cs typeface="Consolas" panose="020B0609020204030204" pitchFamily="49" charset="0"/>
              </a:rPr>
              <a:t>, "char" values </a:t>
            </a:r>
            <a:r>
              <a:rPr lang="en-US" sz="1200" dirty="0" smtClean="0">
                <a:latin typeface="Consolas" panose="020B0609020204030204" pitchFamily="49" charset="0"/>
                <a:cs typeface="Consolas" panose="020B0609020204030204" pitchFamily="49" charset="0"/>
              </a:rPr>
              <a:t>are converted </a:t>
            </a:r>
            <a:r>
              <a:rPr lang="en-US" sz="1200" dirty="0">
                <a:latin typeface="Consolas" panose="020B0609020204030204" pitchFamily="49" charset="0"/>
                <a:cs typeface="Consolas" panose="020B0609020204030204" pitchFamily="49" charset="0"/>
              </a:rPr>
              <a:t>to a string of digits.</a:t>
            </a:r>
          </a:p>
          <a:p>
            <a:pPr marL="0" indent="0">
              <a:buNone/>
            </a:pPr>
            <a:r>
              <a:rPr lang="en-US" sz="1200" dirty="0" smtClean="0">
                <a:latin typeface="Consolas" panose="020B0609020204030204" pitchFamily="49" charset="0"/>
                <a:cs typeface="Consolas" panose="020B0609020204030204" pitchFamily="49" charset="0"/>
              </a:rPr>
              <a:t>    template&lt;</a:t>
            </a:r>
            <a:r>
              <a:rPr lang="en-US" sz="1200" dirty="0" err="1" smtClean="0">
                <a:latin typeface="Consolas" panose="020B0609020204030204" pitchFamily="49" charset="0"/>
                <a:cs typeface="Consolas" panose="020B0609020204030204" pitchFamily="49" charset="0"/>
              </a:rPr>
              <a:t>typename</a:t>
            </a: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T&gt;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::string </a:t>
            </a:r>
            <a:r>
              <a:rPr lang="en-US" sz="1200" dirty="0" err="1">
                <a:latin typeface="Consolas" panose="020B0609020204030204" pitchFamily="49" charset="0"/>
                <a:cs typeface="Consolas" panose="020B0609020204030204" pitchFamily="49" charset="0"/>
              </a:rPr>
              <a:t>NumToString</a:t>
            </a:r>
            <a:r>
              <a:rPr lang="en-US" sz="1200" dirty="0">
                <a:latin typeface="Consolas" panose="020B0609020204030204" pitchFamily="49" charset="0"/>
                <a:cs typeface="Consolas" panose="020B0609020204030204" pitchFamily="49" charset="0"/>
              </a:rPr>
              <a:t>(T t</a:t>
            </a:r>
            <a:r>
              <a:rPr lang="en-US" sz="1200" dirty="0" smtClean="0">
                <a:latin typeface="Consolas" panose="020B0609020204030204" pitchFamily="49" charset="0"/>
                <a:cs typeface="Consolas" panose="020B0609020204030204" pitchFamily="49" charset="0"/>
              </a:rPr>
              <a:t>)</a:t>
            </a:r>
          </a:p>
          <a:p>
            <a:pPr marL="0" indent="0">
              <a:buNone/>
            </a:pP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pPr marL="0" indent="0">
              <a:buNone/>
            </a:pPr>
            <a:r>
              <a:rPr lang="en-US" sz="1200" b="1" dirty="0" smtClean="0">
                <a:latin typeface="Consolas" panose="020B0609020204030204" pitchFamily="49" charset="0"/>
                <a:cs typeface="Consolas" panose="020B0609020204030204" pitchFamily="49" charset="0"/>
              </a:rPr>
              <a:t>        </a:t>
            </a:r>
            <a:r>
              <a:rPr lang="en-US" sz="1200" b="1" dirty="0">
                <a:latin typeface="Consolas" panose="020B0609020204030204" pitchFamily="49" charset="0"/>
                <a:cs typeface="Consolas" panose="020B0609020204030204" pitchFamily="49" charset="0"/>
              </a:rPr>
              <a:t>// </a:t>
            </a:r>
            <a:r>
              <a:rPr lang="en-US" sz="1200" b="1" dirty="0" err="1">
                <a:latin typeface="Consolas" panose="020B0609020204030204" pitchFamily="49" charset="0"/>
                <a:cs typeface="Consolas" panose="020B0609020204030204" pitchFamily="49" charset="0"/>
              </a:rPr>
              <a:t>to_string</a:t>
            </a:r>
            <a:r>
              <a:rPr lang="en-US" sz="1200" b="1" dirty="0">
                <a:latin typeface="Consolas" panose="020B0609020204030204" pitchFamily="49" charset="0"/>
                <a:cs typeface="Consolas" panose="020B0609020204030204" pitchFamily="49" charset="0"/>
              </a:rPr>
              <a:t>() prints different numbers of digits for floats depending on</a:t>
            </a:r>
          </a:p>
          <a:p>
            <a:pPr marL="0" indent="0">
              <a:buNone/>
            </a:pPr>
            <a:r>
              <a:rPr lang="en-US" sz="1200" b="1" dirty="0" smtClean="0">
                <a:latin typeface="Consolas" panose="020B0609020204030204" pitchFamily="49" charset="0"/>
                <a:cs typeface="Consolas" panose="020B0609020204030204" pitchFamily="49" charset="0"/>
              </a:rPr>
              <a:t>        </a:t>
            </a:r>
            <a:r>
              <a:rPr lang="en-US" sz="1200" b="1" dirty="0">
                <a:latin typeface="Consolas" panose="020B0609020204030204" pitchFamily="49" charset="0"/>
                <a:cs typeface="Consolas" panose="020B0609020204030204" pitchFamily="49" charset="0"/>
              </a:rPr>
              <a:t>// platform and isn't available on Android, so we use </a:t>
            </a:r>
            <a:r>
              <a:rPr lang="en-US" sz="1200" b="1" dirty="0" err="1">
                <a:latin typeface="Consolas" panose="020B0609020204030204" pitchFamily="49" charset="0"/>
                <a:cs typeface="Consolas" panose="020B0609020204030204" pitchFamily="49" charset="0"/>
              </a:rPr>
              <a:t>stringstream</a:t>
            </a:r>
            <a:endParaRPr lang="en-US" sz="1200" b="1" dirty="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stringstream</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ss</a:t>
            </a:r>
            <a:r>
              <a:rPr lang="en-US" sz="1200" dirty="0">
                <a:latin typeface="Consolas" panose="020B0609020204030204" pitchFamily="49" charset="0"/>
                <a:cs typeface="Consolas" panose="020B0609020204030204" pitchFamily="49" charset="0"/>
              </a:rPr>
              <a:t>;</a:t>
            </a:r>
          </a:p>
          <a:p>
            <a:pPr marL="0" indent="0">
              <a:buNone/>
            </a:pPr>
            <a:r>
              <a:rPr lang="en-US" sz="1200" dirty="0" smtClean="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ss</a:t>
            </a:r>
            <a:r>
              <a:rPr lang="en-US" sz="1200" dirty="0">
                <a:latin typeface="Consolas" panose="020B0609020204030204" pitchFamily="49" charset="0"/>
                <a:cs typeface="Consolas" panose="020B0609020204030204" pitchFamily="49" charset="0"/>
              </a:rPr>
              <a:t> &lt;&lt; t;</a:t>
            </a:r>
          </a:p>
          <a:p>
            <a:pPr marL="0" indent="0">
              <a:buNone/>
            </a:pP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return </a:t>
            </a:r>
            <a:r>
              <a:rPr lang="en-US" sz="1200" dirty="0" err="1">
                <a:latin typeface="Consolas" panose="020B0609020204030204" pitchFamily="49" charset="0"/>
                <a:cs typeface="Consolas" panose="020B0609020204030204" pitchFamily="49" charset="0"/>
              </a:rPr>
              <a:t>ss.str</a:t>
            </a:r>
            <a:r>
              <a:rPr lang="en-US" sz="1200" dirty="0">
                <a:latin typeface="Consolas" panose="020B0609020204030204" pitchFamily="49" charset="0"/>
                <a:cs typeface="Consolas" panose="020B0609020204030204" pitchFamily="49" charset="0"/>
              </a:rPr>
              <a:t>();</a:t>
            </a:r>
          </a:p>
          <a:p>
            <a:pPr marL="0" indent="0">
              <a:buNone/>
            </a:pPr>
            <a:r>
              <a:rPr lang="en-US" sz="1200" dirty="0" smtClean="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endParaRPr lang="en-US" sz="1400" dirty="0" smtClean="0"/>
          </a:p>
        </p:txBody>
      </p:sp>
    </p:spTree>
    <p:extLst>
      <p:ext uri="{BB962C8B-B14F-4D97-AF65-F5344CB8AC3E}">
        <p14:creationId xmlns:p14="http://schemas.microsoft.com/office/powerpoint/2010/main" val="6139982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History</a:t>
            </a:r>
            <a:endParaRPr lang="en-US" dirty="0"/>
          </a:p>
        </p:txBody>
      </p:sp>
      <p:sp>
        <p:nvSpPr>
          <p:cNvPr id="3" name="Content Placeholder 2"/>
          <p:cNvSpPr>
            <a:spLocks noGrp="1"/>
          </p:cNvSpPr>
          <p:nvPr>
            <p:ph idx="1"/>
          </p:nvPr>
        </p:nvSpPr>
        <p:spPr/>
        <p:txBody>
          <a:bodyPr/>
          <a:lstStyle/>
          <a:p>
            <a:r>
              <a:rPr lang="en-US" dirty="0" err="1" smtClean="0"/>
              <a:t>Todo</a:t>
            </a:r>
            <a:endParaRPr lang="en-US" dirty="0" smtClean="0"/>
          </a:p>
          <a:p>
            <a:r>
              <a:rPr lang="en-US" dirty="0" smtClean="0"/>
              <a:t>C++03</a:t>
            </a:r>
          </a:p>
          <a:p>
            <a:r>
              <a:rPr lang="en-US" dirty="0" smtClean="0"/>
              <a:t>TR1: </a:t>
            </a:r>
            <a:r>
              <a:rPr lang="en-US" dirty="0" smtClean="0">
                <a:hlinkClick r:id="rId2"/>
              </a:rPr>
              <a:t>Technical Report 1</a:t>
            </a:r>
            <a:endParaRPr lang="en-US" dirty="0" smtClean="0"/>
          </a:p>
          <a:p>
            <a:r>
              <a:rPr lang="en-US" dirty="0" smtClean="0"/>
              <a:t>C++11</a:t>
            </a:r>
          </a:p>
          <a:p>
            <a:r>
              <a:rPr lang="en-US" dirty="0" smtClean="0"/>
              <a:t>C++14</a:t>
            </a:r>
          </a:p>
          <a:p>
            <a:r>
              <a:rPr lang="en-US" dirty="0" smtClean="0"/>
              <a:t>C++17</a:t>
            </a:r>
          </a:p>
          <a:p>
            <a:endParaRPr lang="en-US" dirty="0"/>
          </a:p>
        </p:txBody>
      </p:sp>
    </p:spTree>
    <p:extLst>
      <p:ext uri="{BB962C8B-B14F-4D97-AF65-F5344CB8AC3E}">
        <p14:creationId xmlns:p14="http://schemas.microsoft.com/office/powerpoint/2010/main" val="34210790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Smart Pointers</a:t>
            </a:r>
            <a:endParaRPr lang="en-US" dirty="0"/>
          </a:p>
        </p:txBody>
      </p:sp>
      <p:sp>
        <p:nvSpPr>
          <p:cNvPr id="3" name="Content Placeholder 2"/>
          <p:cNvSpPr>
            <a:spLocks noGrp="1"/>
          </p:cNvSpPr>
          <p:nvPr>
            <p:ph idx="1"/>
          </p:nvPr>
        </p:nvSpPr>
        <p:spPr/>
        <p:txBody>
          <a:bodyPr>
            <a:normAutofit/>
          </a:bodyPr>
          <a:lstStyle/>
          <a:p>
            <a:r>
              <a:rPr lang="en-US" dirty="0" smtClean="0"/>
              <a:t>C</a:t>
            </a:r>
            <a:r>
              <a:rPr lang="en-US" dirty="0"/>
              <a:t>++ does not have garbage collection: It is deterministic in its acquisition and release of memory and other resources</a:t>
            </a:r>
            <a:r>
              <a:rPr lang="en-US" dirty="0" smtClean="0"/>
              <a:t>.</a:t>
            </a:r>
            <a:endParaRPr lang="en-US" dirty="0" smtClean="0">
              <a:latin typeface="Consolas" panose="020B0609020204030204" pitchFamily="49" charset="0"/>
              <a:cs typeface="Consolas" panose="020B0609020204030204" pitchFamily="49" charset="0"/>
            </a:endParaRPr>
          </a:p>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auto_ptr</a:t>
            </a:r>
            <a:r>
              <a:rPr lang="en-US" dirty="0" smtClean="0"/>
              <a:t> is </a:t>
            </a:r>
            <a:r>
              <a:rPr lang="en-US" b="1" dirty="0" smtClean="0"/>
              <a:t>deprecated; do not use it</a:t>
            </a:r>
          </a:p>
          <a:p>
            <a:r>
              <a:rPr lang="en-US" dirty="0" smtClean="0"/>
              <a:t>Failed to play well with </a:t>
            </a:r>
            <a:r>
              <a:rPr lang="en-US" dirty="0" err="1" smtClean="0"/>
              <a:t>std</a:t>
            </a:r>
            <a:r>
              <a:rPr lang="en-US" dirty="0" smtClean="0"/>
              <a:t> lib collections – </a:t>
            </a:r>
            <a:r>
              <a:rPr lang="en-US" dirty="0" err="1" smtClean="0"/>
              <a:t>std</a:t>
            </a:r>
            <a:r>
              <a:rPr lang="en-US" dirty="0" smtClean="0"/>
              <a:t>::list, </a:t>
            </a:r>
            <a:r>
              <a:rPr lang="en-US" dirty="0" err="1" smtClean="0"/>
              <a:t>std</a:t>
            </a:r>
            <a:r>
              <a:rPr lang="en-US" dirty="0" smtClean="0"/>
              <a:t>::vector</a:t>
            </a:r>
          </a:p>
        </p:txBody>
      </p:sp>
    </p:spTree>
    <p:extLst>
      <p:ext uri="{BB962C8B-B14F-4D97-AF65-F5344CB8AC3E}">
        <p14:creationId xmlns:p14="http://schemas.microsoft.com/office/powerpoint/2010/main" val="38283453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Smart Pointers</a:t>
            </a:r>
            <a:br>
              <a:rPr lang="en-US" dirty="0" smtClean="0"/>
            </a:br>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unique_ptr</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normAutofit lnSpcReduction="10000"/>
          </a:bodyPr>
          <a:lstStyle/>
          <a:p>
            <a:r>
              <a:rPr lang="en-US" dirty="0" smtClean="0">
                <a:cs typeface="Consolas" panose="020B0609020204030204" pitchFamily="49" charset="0"/>
              </a:rPr>
              <a:t>New to C++11</a:t>
            </a:r>
          </a:p>
          <a:p>
            <a:r>
              <a:rPr lang="en-US" dirty="0" smtClean="0">
                <a:cs typeface="Consolas" panose="020B0609020204030204" pitchFamily="49" charset="0"/>
              </a:rPr>
              <a:t>Use instead of deprecated </a:t>
            </a:r>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auto_ptr</a:t>
            </a:r>
            <a:endParaRPr lang="en-US" dirty="0" smtClean="0">
              <a:latin typeface="Consolas" panose="020B0609020204030204" pitchFamily="49" charset="0"/>
              <a:cs typeface="Consolas" panose="020B0609020204030204" pitchFamily="49" charset="0"/>
            </a:endParaRPr>
          </a:p>
          <a:p>
            <a:r>
              <a:rPr lang="en-US" dirty="0" smtClean="0">
                <a:cs typeface="Consolas" panose="020B0609020204030204" pitchFamily="49" charset="0"/>
              </a:rPr>
              <a:t>Use it wherever you are tempted to use an old fashioned dumb pointer (!!!)</a:t>
            </a:r>
          </a:p>
          <a:p>
            <a:r>
              <a:rPr lang="en-US" dirty="0" smtClean="0">
                <a:cs typeface="Consolas" panose="020B0609020204030204" pitchFamily="49" charset="0"/>
              </a:rPr>
              <a:t>Plays well with </a:t>
            </a:r>
            <a:r>
              <a:rPr lang="en-US" dirty="0" err="1" smtClean="0">
                <a:cs typeface="Consolas" panose="020B0609020204030204" pitchFamily="49" charset="0"/>
              </a:rPr>
              <a:t>std</a:t>
            </a:r>
            <a:r>
              <a:rPr lang="en-US" dirty="0" smtClean="0">
                <a:cs typeface="Consolas" panose="020B0609020204030204" pitchFamily="49" charset="0"/>
              </a:rPr>
              <a:t> collections</a:t>
            </a:r>
          </a:p>
          <a:p>
            <a:pPr marL="0" indent="0">
              <a:buNone/>
            </a:pPr>
            <a:r>
              <a:rPr lang="en-US" dirty="0" smtClean="0">
                <a:cs typeface="Consolas" panose="020B0609020204030204" pitchFamily="49" charset="0"/>
              </a:rPr>
              <a:t>old:</a:t>
            </a:r>
          </a:p>
          <a:p>
            <a:pPr marL="0" indent="0">
              <a:buNone/>
            </a:pPr>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CPrinter</a:t>
            </a:r>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pPrinter</a:t>
            </a:r>
            <a:r>
              <a:rPr lang="en-US" sz="2400" dirty="0" smtClean="0">
                <a:latin typeface="Consolas" panose="020B0609020204030204" pitchFamily="49" charset="0"/>
                <a:cs typeface="Consolas" panose="020B0609020204030204" pitchFamily="49" charset="0"/>
              </a:rPr>
              <a:t> = new </a:t>
            </a:r>
            <a:r>
              <a:rPr lang="en-US" sz="2400" dirty="0" err="1" smtClean="0">
                <a:latin typeface="Consolas" panose="020B0609020204030204" pitchFamily="49" charset="0"/>
                <a:cs typeface="Consolas" panose="020B0609020204030204" pitchFamily="49" charset="0"/>
              </a:rPr>
              <a:t>CPrinter</a:t>
            </a:r>
            <a:r>
              <a:rPr lang="en-US" sz="2400" dirty="0" smtClean="0">
                <a:latin typeface="Consolas" panose="020B0609020204030204" pitchFamily="49" charset="0"/>
                <a:cs typeface="Consolas" panose="020B0609020204030204" pitchFamily="49" charset="0"/>
              </a:rPr>
              <a:t> {};</a:t>
            </a:r>
          </a:p>
          <a:p>
            <a:pPr marL="0" indent="0">
              <a:buNone/>
            </a:pPr>
            <a:r>
              <a:rPr lang="en-US" dirty="0" smtClean="0">
                <a:cs typeface="Consolas" panose="020B0609020204030204" pitchFamily="49" charset="0"/>
              </a:rPr>
              <a:t>new:</a:t>
            </a:r>
          </a:p>
          <a:p>
            <a:pPr marL="0" indent="0">
              <a:buNone/>
            </a:pPr>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std</a:t>
            </a:r>
            <a:r>
              <a:rPr lang="en-US" sz="2400" dirty="0" smtClean="0">
                <a:latin typeface="Consolas" panose="020B0609020204030204" pitchFamily="49" charset="0"/>
                <a:cs typeface="Consolas" panose="020B0609020204030204" pitchFamily="49" charset="0"/>
              </a:rPr>
              <a:t>::</a:t>
            </a:r>
            <a:r>
              <a:rPr lang="en-US" sz="2400" dirty="0" err="1" smtClean="0">
                <a:latin typeface="Consolas" panose="020B0609020204030204" pitchFamily="49" charset="0"/>
                <a:cs typeface="Consolas" panose="020B0609020204030204" pitchFamily="49" charset="0"/>
              </a:rPr>
              <a:t>unique_ptr</a:t>
            </a:r>
            <a:r>
              <a:rPr lang="en-US" sz="2400" dirty="0" smtClean="0">
                <a:latin typeface="Consolas" panose="020B0609020204030204" pitchFamily="49" charset="0"/>
                <a:cs typeface="Consolas" panose="020B0609020204030204" pitchFamily="49" charset="0"/>
              </a:rPr>
              <a:t> &lt;</a:t>
            </a:r>
            <a:r>
              <a:rPr lang="en-US" sz="2400" dirty="0" err="1" smtClean="0">
                <a:latin typeface="Consolas" panose="020B0609020204030204" pitchFamily="49" charset="0"/>
                <a:cs typeface="Consolas" panose="020B0609020204030204" pitchFamily="49" charset="0"/>
              </a:rPr>
              <a:t>CPrinter</a:t>
            </a:r>
            <a:r>
              <a:rPr lang="en-US" sz="2400" dirty="0" smtClean="0">
                <a:latin typeface="Consolas" panose="020B0609020204030204" pitchFamily="49" charset="0"/>
                <a:cs typeface="Consolas" panose="020B0609020204030204" pitchFamily="49" charset="0"/>
              </a:rPr>
              <a:t>&gt; (new </a:t>
            </a:r>
            <a:r>
              <a:rPr lang="en-US" sz="2400" dirty="0" err="1" smtClean="0">
                <a:latin typeface="Consolas" panose="020B0609020204030204" pitchFamily="49" charset="0"/>
                <a:cs typeface="Consolas" panose="020B0609020204030204" pitchFamily="49" charset="0"/>
              </a:rPr>
              <a:t>CPrinter</a:t>
            </a:r>
            <a:r>
              <a:rPr lang="en-US" sz="2400" dirty="0" smtClean="0">
                <a:latin typeface="Consolas" panose="020B0609020204030204" pitchFamily="49" charset="0"/>
                <a:cs typeface="Consolas" panose="020B0609020204030204" pitchFamily="49" charset="0"/>
              </a:rPr>
              <a:t> {});</a:t>
            </a:r>
          </a:p>
          <a:p>
            <a:endParaRPr lang="en-US" dirty="0" smtClean="0"/>
          </a:p>
        </p:txBody>
      </p:sp>
    </p:spTree>
    <p:extLst>
      <p:ext uri="{BB962C8B-B14F-4D97-AF65-F5344CB8AC3E}">
        <p14:creationId xmlns:p14="http://schemas.microsoft.com/office/powerpoint/2010/main" val="191101937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smart pointers</a:t>
            </a:r>
            <a:endParaRPr lang="en-US" dirty="0"/>
          </a:p>
        </p:txBody>
      </p:sp>
      <p:sp>
        <p:nvSpPr>
          <p:cNvPr id="3" name="Content Placeholder 2"/>
          <p:cNvSpPr>
            <a:spLocks noGrp="1"/>
          </p:cNvSpPr>
          <p:nvPr>
            <p:ph idx="1"/>
          </p:nvPr>
        </p:nvSpPr>
        <p:spPr/>
        <p:txBody>
          <a:bodyPr>
            <a:normAutofit lnSpcReduction="10000"/>
          </a:bodyPr>
          <a:lstStyle/>
          <a:p>
            <a:r>
              <a:rPr lang="en-US" dirty="0" err="1" smtClean="0"/>
              <a:t>std</a:t>
            </a:r>
            <a:r>
              <a:rPr lang="en-US" dirty="0" smtClean="0"/>
              <a:t>::</a:t>
            </a:r>
            <a:r>
              <a:rPr lang="en-US" dirty="0" err="1" smtClean="0"/>
              <a:t>unique_ptr</a:t>
            </a:r>
            <a:r>
              <a:rPr lang="en-US" dirty="0" smtClean="0"/>
              <a:t> </a:t>
            </a:r>
            <a:r>
              <a:rPr lang="en-US" dirty="0"/>
              <a:t>if only one object needs access to the underlying pointer</a:t>
            </a:r>
          </a:p>
          <a:p>
            <a:r>
              <a:rPr lang="en-US" dirty="0" err="1" smtClean="0"/>
              <a:t>std</a:t>
            </a:r>
            <a:r>
              <a:rPr lang="en-US" dirty="0" smtClean="0"/>
              <a:t>::</a:t>
            </a:r>
            <a:r>
              <a:rPr lang="en-US" dirty="0" err="1" smtClean="0"/>
              <a:t>shared_ptr</a:t>
            </a:r>
            <a:r>
              <a:rPr lang="en-US" dirty="0" smtClean="0"/>
              <a:t> </a:t>
            </a:r>
            <a:r>
              <a:rPr lang="en-US" dirty="0"/>
              <a:t>if several want to use the same underlying pointer</a:t>
            </a:r>
          </a:p>
          <a:p>
            <a:pPr lvl="1"/>
            <a:r>
              <a:rPr lang="en-US" dirty="0"/>
              <a:t>Cleaned up when the last copy goes out of scope</a:t>
            </a:r>
          </a:p>
          <a:p>
            <a:r>
              <a:rPr lang="en-US" dirty="0"/>
              <a:t>In &lt;memory&gt; header file</a:t>
            </a:r>
          </a:p>
          <a:p>
            <a:r>
              <a:rPr lang="en-US" dirty="0" smtClean="0"/>
              <a:t>“</a:t>
            </a:r>
            <a:r>
              <a:rPr lang="en-US" i="1" dirty="0" smtClean="0"/>
              <a:t>If </a:t>
            </a:r>
            <a:r>
              <a:rPr lang="en-US" i="1" dirty="0"/>
              <a:t>you’re using </a:t>
            </a:r>
            <a:r>
              <a:rPr lang="en-US" dirty="0">
                <a:latin typeface="Consolas" panose="020B0609020204030204" pitchFamily="49" charset="0"/>
                <a:cs typeface="Consolas" panose="020B0609020204030204" pitchFamily="49" charset="0"/>
              </a:rPr>
              <a:t>new </a:t>
            </a:r>
            <a:r>
              <a:rPr lang="en-US" i="1" dirty="0" smtClean="0"/>
              <a:t>or </a:t>
            </a:r>
            <a:r>
              <a:rPr lang="en-US" dirty="0">
                <a:latin typeface="Consolas" panose="020B0609020204030204" pitchFamily="49" charset="0"/>
                <a:cs typeface="Consolas" panose="020B0609020204030204" pitchFamily="49" charset="0"/>
              </a:rPr>
              <a:t>delete</a:t>
            </a:r>
            <a:r>
              <a:rPr lang="en-US" i="1" dirty="0"/>
              <a:t>, you’re doing it </a:t>
            </a:r>
            <a:r>
              <a:rPr lang="en-US" i="1" dirty="0" smtClean="0"/>
              <a:t>wrong.</a:t>
            </a:r>
            <a:r>
              <a:rPr lang="en-US" dirty="0" smtClean="0"/>
              <a:t>” –Kate Gregory</a:t>
            </a:r>
            <a:endParaRPr lang="en-US" i="1" dirty="0" smtClean="0"/>
          </a:p>
          <a:p>
            <a:r>
              <a:rPr lang="en-US" i="1" dirty="0" smtClean="0"/>
              <a:t>"You still need </a:t>
            </a:r>
            <a:r>
              <a:rPr lang="en-US" dirty="0" smtClean="0">
                <a:latin typeface="Consolas" panose="020B0609020204030204" pitchFamily="49" charset="0"/>
                <a:cs typeface="Consolas" panose="020B0609020204030204" pitchFamily="49" charset="0"/>
              </a:rPr>
              <a:t>new</a:t>
            </a:r>
            <a:r>
              <a:rPr lang="en-US" i="1" dirty="0" smtClean="0"/>
              <a:t>." </a:t>
            </a:r>
            <a:r>
              <a:rPr lang="en-US" dirty="0" smtClean="0"/>
              <a:t>–Dwight Fellman</a:t>
            </a:r>
          </a:p>
          <a:p>
            <a:endParaRPr lang="en-US" dirty="0" smtClean="0"/>
          </a:p>
          <a:p>
            <a:endParaRPr lang="en-US" dirty="0"/>
          </a:p>
          <a:p>
            <a:endParaRPr lang="en-US" dirty="0"/>
          </a:p>
        </p:txBody>
      </p:sp>
    </p:spTree>
    <p:extLst>
      <p:ext uri="{BB962C8B-B14F-4D97-AF65-F5344CB8AC3E}">
        <p14:creationId xmlns:p14="http://schemas.microsoft.com/office/powerpoint/2010/main" val="19689806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Smart Pointers</a:t>
            </a:r>
            <a:br>
              <a:rPr lang="en-US" dirty="0" smtClean="0"/>
            </a:br>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shared_ptr</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normAutofit/>
          </a:bodyPr>
          <a:lstStyle/>
          <a:p>
            <a:r>
              <a:rPr lang="en-US" dirty="0" smtClean="0">
                <a:cs typeface="Consolas" panose="020B0609020204030204" pitchFamily="49" charset="0"/>
              </a:rPr>
              <a:t>New to C++11</a:t>
            </a:r>
            <a:endParaRPr lang="en-US" dirty="0" smtClean="0">
              <a:latin typeface="Consolas" panose="020B0609020204030204" pitchFamily="49" charset="0"/>
              <a:cs typeface="Consolas" panose="020B0609020204030204" pitchFamily="49" charset="0"/>
            </a:endParaRPr>
          </a:p>
          <a:p>
            <a:r>
              <a:rPr lang="en-US" dirty="0" smtClean="0"/>
              <a:t>Similar to </a:t>
            </a:r>
            <a:r>
              <a:rPr lang="en-US" dirty="0" err="1" smtClean="0"/>
              <a:t>unique_ptr</a:t>
            </a:r>
            <a:r>
              <a:rPr lang="en-US" dirty="0" smtClean="0"/>
              <a:t> – but </a:t>
            </a:r>
            <a:r>
              <a:rPr lang="en-US" b="1" dirty="0" smtClean="0"/>
              <a:t>reference counted</a:t>
            </a:r>
          </a:p>
          <a:p>
            <a:r>
              <a:rPr lang="en-US" dirty="0" smtClean="0"/>
              <a:t>Plays well with </a:t>
            </a:r>
            <a:r>
              <a:rPr lang="en-US" dirty="0" err="1" smtClean="0"/>
              <a:t>std</a:t>
            </a:r>
            <a:r>
              <a:rPr lang="en-US" dirty="0" smtClean="0"/>
              <a:t> collections</a:t>
            </a:r>
          </a:p>
          <a:p>
            <a:pPr lvl="1"/>
            <a:r>
              <a:rPr lang="en-US" dirty="0" smtClean="0"/>
              <a:t>Store objects</a:t>
            </a:r>
          </a:p>
          <a:p>
            <a:pPr lvl="1"/>
            <a:r>
              <a:rPr lang="en-US" dirty="0" smtClean="0"/>
              <a:t>Store pointers to objects</a:t>
            </a:r>
            <a:endParaRPr lang="en-US" dirty="0"/>
          </a:p>
          <a:p>
            <a:r>
              <a:rPr lang="en-US" dirty="0" smtClean="0"/>
              <a:t>As with </a:t>
            </a:r>
            <a:r>
              <a:rPr lang="en-US" dirty="0" err="1" smtClean="0"/>
              <a:t>unique_ptr</a:t>
            </a:r>
            <a:r>
              <a:rPr lang="en-US" dirty="0" smtClean="0"/>
              <a:t>, you’ll still have a ‘new’ – but no ‘delete’: They’re SMART!</a:t>
            </a:r>
          </a:p>
        </p:txBody>
      </p:sp>
    </p:spTree>
    <p:extLst>
      <p:ext uri="{BB962C8B-B14F-4D97-AF65-F5344CB8AC3E}">
        <p14:creationId xmlns:p14="http://schemas.microsoft.com/office/powerpoint/2010/main" val="215813112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to_string</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a:xfrm>
            <a:off x="457200" y="1600200"/>
            <a:ext cx="8229600" cy="4800600"/>
          </a:xfrm>
        </p:spPr>
        <p:txBody>
          <a:bodyPr>
            <a:normAutofit lnSpcReduction="10000"/>
          </a:bodyPr>
          <a:lstStyle/>
          <a:p>
            <a:r>
              <a:rPr lang="en-US" dirty="0" smtClean="0"/>
              <a:t>“</a:t>
            </a:r>
            <a:r>
              <a:rPr lang="en-US" dirty="0"/>
              <a:t>Converts a numeric value to </a:t>
            </a:r>
            <a:r>
              <a:rPr lang="en-US" dirty="0" err="1">
                <a:hlinkClick r:id="rId2" tooltip="cpp/string/basic string"/>
              </a:rPr>
              <a:t>std</a:t>
            </a:r>
            <a:r>
              <a:rPr lang="en-US" dirty="0">
                <a:hlinkClick r:id="rId2" tooltip="cpp/string/basic string"/>
              </a:rPr>
              <a:t>::string</a:t>
            </a:r>
            <a:r>
              <a:rPr lang="en-US" dirty="0" smtClean="0"/>
              <a:t>.”</a:t>
            </a:r>
          </a:p>
          <a:p>
            <a:pPr marL="400050" lvl="1" indent="0">
              <a:buNone/>
            </a:pPr>
            <a:r>
              <a:rPr lang="en-US" sz="2200" dirty="0" smtClean="0">
                <a:hlinkClick r:id="rId3"/>
              </a:rPr>
              <a:t>http</a:t>
            </a:r>
            <a:r>
              <a:rPr lang="en-US" sz="2200" dirty="0">
                <a:hlinkClick r:id="rId3"/>
              </a:rPr>
              <a:t>://</a:t>
            </a:r>
            <a:r>
              <a:rPr lang="en-US" sz="2200" dirty="0" smtClean="0">
                <a:hlinkClick r:id="rId3"/>
              </a:rPr>
              <a:t>en.cppreference.com/w/cpp/string/basic_string/to_string</a:t>
            </a:r>
            <a:endParaRPr lang="en-US" sz="2200" dirty="0" smtClean="0"/>
          </a:p>
          <a:p>
            <a:pPr marL="285750"/>
            <a:r>
              <a:rPr lang="en-US" dirty="0" smtClean="0"/>
              <a:t>Avoid </a:t>
            </a:r>
            <a:r>
              <a:rPr lang="en-US" dirty="0" err="1" smtClean="0"/>
              <a:t>atof</a:t>
            </a:r>
            <a:r>
              <a:rPr lang="en-US" dirty="0" smtClean="0"/>
              <a:t>(), </a:t>
            </a:r>
            <a:r>
              <a:rPr lang="en-US" dirty="0" err="1" smtClean="0"/>
              <a:t>atoi</a:t>
            </a:r>
            <a:r>
              <a:rPr lang="en-US" dirty="0" smtClean="0"/>
              <a:t>(), Unicode macros, …</a:t>
            </a:r>
          </a:p>
          <a:p>
            <a:pPr marL="285750"/>
            <a:r>
              <a:rPr lang="en-US" dirty="0" smtClean="0"/>
              <a:t>Use </a:t>
            </a:r>
            <a:r>
              <a:rPr lang="en-US" dirty="0" err="1" smtClean="0"/>
              <a:t>to_wstring</a:t>
            </a:r>
            <a:r>
              <a:rPr lang="en-US" dirty="0" smtClean="0"/>
              <a:t>() for wide strings</a:t>
            </a:r>
            <a:endParaRPr lang="en-US" dirty="0"/>
          </a:p>
          <a:p>
            <a:pPr marL="400050" lvl="1" indent="0">
              <a:buNone/>
            </a:pPr>
            <a:endParaRPr lang="en-US" sz="1800" dirty="0" smtClean="0"/>
          </a:p>
          <a:p>
            <a:pPr marL="800100" lvl="2" indent="0">
              <a:buNone/>
            </a:pPr>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include &lt;</a:t>
            </a:r>
            <a:r>
              <a:rPr lang="en-US" sz="1400" dirty="0" err="1">
                <a:latin typeface="Consolas" panose="020B0609020204030204" pitchFamily="49" charset="0"/>
                <a:cs typeface="Consolas" panose="020B0609020204030204" pitchFamily="49" charset="0"/>
              </a:rPr>
              <a:t>iostream</a:t>
            </a:r>
            <a:r>
              <a:rPr lang="en-US" sz="1400" dirty="0">
                <a:latin typeface="Consolas" panose="020B0609020204030204" pitchFamily="49" charset="0"/>
                <a:cs typeface="Consolas" panose="020B0609020204030204" pitchFamily="49" charset="0"/>
              </a:rPr>
              <a:t>&gt;</a:t>
            </a:r>
          </a:p>
          <a:p>
            <a:pPr marL="800100" lvl="2" indent="0">
              <a:buNone/>
            </a:pPr>
            <a:r>
              <a:rPr lang="en-US" sz="1400" dirty="0">
                <a:latin typeface="Consolas" panose="020B0609020204030204" pitchFamily="49" charset="0"/>
                <a:cs typeface="Consolas" panose="020B0609020204030204" pitchFamily="49" charset="0"/>
              </a:rPr>
              <a:t>#include &lt;string</a:t>
            </a:r>
            <a:r>
              <a:rPr lang="en-US" sz="1400" dirty="0" smtClean="0">
                <a:latin typeface="Consolas" panose="020B0609020204030204" pitchFamily="49" charset="0"/>
                <a:cs typeface="Consolas" panose="020B0609020204030204" pitchFamily="49" charset="0"/>
              </a:rPr>
              <a:t>&gt;</a:t>
            </a:r>
          </a:p>
          <a:p>
            <a:pPr marL="800100" lvl="2" indent="0">
              <a:buNone/>
            </a:pPr>
            <a:endParaRPr lang="en-US" sz="1400" dirty="0">
              <a:latin typeface="Consolas" panose="020B0609020204030204" pitchFamily="49" charset="0"/>
              <a:cs typeface="Consolas" panose="020B0609020204030204" pitchFamily="49" charset="0"/>
            </a:endParaRPr>
          </a:p>
          <a:p>
            <a:pPr marL="800100" lvl="2" indent="0">
              <a:buNone/>
            </a:pPr>
            <a:r>
              <a:rPr lang="en-US" sz="1400" dirty="0" err="1" smtClean="0">
                <a:latin typeface="Consolas" panose="020B0609020204030204" pitchFamily="49" charset="0"/>
                <a:cs typeface="Consolas" panose="020B0609020204030204" pitchFamily="49" charset="0"/>
              </a:rPr>
              <a:t>int</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main</a:t>
            </a:r>
            <a:r>
              <a:rPr lang="en-US" sz="1400" dirty="0" smtClean="0">
                <a:latin typeface="Consolas" panose="020B0609020204030204" pitchFamily="49" charset="0"/>
                <a:cs typeface="Consolas" panose="020B0609020204030204" pitchFamily="49" charset="0"/>
              </a:rPr>
              <a:t>() {</a:t>
            </a:r>
            <a:endParaRPr lang="en-US" sz="1400" dirty="0">
              <a:latin typeface="Consolas" panose="020B0609020204030204" pitchFamily="49" charset="0"/>
              <a:cs typeface="Consolas" panose="020B0609020204030204" pitchFamily="49" charset="0"/>
            </a:endParaRPr>
          </a:p>
          <a:p>
            <a:pPr marL="800100" lvl="2" indent="0">
              <a:buNone/>
            </a:pPr>
            <a:r>
              <a:rPr lang="en-US" sz="1400" dirty="0">
                <a:latin typeface="Consolas" panose="020B0609020204030204" pitchFamily="49" charset="0"/>
                <a:cs typeface="Consolas" panose="020B0609020204030204" pitchFamily="49" charset="0"/>
              </a:rPr>
              <a:t>    double f = 23.43;</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::string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to_string</a:t>
            </a:r>
            <a:r>
              <a:rPr lang="en-US" sz="1400" dirty="0">
                <a:latin typeface="Consolas" panose="020B0609020204030204" pitchFamily="49" charset="0"/>
                <a:cs typeface="Consolas" panose="020B0609020204030204" pitchFamily="49" charset="0"/>
              </a:rPr>
              <a:t>(f);</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cout</a:t>
            </a:r>
            <a:r>
              <a:rPr lang="en-US" sz="1400" dirty="0">
                <a:latin typeface="Consolas" panose="020B0609020204030204" pitchFamily="49" charset="0"/>
                <a:cs typeface="Consolas" panose="020B0609020204030204" pitchFamily="49" charset="0"/>
              </a:rPr>
              <a:t> &lt;&lt;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&lt;&lt; </a:t>
            </a:r>
            <a:r>
              <a:rPr lang="en-US" sz="1400" dirty="0" err="1" smtClean="0">
                <a:latin typeface="Consolas" panose="020B0609020204030204" pitchFamily="49" charset="0"/>
                <a:cs typeface="Consolas" panose="020B0609020204030204" pitchFamily="49" charset="0"/>
              </a:rPr>
              <a:t>std</a:t>
            </a:r>
            <a:r>
              <a:rPr lang="en-US" sz="1400" dirty="0" smtClean="0">
                <a:latin typeface="Consolas" panose="020B0609020204030204" pitchFamily="49" charset="0"/>
                <a:cs typeface="Consolas" panose="020B0609020204030204" pitchFamily="49" charset="0"/>
              </a:rPr>
              <a:t>::</a:t>
            </a:r>
            <a:r>
              <a:rPr lang="en-US" sz="1400" dirty="0" err="1" smtClean="0">
                <a:latin typeface="Consolas" panose="020B0609020204030204" pitchFamily="49" charset="0"/>
                <a:cs typeface="Consolas" panose="020B0609020204030204" pitchFamily="49" charset="0"/>
              </a:rPr>
              <a:t>endl</a:t>
            </a:r>
            <a:r>
              <a:rPr lang="en-US" sz="1400" dirty="0" smtClean="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a:t>
            </a:r>
          </a:p>
          <a:p>
            <a:pPr marL="800100" lvl="2" indent="0">
              <a:buNone/>
            </a:pPr>
            <a:endParaRPr lang="en-US" sz="1400" dirty="0" smtClean="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output: </a:t>
            </a:r>
            <a:r>
              <a:rPr lang="en-US" sz="1400" dirty="0" smtClean="0"/>
              <a:t>23.430000</a:t>
            </a:r>
            <a:endParaRPr lang="en-US" sz="1400" dirty="0">
              <a:latin typeface="Consolas" panose="020B0609020204030204" pitchFamily="49" charset="0"/>
              <a:cs typeface="Consolas" panose="020B0609020204030204" pitchFamily="49" charset="0"/>
            </a:endParaRPr>
          </a:p>
          <a:p>
            <a:pPr marL="800100" lvl="2" indent="0">
              <a:buNone/>
            </a:pPr>
            <a:endParaRPr lang="en-US" sz="1400" dirty="0" smtClean="0"/>
          </a:p>
        </p:txBody>
      </p:sp>
    </p:spTree>
    <p:extLst>
      <p:ext uri="{BB962C8B-B14F-4D97-AF65-F5344CB8AC3E}">
        <p14:creationId xmlns:p14="http://schemas.microsoft.com/office/powerpoint/2010/main" val="14638836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to_string</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normAutofit/>
          </a:bodyPr>
          <a:lstStyle/>
          <a:p>
            <a:r>
              <a:rPr lang="en-US" dirty="0" smtClean="0"/>
              <a:t>Works with all sorts of numeric types</a:t>
            </a:r>
          </a:p>
          <a:p>
            <a:r>
              <a:rPr lang="en-US" dirty="0" smtClean="0"/>
              <a:t>Caveat (google </a:t>
            </a:r>
            <a:r>
              <a:rPr lang="en-US" dirty="0" err="1" smtClean="0"/>
              <a:t>FlatBuffers</a:t>
            </a:r>
            <a:r>
              <a:rPr lang="en-US" dirty="0" smtClean="0"/>
              <a:t>):</a:t>
            </a:r>
          </a:p>
          <a:p>
            <a:pPr marL="0" indent="0">
              <a:buNone/>
            </a:pPr>
            <a:endParaRPr lang="en-US" sz="1200" dirty="0" smtClean="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namespace </a:t>
            </a:r>
            <a:r>
              <a:rPr lang="en-US" sz="1200" dirty="0" err="1">
                <a:latin typeface="Consolas" panose="020B0609020204030204" pitchFamily="49" charset="0"/>
                <a:cs typeface="Consolas" panose="020B0609020204030204" pitchFamily="49" charset="0"/>
              </a:rPr>
              <a:t>flatbuffers</a:t>
            </a:r>
            <a:r>
              <a:rPr lang="en-US" sz="1200" dirty="0">
                <a:latin typeface="Consolas" panose="020B0609020204030204" pitchFamily="49" charset="0"/>
                <a:cs typeface="Consolas" panose="020B0609020204030204" pitchFamily="49" charset="0"/>
              </a:rPr>
              <a:t> {</a:t>
            </a:r>
          </a:p>
          <a:p>
            <a:pPr marL="0" indent="0">
              <a:buNone/>
            </a:pPr>
            <a:r>
              <a:rPr lang="en-US" sz="1200" dirty="0" smtClean="0">
                <a:latin typeface="Consolas" panose="020B0609020204030204" pitchFamily="49" charset="0"/>
                <a:cs typeface="Consolas" panose="020B0609020204030204" pitchFamily="49" charset="0"/>
              </a:rPr>
              <a:t>    // </a:t>
            </a:r>
            <a:r>
              <a:rPr lang="en-US" sz="1200" dirty="0">
                <a:latin typeface="Consolas" panose="020B0609020204030204" pitchFamily="49" charset="0"/>
                <a:cs typeface="Consolas" panose="020B0609020204030204" pitchFamily="49" charset="0"/>
              </a:rPr>
              <a:t>Convert an integer or floating point value to a string.</a:t>
            </a:r>
          </a:p>
          <a:p>
            <a:pPr marL="0" indent="0">
              <a:buNone/>
            </a:pPr>
            <a:r>
              <a:rPr lang="en-US" sz="1200" dirty="0" smtClean="0">
                <a:latin typeface="Consolas" panose="020B0609020204030204" pitchFamily="49" charset="0"/>
                <a:cs typeface="Consolas" panose="020B0609020204030204" pitchFamily="49" charset="0"/>
              </a:rPr>
              <a:t>    // </a:t>
            </a:r>
            <a:r>
              <a:rPr lang="en-US" sz="1200" dirty="0">
                <a:latin typeface="Consolas" panose="020B0609020204030204" pitchFamily="49" charset="0"/>
                <a:cs typeface="Consolas" panose="020B0609020204030204" pitchFamily="49" charset="0"/>
              </a:rPr>
              <a:t>In contrast to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stringstream</a:t>
            </a:r>
            <a:r>
              <a:rPr lang="en-US" sz="1200" dirty="0">
                <a:latin typeface="Consolas" panose="020B0609020204030204" pitchFamily="49" charset="0"/>
                <a:cs typeface="Consolas" panose="020B0609020204030204" pitchFamily="49" charset="0"/>
              </a:rPr>
              <a:t>, "char" values </a:t>
            </a:r>
            <a:r>
              <a:rPr lang="en-US" sz="1200" dirty="0" smtClean="0">
                <a:latin typeface="Consolas" panose="020B0609020204030204" pitchFamily="49" charset="0"/>
                <a:cs typeface="Consolas" panose="020B0609020204030204" pitchFamily="49" charset="0"/>
              </a:rPr>
              <a:t>are converted </a:t>
            </a:r>
            <a:r>
              <a:rPr lang="en-US" sz="1200" dirty="0">
                <a:latin typeface="Consolas" panose="020B0609020204030204" pitchFamily="49" charset="0"/>
                <a:cs typeface="Consolas" panose="020B0609020204030204" pitchFamily="49" charset="0"/>
              </a:rPr>
              <a:t>to a string of digits.</a:t>
            </a:r>
          </a:p>
          <a:p>
            <a:pPr marL="0" indent="0">
              <a:buNone/>
            </a:pPr>
            <a:r>
              <a:rPr lang="en-US" sz="1200" dirty="0" smtClean="0">
                <a:latin typeface="Consolas" panose="020B0609020204030204" pitchFamily="49" charset="0"/>
                <a:cs typeface="Consolas" panose="020B0609020204030204" pitchFamily="49" charset="0"/>
              </a:rPr>
              <a:t>    template&lt;</a:t>
            </a:r>
            <a:r>
              <a:rPr lang="en-US" sz="1200" dirty="0" err="1" smtClean="0">
                <a:latin typeface="Consolas" panose="020B0609020204030204" pitchFamily="49" charset="0"/>
                <a:cs typeface="Consolas" panose="020B0609020204030204" pitchFamily="49" charset="0"/>
              </a:rPr>
              <a:t>typename</a:t>
            </a: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T&gt;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::string </a:t>
            </a:r>
            <a:r>
              <a:rPr lang="en-US" sz="1200" dirty="0" err="1">
                <a:latin typeface="Consolas" panose="020B0609020204030204" pitchFamily="49" charset="0"/>
                <a:cs typeface="Consolas" panose="020B0609020204030204" pitchFamily="49" charset="0"/>
              </a:rPr>
              <a:t>NumToString</a:t>
            </a:r>
            <a:r>
              <a:rPr lang="en-US" sz="1200" dirty="0">
                <a:latin typeface="Consolas" panose="020B0609020204030204" pitchFamily="49" charset="0"/>
                <a:cs typeface="Consolas" panose="020B0609020204030204" pitchFamily="49" charset="0"/>
              </a:rPr>
              <a:t>(T t</a:t>
            </a:r>
            <a:r>
              <a:rPr lang="en-US" sz="1200" dirty="0" smtClean="0">
                <a:latin typeface="Consolas" panose="020B0609020204030204" pitchFamily="49" charset="0"/>
                <a:cs typeface="Consolas" panose="020B0609020204030204" pitchFamily="49" charset="0"/>
              </a:rPr>
              <a:t>)</a:t>
            </a:r>
          </a:p>
          <a:p>
            <a:pPr marL="0" indent="0">
              <a:buNone/>
            </a:pP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pPr marL="0" indent="0">
              <a:buNone/>
            </a:pPr>
            <a:r>
              <a:rPr lang="en-US" sz="1200" b="1" dirty="0" smtClean="0">
                <a:latin typeface="Consolas" panose="020B0609020204030204" pitchFamily="49" charset="0"/>
                <a:cs typeface="Consolas" panose="020B0609020204030204" pitchFamily="49" charset="0"/>
              </a:rPr>
              <a:t>        </a:t>
            </a:r>
            <a:r>
              <a:rPr lang="en-US" sz="1200" b="1" dirty="0">
                <a:latin typeface="Consolas" panose="020B0609020204030204" pitchFamily="49" charset="0"/>
                <a:cs typeface="Consolas" panose="020B0609020204030204" pitchFamily="49" charset="0"/>
              </a:rPr>
              <a:t>// </a:t>
            </a:r>
            <a:r>
              <a:rPr lang="en-US" sz="1200" b="1" dirty="0" err="1">
                <a:latin typeface="Consolas" panose="020B0609020204030204" pitchFamily="49" charset="0"/>
                <a:cs typeface="Consolas" panose="020B0609020204030204" pitchFamily="49" charset="0"/>
              </a:rPr>
              <a:t>to_string</a:t>
            </a:r>
            <a:r>
              <a:rPr lang="en-US" sz="1200" b="1" dirty="0">
                <a:latin typeface="Consolas" panose="020B0609020204030204" pitchFamily="49" charset="0"/>
                <a:cs typeface="Consolas" panose="020B0609020204030204" pitchFamily="49" charset="0"/>
              </a:rPr>
              <a:t>() prints different numbers of digits for floats depending on</a:t>
            </a:r>
          </a:p>
          <a:p>
            <a:pPr marL="0" indent="0">
              <a:buNone/>
            </a:pPr>
            <a:r>
              <a:rPr lang="en-US" sz="1200" b="1" dirty="0" smtClean="0">
                <a:latin typeface="Consolas" panose="020B0609020204030204" pitchFamily="49" charset="0"/>
                <a:cs typeface="Consolas" panose="020B0609020204030204" pitchFamily="49" charset="0"/>
              </a:rPr>
              <a:t>        </a:t>
            </a:r>
            <a:r>
              <a:rPr lang="en-US" sz="1200" b="1" dirty="0">
                <a:latin typeface="Consolas" panose="020B0609020204030204" pitchFamily="49" charset="0"/>
                <a:cs typeface="Consolas" panose="020B0609020204030204" pitchFamily="49" charset="0"/>
              </a:rPr>
              <a:t>// platform and isn't available on Android, so we use </a:t>
            </a:r>
            <a:r>
              <a:rPr lang="en-US" sz="1200" b="1" dirty="0" err="1">
                <a:latin typeface="Consolas" panose="020B0609020204030204" pitchFamily="49" charset="0"/>
                <a:cs typeface="Consolas" panose="020B0609020204030204" pitchFamily="49" charset="0"/>
              </a:rPr>
              <a:t>stringstream</a:t>
            </a:r>
            <a:endParaRPr lang="en-US" sz="1200" b="1" dirty="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stringstream</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ss</a:t>
            </a:r>
            <a:r>
              <a:rPr lang="en-US" sz="1200" dirty="0">
                <a:latin typeface="Consolas" panose="020B0609020204030204" pitchFamily="49" charset="0"/>
                <a:cs typeface="Consolas" panose="020B0609020204030204" pitchFamily="49" charset="0"/>
              </a:rPr>
              <a:t>;</a:t>
            </a:r>
          </a:p>
          <a:p>
            <a:pPr marL="0" indent="0">
              <a:buNone/>
            </a:pPr>
            <a:r>
              <a:rPr lang="en-US" sz="1200" dirty="0" smtClean="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ss</a:t>
            </a:r>
            <a:r>
              <a:rPr lang="en-US" sz="1200" dirty="0">
                <a:latin typeface="Consolas" panose="020B0609020204030204" pitchFamily="49" charset="0"/>
                <a:cs typeface="Consolas" panose="020B0609020204030204" pitchFamily="49" charset="0"/>
              </a:rPr>
              <a:t> &lt;&lt; t;</a:t>
            </a:r>
          </a:p>
          <a:p>
            <a:pPr marL="0" indent="0">
              <a:buNone/>
            </a:pP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return </a:t>
            </a:r>
            <a:r>
              <a:rPr lang="en-US" sz="1200" dirty="0" err="1">
                <a:latin typeface="Consolas" panose="020B0609020204030204" pitchFamily="49" charset="0"/>
                <a:cs typeface="Consolas" panose="020B0609020204030204" pitchFamily="49" charset="0"/>
              </a:rPr>
              <a:t>ss.str</a:t>
            </a:r>
            <a:r>
              <a:rPr lang="en-US" sz="1200" dirty="0">
                <a:latin typeface="Consolas" panose="020B0609020204030204" pitchFamily="49" charset="0"/>
                <a:cs typeface="Consolas" panose="020B0609020204030204" pitchFamily="49" charset="0"/>
              </a:rPr>
              <a:t>();</a:t>
            </a:r>
          </a:p>
          <a:p>
            <a:pPr marL="0" indent="0">
              <a:buNone/>
            </a:pPr>
            <a:r>
              <a:rPr lang="en-US" sz="1200" dirty="0" smtClean="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endParaRPr lang="en-US" sz="1400" dirty="0" smtClean="0"/>
          </a:p>
        </p:txBody>
      </p:sp>
    </p:spTree>
    <p:extLst>
      <p:ext uri="{BB962C8B-B14F-4D97-AF65-F5344CB8AC3E}">
        <p14:creationId xmlns:p14="http://schemas.microsoft.com/office/powerpoint/2010/main" val="417736121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C++ Guide: Initialization</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sz="2000" dirty="0">
                <a:hlinkClick r:id="rId2"/>
              </a:rPr>
              <a:t>http://</a:t>
            </a:r>
            <a:r>
              <a:rPr lang="en-US" sz="2000" dirty="0" smtClean="0">
                <a:hlinkClick r:id="rId2"/>
              </a:rPr>
              <a:t>google-styleguide.googlecode.com/svn/trunk/cppguide.html</a:t>
            </a:r>
            <a:endParaRPr lang="en-US" sz="2000" dirty="0" smtClean="0"/>
          </a:p>
          <a:p>
            <a:pPr marL="400050" lvl="1" indent="0">
              <a:buNone/>
            </a:pPr>
            <a:endParaRPr lang="en-US" sz="1400" dirty="0" smtClean="0"/>
          </a:p>
          <a:p>
            <a:pPr marL="400050" lvl="1" indent="0">
              <a:buNone/>
            </a:pPr>
            <a:r>
              <a:rPr lang="en-US" sz="1800" dirty="0" smtClean="0">
                <a:latin typeface="Consolas" panose="020B0609020204030204" pitchFamily="49" charset="0"/>
                <a:cs typeface="Consolas" panose="020B0609020204030204" pitchFamily="49" charset="0"/>
              </a:rPr>
              <a:t>“Programmers </a:t>
            </a:r>
            <a:r>
              <a:rPr lang="en-US" sz="1800" dirty="0">
                <a:latin typeface="Consolas" panose="020B0609020204030204" pitchFamily="49" charset="0"/>
                <a:cs typeface="Consolas" panose="020B0609020204030204" pitchFamily="49" charset="0"/>
              </a:rPr>
              <a:t>have to understand the difference between auto and </a:t>
            </a:r>
            <a:r>
              <a:rPr lang="en-US" sz="1800" dirty="0" err="1">
                <a:latin typeface="Consolas" panose="020B0609020204030204" pitchFamily="49" charset="0"/>
                <a:cs typeface="Consolas" panose="020B0609020204030204" pitchFamily="49" charset="0"/>
              </a:rPr>
              <a:t>const</a:t>
            </a:r>
            <a:r>
              <a:rPr lang="en-US" sz="1800" dirty="0">
                <a:latin typeface="Consolas" panose="020B0609020204030204" pitchFamily="49" charset="0"/>
                <a:cs typeface="Consolas" panose="020B0609020204030204" pitchFamily="49" charset="0"/>
              </a:rPr>
              <a:t> auto&amp; or they'll get copies when they didn't mean to.</a:t>
            </a:r>
          </a:p>
          <a:p>
            <a:pPr marL="400050" lvl="1" indent="0">
              <a:buNone/>
            </a:pPr>
            <a:endParaRPr lang="en-US" sz="1800" dirty="0">
              <a:latin typeface="Consolas" panose="020B0609020204030204" pitchFamily="49" charset="0"/>
              <a:cs typeface="Consolas" panose="020B0609020204030204" pitchFamily="49" charset="0"/>
            </a:endParaRPr>
          </a:p>
          <a:p>
            <a:pPr marL="400050" lvl="1" indent="0">
              <a:buNone/>
            </a:pPr>
            <a:r>
              <a:rPr lang="en-US" sz="1800" dirty="0">
                <a:latin typeface="Consolas" panose="020B0609020204030204" pitchFamily="49" charset="0"/>
                <a:cs typeface="Consolas" panose="020B0609020204030204" pitchFamily="49" charset="0"/>
              </a:rPr>
              <a:t>The interaction between auto and C++11 brace-initialization can be confusing. The declarations:</a:t>
            </a:r>
          </a:p>
          <a:p>
            <a:pPr marL="400050" lvl="1" indent="0">
              <a:buNone/>
            </a:pPr>
            <a:endParaRPr lang="en-US" sz="1800" dirty="0">
              <a:latin typeface="Consolas" panose="020B0609020204030204" pitchFamily="49" charset="0"/>
              <a:cs typeface="Consolas" panose="020B0609020204030204" pitchFamily="49" charset="0"/>
            </a:endParaRPr>
          </a:p>
          <a:p>
            <a:pPr marL="400050" lvl="1" indent="0">
              <a:buNone/>
            </a:pPr>
            <a:r>
              <a:rPr lang="en-US" sz="1800" dirty="0">
                <a:latin typeface="Consolas" panose="020B0609020204030204" pitchFamily="49" charset="0"/>
                <a:cs typeface="Consolas" panose="020B0609020204030204" pitchFamily="49" charset="0"/>
              </a:rPr>
              <a:t>auto x(3);  // </a:t>
            </a:r>
            <a:r>
              <a:rPr lang="en-US" sz="1800" dirty="0">
                <a:solidFill>
                  <a:srgbClr val="FF0000"/>
                </a:solidFill>
                <a:latin typeface="Consolas" panose="020B0609020204030204" pitchFamily="49" charset="0"/>
                <a:cs typeface="Consolas" panose="020B0609020204030204" pitchFamily="49" charset="0"/>
              </a:rPr>
              <a:t>Note: parentheses.</a:t>
            </a:r>
          </a:p>
          <a:p>
            <a:pPr marL="400050" lvl="1" indent="0">
              <a:buNone/>
            </a:pPr>
            <a:r>
              <a:rPr lang="en-US" sz="1800" dirty="0">
                <a:latin typeface="Consolas" panose="020B0609020204030204" pitchFamily="49" charset="0"/>
                <a:cs typeface="Consolas" panose="020B0609020204030204" pitchFamily="49" charset="0"/>
              </a:rPr>
              <a:t>auto y{3};  // </a:t>
            </a:r>
            <a:r>
              <a:rPr lang="en-US" sz="1800" dirty="0">
                <a:solidFill>
                  <a:srgbClr val="FF0000"/>
                </a:solidFill>
                <a:latin typeface="Consolas" panose="020B0609020204030204" pitchFamily="49" charset="0"/>
                <a:cs typeface="Consolas" panose="020B0609020204030204" pitchFamily="49" charset="0"/>
              </a:rPr>
              <a:t>Note: curly braces.</a:t>
            </a:r>
          </a:p>
          <a:p>
            <a:pPr marL="400050" lvl="1" indent="0">
              <a:buNone/>
            </a:pPr>
            <a:endParaRPr lang="en-US" sz="1800" dirty="0" smtClean="0">
              <a:latin typeface="Consolas" panose="020B0609020204030204" pitchFamily="49" charset="0"/>
              <a:cs typeface="Consolas" panose="020B0609020204030204" pitchFamily="49" charset="0"/>
            </a:endParaRPr>
          </a:p>
          <a:p>
            <a:pPr marL="400050" lvl="1" indent="0">
              <a:buNone/>
            </a:pPr>
            <a:r>
              <a:rPr lang="en-US" sz="2400" dirty="0" smtClean="0">
                <a:latin typeface="Consolas" panose="020B0609020204030204" pitchFamily="49" charset="0"/>
                <a:cs typeface="Consolas" panose="020B0609020204030204" pitchFamily="49" charset="0"/>
              </a:rPr>
              <a:t>mean </a:t>
            </a:r>
            <a:r>
              <a:rPr lang="en-US" sz="2400" dirty="0">
                <a:latin typeface="Consolas" panose="020B0609020204030204" pitchFamily="49" charset="0"/>
                <a:cs typeface="Consolas" panose="020B0609020204030204" pitchFamily="49" charset="0"/>
              </a:rPr>
              <a:t>different things — x is an </a:t>
            </a:r>
            <a:r>
              <a:rPr lang="en-US" sz="2400" dirty="0" err="1">
                <a:latin typeface="Consolas" panose="020B0609020204030204" pitchFamily="49" charset="0"/>
                <a:cs typeface="Consolas" panose="020B0609020204030204" pitchFamily="49" charset="0"/>
              </a:rPr>
              <a:t>int</a:t>
            </a:r>
            <a:r>
              <a:rPr lang="en-US" sz="2400" dirty="0">
                <a:latin typeface="Consolas" panose="020B0609020204030204" pitchFamily="49" charset="0"/>
                <a:cs typeface="Consolas" panose="020B0609020204030204" pitchFamily="49" charset="0"/>
              </a:rPr>
              <a:t>, while y is a </a:t>
            </a:r>
            <a:r>
              <a:rPr lang="en-US" sz="2400" dirty="0" err="1">
                <a:latin typeface="Consolas" panose="020B0609020204030204" pitchFamily="49" charset="0"/>
                <a:cs typeface="Consolas" panose="020B0609020204030204" pitchFamily="49" charset="0"/>
              </a:rPr>
              <a:t>std</a:t>
            </a:r>
            <a:r>
              <a:rPr lang="en-US" sz="2400" dirty="0">
                <a:latin typeface="Consolas" panose="020B0609020204030204" pitchFamily="49" charset="0"/>
                <a:cs typeface="Consolas" panose="020B0609020204030204" pitchFamily="49" charset="0"/>
              </a:rPr>
              <a:t>::</a:t>
            </a:r>
            <a:r>
              <a:rPr lang="en-US" sz="2400" dirty="0" err="1">
                <a:latin typeface="Consolas" panose="020B0609020204030204" pitchFamily="49" charset="0"/>
                <a:cs typeface="Consolas" panose="020B0609020204030204" pitchFamily="49" charset="0"/>
              </a:rPr>
              <a:t>initializer_list</a:t>
            </a:r>
            <a:r>
              <a:rPr lang="en-US" sz="2400" dirty="0">
                <a:latin typeface="Consolas" panose="020B0609020204030204" pitchFamily="49" charset="0"/>
                <a:cs typeface="Consolas" panose="020B0609020204030204" pitchFamily="49" charset="0"/>
              </a:rPr>
              <a:t>&lt;</a:t>
            </a:r>
            <a:r>
              <a:rPr lang="en-US" sz="2400" dirty="0" err="1">
                <a:latin typeface="Consolas" panose="020B0609020204030204" pitchFamily="49" charset="0"/>
                <a:cs typeface="Consolas" panose="020B0609020204030204" pitchFamily="49" charset="0"/>
              </a:rPr>
              <a:t>int</a:t>
            </a:r>
            <a:r>
              <a:rPr lang="en-US" sz="2400" dirty="0">
                <a:latin typeface="Consolas" panose="020B0609020204030204" pitchFamily="49" charset="0"/>
                <a:cs typeface="Consolas" panose="020B0609020204030204" pitchFamily="49" charset="0"/>
              </a:rPr>
              <a:t>&gt;. The same applies to other normally-invisible proxy types.</a:t>
            </a:r>
          </a:p>
        </p:txBody>
      </p:sp>
    </p:spTree>
    <p:extLst>
      <p:ext uri="{BB962C8B-B14F-4D97-AF65-F5344CB8AC3E}">
        <p14:creationId xmlns:p14="http://schemas.microsoft.com/office/powerpoint/2010/main" val="35786570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C++ guide</a:t>
            </a:r>
            <a:endParaRPr lang="en-US" dirty="0"/>
          </a:p>
        </p:txBody>
      </p:sp>
      <p:sp>
        <p:nvSpPr>
          <p:cNvPr id="3" name="Content Placeholder 2"/>
          <p:cNvSpPr>
            <a:spLocks noGrp="1"/>
          </p:cNvSpPr>
          <p:nvPr>
            <p:ph idx="1"/>
          </p:nvPr>
        </p:nvSpPr>
        <p:spPr/>
        <p:txBody>
          <a:bodyPr/>
          <a:lstStyle/>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smtClean="0"/>
          </a:p>
          <a:p>
            <a:pPr marL="0" indent="0">
              <a:buNone/>
            </a:pPr>
            <a:endParaRPr lang="en-US" sz="1400" dirty="0" smtClean="0"/>
          </a:p>
          <a:p>
            <a:pPr marL="0" indent="0">
              <a:buNone/>
            </a:pPr>
            <a:r>
              <a:rPr lang="en-US" sz="1400" dirty="0" smtClean="0">
                <a:latin typeface="Consolas" panose="020B0609020204030204" pitchFamily="49" charset="0"/>
                <a:cs typeface="Consolas" panose="020B0609020204030204" pitchFamily="49" charset="0"/>
              </a:rPr>
              <a:t>cl /FA j.cpp</a:t>
            </a:r>
          </a:p>
          <a:p>
            <a:pPr marL="0" indent="0">
              <a:buNone/>
            </a:pPr>
            <a:endParaRPr lang="en-US" sz="1400" dirty="0" smtClean="0">
              <a:latin typeface="Consolas" panose="020B0609020204030204" pitchFamily="49" charset="0"/>
              <a:cs typeface="Consolas" panose="020B0609020204030204" pitchFamily="49" charset="0"/>
            </a:endParaRPr>
          </a:p>
          <a:p>
            <a:pPr marL="0" indent="0">
              <a:buNone/>
            </a:pPr>
            <a:r>
              <a:rPr lang="en-US" sz="1400" dirty="0" smtClean="0">
                <a:latin typeface="Consolas" panose="020B0609020204030204" pitchFamily="49" charset="0"/>
                <a:cs typeface="Consolas" panose="020B0609020204030204" pitchFamily="49" charset="0"/>
              </a:rPr>
              <a:t>Directory </a:t>
            </a:r>
            <a:r>
              <a:rPr lang="en-US" sz="1400" dirty="0">
                <a:latin typeface="Consolas" panose="020B0609020204030204" pitchFamily="49" charset="0"/>
                <a:cs typeface="Consolas" panose="020B0609020204030204" pitchFamily="49" charset="0"/>
              </a:rPr>
              <a:t>of D:\temp\j</a:t>
            </a:r>
          </a:p>
          <a:p>
            <a:pPr marL="0" indent="0">
              <a:buNone/>
            </a:pPr>
            <a:r>
              <a:rPr lang="en-US" sz="1400" dirty="0">
                <a:latin typeface="Consolas" panose="020B0609020204030204" pitchFamily="49" charset="0"/>
                <a:cs typeface="Consolas" panose="020B0609020204030204" pitchFamily="49" charset="0"/>
              </a:rPr>
              <a:t>11/07/2014  08:23 AM               564 j.asm</a:t>
            </a:r>
          </a:p>
          <a:p>
            <a:pPr marL="0" indent="0">
              <a:buNone/>
            </a:pPr>
            <a:r>
              <a:rPr lang="en-US" sz="1400" dirty="0">
                <a:latin typeface="Consolas" panose="020B0609020204030204" pitchFamily="49" charset="0"/>
                <a:cs typeface="Consolas" panose="020B0609020204030204" pitchFamily="49" charset="0"/>
              </a:rPr>
              <a:t>11/07/2014  08:17 AM                94 j.cpp</a:t>
            </a:r>
          </a:p>
          <a:p>
            <a:pPr marL="0" indent="0">
              <a:buNone/>
            </a:pPr>
            <a:r>
              <a:rPr lang="en-US" sz="1400" dirty="0">
                <a:latin typeface="Consolas" panose="020B0609020204030204" pitchFamily="49" charset="0"/>
                <a:cs typeface="Consolas" panose="020B0609020204030204" pitchFamily="49" charset="0"/>
              </a:rPr>
              <a:t>11/07/2014  08:23 AM            83,456 j.exe</a:t>
            </a:r>
          </a:p>
          <a:p>
            <a:pPr marL="0" indent="0">
              <a:buNone/>
            </a:pPr>
            <a:r>
              <a:rPr lang="en-US" sz="1400" dirty="0">
                <a:latin typeface="Consolas" panose="020B0609020204030204" pitchFamily="49" charset="0"/>
                <a:cs typeface="Consolas" panose="020B0609020204030204" pitchFamily="49" charset="0"/>
              </a:rPr>
              <a:t>11/07/2014  08:23 AM               475 j.obj</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624" y="1600200"/>
            <a:ext cx="5339576" cy="162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18791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C++ guide</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23900" y="1371600"/>
            <a:ext cx="7696200" cy="5164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1246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BDFL: </a:t>
            </a:r>
            <a:r>
              <a:rPr lang="en-US" i="1" dirty="0" smtClean="0"/>
              <a:t>not</a:t>
            </a:r>
            <a:endParaRPr lang="en-US" dirty="0"/>
          </a:p>
        </p:txBody>
      </p:sp>
      <p:sp>
        <p:nvSpPr>
          <p:cNvPr id="3" name="Content Placeholder 2"/>
          <p:cNvSpPr>
            <a:spLocks noGrp="1"/>
          </p:cNvSpPr>
          <p:nvPr>
            <p:ph idx="1"/>
          </p:nvPr>
        </p:nvSpPr>
        <p:spPr/>
        <p:txBody>
          <a:bodyPr/>
          <a:lstStyle/>
          <a:p>
            <a:r>
              <a:rPr lang="en-US" dirty="0" smtClean="0"/>
              <a:t>Bjarne </a:t>
            </a:r>
            <a:r>
              <a:rPr lang="en-US" dirty="0" err="1" smtClean="0"/>
              <a:t>Stroustrup</a:t>
            </a:r>
            <a:endParaRPr lang="en-US" dirty="0" smtClean="0"/>
          </a:p>
          <a:p>
            <a:r>
              <a:rPr lang="en-US" dirty="0" err="1" smtClean="0"/>
              <a:t>Todo</a:t>
            </a:r>
            <a:r>
              <a:rPr lang="en-US" dirty="0" smtClean="0"/>
              <a:t>: picture</a:t>
            </a:r>
          </a:p>
          <a:p>
            <a:r>
              <a:rPr lang="en-US" dirty="0" err="1" smtClean="0"/>
              <a:t>Todo</a:t>
            </a:r>
            <a:r>
              <a:rPr lang="en-US" dirty="0" smtClean="0"/>
              <a:t>: fix hair</a:t>
            </a:r>
            <a:endParaRPr lang="en-US" dirty="0"/>
          </a:p>
        </p:txBody>
      </p:sp>
    </p:spTree>
    <p:extLst>
      <p:ext uri="{BB962C8B-B14F-4D97-AF65-F5344CB8AC3E}">
        <p14:creationId xmlns:p14="http://schemas.microsoft.com/office/powerpoint/2010/main" val="4208694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Standard</a:t>
            </a:r>
            <a:endParaRPr lang="en-US" dirty="0"/>
          </a:p>
        </p:txBody>
      </p:sp>
      <p:sp>
        <p:nvSpPr>
          <p:cNvPr id="3" name="Content Placeholder 2"/>
          <p:cNvSpPr>
            <a:spLocks noGrp="1"/>
          </p:cNvSpPr>
          <p:nvPr>
            <p:ph idx="1"/>
          </p:nvPr>
        </p:nvSpPr>
        <p:spPr>
          <a:xfrm>
            <a:off x="457200" y="1447800"/>
            <a:ext cx="8229600" cy="5029200"/>
          </a:xfrm>
        </p:spPr>
        <p:txBody>
          <a:bodyPr>
            <a:normAutofit lnSpcReduction="10000"/>
          </a:bodyPr>
          <a:lstStyle/>
          <a:p>
            <a:r>
              <a:rPr lang="en-US" dirty="0" smtClean="0">
                <a:hlinkClick r:id="rId2"/>
              </a:rPr>
              <a:t>ISO/IEC 14881:2011</a:t>
            </a:r>
            <a:endParaRPr lang="en-US" dirty="0"/>
          </a:p>
          <a:p>
            <a:pPr marL="400050" lvl="1" indent="0">
              <a:buNone/>
            </a:pPr>
            <a:r>
              <a:rPr lang="en-US" sz="1800" dirty="0" smtClean="0"/>
              <a:t>ISO/IEC </a:t>
            </a:r>
            <a:r>
              <a:rPr lang="en-US" sz="1800" dirty="0"/>
              <a:t>14882:2011 specifies requirements for implementations of the C++ programming language. The first such requirement is that they implement the language, and so ISO/IEC 14882:2011 also defines C++. Other requirements and relaxations of the first requirement appear at various places within ISO/IEC 14882:2011</a:t>
            </a:r>
            <a:r>
              <a:rPr lang="en-US" sz="1800" dirty="0" smtClean="0"/>
              <a:t>.</a:t>
            </a:r>
            <a:endParaRPr lang="en-US" sz="1800" dirty="0"/>
          </a:p>
          <a:p>
            <a:pPr marL="400050" lvl="1" indent="0">
              <a:buNone/>
            </a:pPr>
            <a:r>
              <a:rPr lang="en-US" sz="1800" dirty="0"/>
              <a:t>C++ is a general purpose programming language based on the C programming language as specified in ISO/IEC 9899:1999. In addition to the facilities provided by C, C++ provides additional data types, classes, templates, exceptions, namespaces, operator overloading, function name overloading, references, free store management operators, and additional library facilities.</a:t>
            </a:r>
            <a:endParaRPr lang="en-US" sz="1800" dirty="0" smtClean="0"/>
          </a:p>
          <a:p>
            <a:r>
              <a:rPr lang="en-US" dirty="0" smtClean="0"/>
              <a:t>1300+ pages</a:t>
            </a:r>
          </a:p>
          <a:p>
            <a:r>
              <a:rPr lang="en-US" dirty="0" smtClean="0">
                <a:hlinkClick r:id="rId3"/>
              </a:rPr>
              <a:t>isocpp.org</a:t>
            </a:r>
            <a:r>
              <a:rPr lang="en-US" dirty="0" smtClean="0"/>
              <a:t>: links to </a:t>
            </a:r>
            <a:r>
              <a:rPr lang="en-US" dirty="0" smtClean="0">
                <a:solidFill>
                  <a:srgbClr val="FF0000"/>
                </a:solidFill>
              </a:rPr>
              <a:t>free</a:t>
            </a:r>
            <a:r>
              <a:rPr lang="en-US" dirty="0" smtClean="0"/>
              <a:t> PDF drafts. Fun!</a:t>
            </a:r>
          </a:p>
          <a:p>
            <a:r>
              <a:rPr lang="en-US" dirty="0" smtClean="0"/>
              <a:t>Purchase it </a:t>
            </a:r>
            <a:r>
              <a:rPr lang="en-US" dirty="0" smtClean="0">
                <a:hlinkClick r:id="rId4"/>
              </a:rPr>
              <a:t>here</a:t>
            </a:r>
            <a:r>
              <a:rPr lang="en-US" dirty="0" smtClean="0"/>
              <a:t> in the U.S. ($30 or $60?).</a:t>
            </a:r>
            <a:endParaRPr lang="en-US" dirty="0"/>
          </a:p>
        </p:txBody>
      </p:sp>
    </p:spTree>
    <p:extLst>
      <p:ext uri="{BB962C8B-B14F-4D97-AF65-F5344CB8AC3E}">
        <p14:creationId xmlns:p14="http://schemas.microsoft.com/office/powerpoint/2010/main" val="335581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Innovators</a:t>
            </a:r>
            <a:endParaRPr lang="en-US" dirty="0"/>
          </a:p>
        </p:txBody>
      </p:sp>
      <p:sp>
        <p:nvSpPr>
          <p:cNvPr id="3" name="Content Placeholder 2"/>
          <p:cNvSpPr>
            <a:spLocks noGrp="1"/>
          </p:cNvSpPr>
          <p:nvPr>
            <p:ph idx="1"/>
          </p:nvPr>
        </p:nvSpPr>
        <p:spPr/>
        <p:txBody>
          <a:bodyPr>
            <a:normAutofit lnSpcReduction="10000"/>
          </a:bodyPr>
          <a:lstStyle/>
          <a:p>
            <a:r>
              <a:rPr lang="en-US" dirty="0" smtClean="0">
                <a:hlinkClick r:id="rId2"/>
              </a:rPr>
              <a:t>LLVM</a:t>
            </a:r>
            <a:r>
              <a:rPr lang="en-US" dirty="0" smtClean="0"/>
              <a:t>: all your languages belong to us…and </a:t>
            </a:r>
            <a:r>
              <a:rPr lang="en-US" dirty="0" smtClean="0">
                <a:hlinkClick r:id="rId3"/>
              </a:rPr>
              <a:t>Clang</a:t>
            </a:r>
            <a:r>
              <a:rPr lang="en-US" dirty="0" smtClean="0"/>
              <a:t>…</a:t>
            </a:r>
          </a:p>
          <a:p>
            <a:r>
              <a:rPr lang="en-US" dirty="0" smtClean="0"/>
              <a:t>Boost library: Many things make their way into C++ </a:t>
            </a:r>
            <a:r>
              <a:rPr lang="en-US" dirty="0" err="1" smtClean="0"/>
              <a:t>std</a:t>
            </a:r>
            <a:r>
              <a:rPr lang="en-US" dirty="0" smtClean="0"/>
              <a:t> lib</a:t>
            </a:r>
          </a:p>
          <a:p>
            <a:r>
              <a:rPr lang="en-US" dirty="0" smtClean="0"/>
              <a:t>Facebook: </a:t>
            </a:r>
            <a:r>
              <a:rPr lang="en-US" dirty="0" err="1" smtClean="0"/>
              <a:t>HipHop</a:t>
            </a:r>
            <a:r>
              <a:rPr lang="en-US" dirty="0" smtClean="0"/>
              <a:t> </a:t>
            </a:r>
            <a:r>
              <a:rPr lang="en-US" dirty="0" err="1" smtClean="0"/>
              <a:t>transpiler</a:t>
            </a:r>
            <a:r>
              <a:rPr lang="en-US" dirty="0" smtClean="0"/>
              <a:t>; many </a:t>
            </a:r>
            <a:r>
              <a:rPr lang="en-US" dirty="0" err="1" smtClean="0"/>
              <a:t>opensource</a:t>
            </a:r>
            <a:r>
              <a:rPr lang="en-US" dirty="0" smtClean="0"/>
              <a:t> libs</a:t>
            </a:r>
          </a:p>
          <a:p>
            <a:r>
              <a:rPr lang="en-US" dirty="0" smtClean="0"/>
              <a:t>Google – products and tools</a:t>
            </a:r>
          </a:p>
          <a:p>
            <a:r>
              <a:rPr lang="en-US" dirty="0" smtClean="0"/>
              <a:t>Microsoft – tools; Office</a:t>
            </a:r>
          </a:p>
          <a:p>
            <a:pPr lvl="1"/>
            <a:r>
              <a:rPr lang="en-US" dirty="0" smtClean="0"/>
              <a:t>.NET not used in tools or Office..</a:t>
            </a:r>
            <a:endParaRPr lang="en-US" dirty="0"/>
          </a:p>
        </p:txBody>
      </p:sp>
    </p:spTree>
    <p:extLst>
      <p:ext uri="{BB962C8B-B14F-4D97-AF65-F5344CB8AC3E}">
        <p14:creationId xmlns:p14="http://schemas.microsoft.com/office/powerpoint/2010/main" val="16743931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Innovators</a:t>
            </a:r>
            <a:endParaRPr lang="en-US" dirty="0"/>
          </a:p>
        </p:txBody>
      </p:sp>
      <p:sp>
        <p:nvSpPr>
          <p:cNvPr id="3" name="Content Placeholder 2"/>
          <p:cNvSpPr>
            <a:spLocks noGrp="1"/>
          </p:cNvSpPr>
          <p:nvPr>
            <p:ph idx="1"/>
          </p:nvPr>
        </p:nvSpPr>
        <p:spPr/>
        <p:txBody>
          <a:bodyPr>
            <a:normAutofit/>
          </a:bodyPr>
          <a:lstStyle/>
          <a:p>
            <a:r>
              <a:rPr lang="en-US" dirty="0" smtClean="0"/>
              <a:t>Dropbox: </a:t>
            </a:r>
            <a:r>
              <a:rPr lang="en-US" dirty="0" smtClean="0">
                <a:hlinkClick r:id="rId2"/>
              </a:rPr>
              <a:t>Cross-platform C++ layer</a:t>
            </a:r>
            <a:r>
              <a:rPr lang="en-US" dirty="0" smtClean="0"/>
              <a:t>. iOS, Android, …</a:t>
            </a:r>
          </a:p>
          <a:p>
            <a:r>
              <a:rPr lang="en-US" dirty="0" smtClean="0">
                <a:hlinkClick r:id="rId3"/>
              </a:rPr>
              <a:t>Catch</a:t>
            </a:r>
            <a:r>
              <a:rPr lang="en-US" dirty="0"/>
              <a:t>: “A modern, C++-native, header-only, framework for unit-tests, TDD and </a:t>
            </a:r>
            <a:r>
              <a:rPr lang="en-US" dirty="0" smtClean="0"/>
              <a:t>BDD”</a:t>
            </a:r>
          </a:p>
          <a:p>
            <a:r>
              <a:rPr lang="en-US" dirty="0" err="1" smtClean="0"/>
              <a:t>JetBrains</a:t>
            </a:r>
            <a:r>
              <a:rPr lang="en-US" dirty="0" smtClean="0"/>
              <a:t> (of </a:t>
            </a:r>
            <a:r>
              <a:rPr lang="en-US" dirty="0" err="1" smtClean="0"/>
              <a:t>ReSharper</a:t>
            </a:r>
            <a:r>
              <a:rPr lang="en-US" dirty="0" smtClean="0"/>
              <a:t> and </a:t>
            </a:r>
            <a:r>
              <a:rPr lang="en-US" dirty="0" err="1" smtClean="0"/>
              <a:t>IntelliJ</a:t>
            </a:r>
            <a:r>
              <a:rPr lang="en-US" dirty="0" smtClean="0"/>
              <a:t> IDEA): </a:t>
            </a:r>
            <a:r>
              <a:rPr lang="en-US" dirty="0" err="1" smtClean="0">
                <a:hlinkClick r:id="rId4"/>
              </a:rPr>
              <a:t>CLion</a:t>
            </a:r>
            <a:r>
              <a:rPr lang="en-US" dirty="0" smtClean="0">
                <a:hlinkClick r:id="rId4"/>
              </a:rPr>
              <a:t> IDE</a:t>
            </a:r>
            <a:r>
              <a:rPr lang="en-US" dirty="0" smtClean="0"/>
              <a:t> (and plug-in for VS).</a:t>
            </a:r>
          </a:p>
          <a:p>
            <a:r>
              <a:rPr lang="en-US" dirty="0" smtClean="0"/>
              <a:t>Google/Android: </a:t>
            </a:r>
            <a:r>
              <a:rPr lang="en-US" dirty="0" smtClean="0">
                <a:hlinkClick r:id="rId5"/>
              </a:rPr>
              <a:t>tools for C/C++</a:t>
            </a:r>
            <a:endParaRPr lang="en-US" dirty="0"/>
          </a:p>
        </p:txBody>
      </p:sp>
    </p:spTree>
    <p:extLst>
      <p:ext uri="{BB962C8B-B14F-4D97-AF65-F5344CB8AC3E}">
        <p14:creationId xmlns:p14="http://schemas.microsoft.com/office/powerpoint/2010/main" val="24783029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Alive and Well</a:t>
            </a:r>
            <a:endParaRPr lang="en-US" dirty="0"/>
          </a:p>
        </p:txBody>
      </p:sp>
      <p:sp>
        <p:nvSpPr>
          <p:cNvPr id="3" name="Content Placeholder 2"/>
          <p:cNvSpPr>
            <a:spLocks noGrp="1"/>
          </p:cNvSpPr>
          <p:nvPr>
            <p:ph idx="1"/>
          </p:nvPr>
        </p:nvSpPr>
        <p:spPr/>
        <p:txBody>
          <a:bodyPr/>
          <a:lstStyle/>
          <a:p>
            <a:r>
              <a:rPr lang="en-US" dirty="0" smtClean="0"/>
              <a:t>Facebook:</a:t>
            </a:r>
          </a:p>
          <a:p>
            <a:pPr lvl="1"/>
            <a:r>
              <a:rPr lang="en-US" dirty="0" err="1"/>
              <a:t>Proxygen</a:t>
            </a:r>
            <a:r>
              <a:rPr lang="en-US" dirty="0"/>
              <a:t> makes heavy use of the latest C++ features and depends on </a:t>
            </a:r>
            <a:r>
              <a:rPr lang="en-US" b="1" dirty="0">
                <a:hlinkClick r:id="rId2"/>
              </a:rPr>
              <a:t>Thrift</a:t>
            </a:r>
            <a:r>
              <a:rPr lang="en-US" dirty="0"/>
              <a:t> and </a:t>
            </a:r>
            <a:r>
              <a:rPr lang="en-US" b="1" dirty="0">
                <a:hlinkClick r:id="rId3"/>
              </a:rPr>
              <a:t>Folly</a:t>
            </a:r>
            <a:r>
              <a:rPr lang="en-US" dirty="0"/>
              <a:t> for its underlying network and data abstractions. We make use of move semantics to avoid extra copies for large objects like body buffers and header representations while avoiding typical pitfalls like memory leaks. Additionally, by using non-blocking IO and Linux's </a:t>
            </a:r>
            <a:r>
              <a:rPr lang="en-US" dirty="0" err="1"/>
              <a:t>epoll</a:t>
            </a:r>
            <a:r>
              <a:rPr lang="en-US" dirty="0"/>
              <a:t> under the hood, we are able to create a memory and CPU efficient server.</a:t>
            </a:r>
          </a:p>
          <a:p>
            <a:pPr lvl="1"/>
            <a:endParaRPr lang="en-US" dirty="0"/>
          </a:p>
        </p:txBody>
      </p:sp>
    </p:spTree>
    <p:extLst>
      <p:ext uri="{BB962C8B-B14F-4D97-AF65-F5344CB8AC3E}">
        <p14:creationId xmlns:p14="http://schemas.microsoft.com/office/powerpoint/2010/main" val="6992249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is Multi-Paradigm</a:t>
            </a:r>
            <a:endParaRPr lang="en-US" dirty="0"/>
          </a:p>
        </p:txBody>
      </p:sp>
      <p:sp>
        <p:nvSpPr>
          <p:cNvPr id="3" name="Content Placeholder 2"/>
          <p:cNvSpPr>
            <a:spLocks noGrp="1"/>
          </p:cNvSpPr>
          <p:nvPr>
            <p:ph idx="1"/>
          </p:nvPr>
        </p:nvSpPr>
        <p:spPr/>
        <p:txBody>
          <a:bodyPr/>
          <a:lstStyle/>
          <a:p>
            <a:r>
              <a:rPr lang="en-US" dirty="0" smtClean="0"/>
              <a:t>Procedural</a:t>
            </a:r>
          </a:p>
          <a:p>
            <a:r>
              <a:rPr lang="en-US" dirty="0" smtClean="0"/>
              <a:t>Object Oriented</a:t>
            </a:r>
          </a:p>
          <a:p>
            <a:r>
              <a:rPr lang="en-US" dirty="0" smtClean="0"/>
              <a:t>Generic</a:t>
            </a:r>
          </a:p>
          <a:p>
            <a:r>
              <a:rPr lang="en-US" dirty="0" smtClean="0"/>
              <a:t>Functional</a:t>
            </a:r>
            <a:endParaRPr lang="en-US" dirty="0"/>
          </a:p>
        </p:txBody>
      </p:sp>
    </p:spTree>
    <p:extLst>
      <p:ext uri="{BB962C8B-B14F-4D97-AF65-F5344CB8AC3E}">
        <p14:creationId xmlns:p14="http://schemas.microsoft.com/office/powerpoint/2010/main" val="10222469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288</TotalTime>
  <Words>1677</Words>
  <Application>Microsoft Office PowerPoint</Application>
  <PresentationFormat>On-screen Show (4:3)</PresentationFormat>
  <Paragraphs>297</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Fun with C++11</vt:lpstr>
      <vt:lpstr>Disclaimers </vt:lpstr>
      <vt:lpstr>C++ History</vt:lpstr>
      <vt:lpstr>BDFL: not</vt:lpstr>
      <vt:lpstr>C++ Standard</vt:lpstr>
      <vt:lpstr>C++ Innovators</vt:lpstr>
      <vt:lpstr>C++ Innovators</vt:lpstr>
      <vt:lpstr>C++: Alive and Well</vt:lpstr>
      <vt:lpstr>C++ is Multi-Paradigm</vt:lpstr>
      <vt:lpstr>Paradigms: Procedural</vt:lpstr>
      <vt:lpstr>Paradigms: Object Oriented</vt:lpstr>
      <vt:lpstr>Paradigms: Generic</vt:lpstr>
      <vt:lpstr>C++ Standard Library / STL: Not Object Oriented!</vt:lpstr>
      <vt:lpstr>Paradigms: Functional</vt:lpstr>
      <vt:lpstr>What’s [still] missing</vt:lpstr>
      <vt:lpstr>What’s [still] missing</vt:lpstr>
      <vt:lpstr>C++ Idioms</vt:lpstr>
      <vt:lpstr>RAII</vt:lpstr>
      <vt:lpstr>C++: Rule of 3</vt:lpstr>
      <vt:lpstr>C++11: Rule of 5</vt:lpstr>
      <vt:lpstr>Which C++ compiler am I using?</vt:lpstr>
      <vt:lpstr>Which C++ compiler?</vt:lpstr>
      <vt:lpstr>Which C++ compiler?</vt:lpstr>
      <vt:lpstr>MS C/C++ runtime dependencies</vt:lpstr>
      <vt:lpstr>String Literals</vt:lpstr>
      <vt:lpstr>String Literals</vt:lpstr>
      <vt:lpstr>String Literals: Raw</vt:lpstr>
      <vt:lpstr>std::to_string</vt:lpstr>
      <vt:lpstr>std::to_string</vt:lpstr>
      <vt:lpstr>Smart Pointers</vt:lpstr>
      <vt:lpstr>Smart Pointers std::unique_ptr</vt:lpstr>
      <vt:lpstr>C++ smart pointers</vt:lpstr>
      <vt:lpstr>Smart Pointers std::shared_ptr</vt:lpstr>
      <vt:lpstr>std::to_string</vt:lpstr>
      <vt:lpstr>std::to_string</vt:lpstr>
      <vt:lpstr>Google C++ Guide: Initialization</vt:lpstr>
      <vt:lpstr>Google C++ guide</vt:lpstr>
      <vt:lpstr>Google C++ guide</vt:lpstr>
    </vt:vector>
  </TitlesOfParts>
  <Company>datacard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 with C++11</dc:title>
  <dc:creator>Dwight Fellman</dc:creator>
  <cp:lastModifiedBy>Dwight Fellman</cp:lastModifiedBy>
  <cp:revision>224</cp:revision>
  <dcterms:created xsi:type="dcterms:W3CDTF">2014-10-31T13:02:03Z</dcterms:created>
  <dcterms:modified xsi:type="dcterms:W3CDTF">2014-11-17T16:24:47Z</dcterms:modified>
</cp:coreProperties>
</file>