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0" r:id="rId3"/>
    <p:sldId id="316" r:id="rId4"/>
    <p:sldId id="297" r:id="rId5"/>
    <p:sldId id="298" r:id="rId6"/>
    <p:sldId id="295" r:id="rId7"/>
    <p:sldId id="307" r:id="rId8"/>
    <p:sldId id="276" r:id="rId9"/>
    <p:sldId id="314" r:id="rId10"/>
    <p:sldId id="299" r:id="rId11"/>
    <p:sldId id="302" r:id="rId12"/>
    <p:sldId id="289" r:id="rId13"/>
    <p:sldId id="282" r:id="rId14"/>
    <p:sldId id="315" r:id="rId15"/>
    <p:sldId id="281" r:id="rId16"/>
    <p:sldId id="296" r:id="rId17"/>
    <p:sldId id="283" r:id="rId18"/>
    <p:sldId id="275" r:id="rId19"/>
    <p:sldId id="300" r:id="rId20"/>
    <p:sldId id="308" r:id="rId21"/>
    <p:sldId id="258" r:id="rId22"/>
    <p:sldId id="272" r:id="rId23"/>
    <p:sldId id="273" r:id="rId24"/>
    <p:sldId id="277" r:id="rId25"/>
    <p:sldId id="311" r:id="rId26"/>
    <p:sldId id="264" r:id="rId27"/>
    <p:sldId id="278" r:id="rId28"/>
    <p:sldId id="257" r:id="rId29"/>
    <p:sldId id="286" r:id="rId30"/>
    <p:sldId id="301" r:id="rId31"/>
    <p:sldId id="262" r:id="rId32"/>
    <p:sldId id="263" r:id="rId33"/>
    <p:sldId id="274" r:id="rId34"/>
    <p:sldId id="261" r:id="rId35"/>
    <p:sldId id="259" r:id="rId36"/>
    <p:sldId id="284" r:id="rId37"/>
    <p:sldId id="270" r:id="rId38"/>
    <p:sldId id="271" r:id="rId39"/>
    <p:sldId id="290" r:id="rId40"/>
    <p:sldId id="291" r:id="rId41"/>
    <p:sldId id="280" r:id="rId42"/>
    <p:sldId id="306" r:id="rId43"/>
    <p:sldId id="303" r:id="rId44"/>
    <p:sldId id="304" r:id="rId45"/>
    <p:sldId id="292" r:id="rId46"/>
    <p:sldId id="279" r:id="rId47"/>
    <p:sldId id="287" r:id="rId48"/>
    <p:sldId id="285" r:id="rId49"/>
    <p:sldId id="288" r:id="rId50"/>
    <p:sldId id="265" r:id="rId51"/>
    <p:sldId id="266" r:id="rId52"/>
    <p:sldId id="312" r:id="rId53"/>
    <p:sldId id="313" r:id="rId54"/>
    <p:sldId id="294" r:id="rId55"/>
    <p:sldId id="268" r:id="rId56"/>
    <p:sldId id="269" r:id="rId57"/>
    <p:sldId id="305" r:id="rId58"/>
    <p:sldId id="31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ext uri="{19B8F6BF-5375-455C-9EA6-DF929625EA0E}">
        <p15:presenceInfo xmlns:p15="http://schemas.microsoft.com/office/powerpoint/2012/main" userId="ce137187d1ebb7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98" d="100"/>
          <a:sy n="98" d="100"/>
        </p:scale>
        <p:origin x="756" y="90"/>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r>
              <a:rPr lang="en-US" i="1" dirty="0" smtClean="0"/>
              <a:t>#define fun true</a:t>
            </a:r>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 Close to the metal</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17638"/>
            <a:ext cx="5029200" cy="5448300"/>
          </a:xfrm>
          <a:prstGeom prst="rect">
            <a:avLst/>
          </a:prstGeom>
        </p:spPr>
      </p:pic>
    </p:spTree>
    <p:extLst>
      <p:ext uri="{BB962C8B-B14F-4D97-AF65-F5344CB8AC3E}">
        <p14:creationId xmlns:p14="http://schemas.microsoft.com/office/powerpoint/2010/main" val="15156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hlinkClick r:id="rId2"/>
            </a:endParaRPr>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a:t>
            </a:r>
          </a:p>
          <a:p>
            <a:r>
              <a:rPr lang="en-US" dirty="0" smtClean="0"/>
              <a:t>Microsoft – Windows; tools; Office…</a:t>
            </a:r>
          </a:p>
          <a:p>
            <a:pPr lvl="1"/>
            <a:r>
              <a:rPr lang="en-US" dirty="0" smtClean="0"/>
              <a:t>.NET not used in tools or </a:t>
            </a:r>
            <a:r>
              <a:rPr lang="en-US" dirty="0" smtClean="0"/>
              <a:t>Office…</a:t>
            </a:r>
          </a:p>
          <a:p>
            <a:pPr lvl="1"/>
            <a:r>
              <a:rPr lang="en-US" dirty="0" smtClean="0"/>
              <a:t>…or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r>
              <a:rPr lang="en-US" dirty="0" smtClean="0"/>
              <a:t>, and someday: LISP</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endParaRPr lang="en-US" dirty="0" smtClean="0"/>
          </a:p>
          <a:p>
            <a:pPr lvl="1"/>
            <a:r>
              <a:rPr lang="en-US" i="1" dirty="0" smtClean="0"/>
              <a:t>Read the source, Luke: Open &lt;string&gt; for example…</a:t>
            </a:r>
            <a:endParaRPr lang="en-US" i="1"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pPr lvl="1"/>
            <a:r>
              <a:rPr lang="en-US" dirty="0" smtClean="0"/>
              <a:t>In C++11, “Lambda Expressions” is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EDD: Error Driven Development</a:t>
            </a:r>
          </a:p>
          <a:p>
            <a:r>
              <a:rPr lang="en-US" dirty="0" smtClean="0"/>
              <a:t>You can learn a LOT from the compiler warnings and errors. Fun!</a:t>
            </a:r>
          </a:p>
          <a:p>
            <a:r>
              <a:rPr lang="en-US" dirty="0" smtClean="0"/>
              <a:t>Template errors and warnings are getting better. (Have been notoriously bad.)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Gnu Compiler Collection</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a:t>
            </a:r>
            <a:r>
              <a:rPr lang="en-US" dirty="0" smtClean="0">
                <a:latin typeface="Consolas" panose="020B0609020204030204" pitchFamily="49" charset="0"/>
                <a:cs typeface="Consolas" panose="020B0609020204030204" pitchFamily="49" charset="0"/>
              </a:rPr>
              <a:t>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Works with all sorts of numeric types</a:t>
            </a:r>
          </a:p>
          <a:p>
            <a:pPr lvl="1"/>
            <a:r>
              <a:rPr lang="en-US" b="1" dirty="0" smtClean="0"/>
              <a:t>Caveat</a:t>
            </a:r>
            <a:r>
              <a:rPr lang="en-US" dirty="0" smtClean="0"/>
              <a:t> from Google </a:t>
            </a:r>
            <a:r>
              <a:rPr lang="en-US" dirty="0" err="1" smtClean="0"/>
              <a:t>FlatBuffers</a:t>
            </a:r>
            <a:r>
              <a:rPr lang="en-US" dirty="0" smtClean="0"/>
              <a:t>:</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namespace </a:t>
            </a:r>
            <a:r>
              <a:rPr lang="en-US" sz="1600" dirty="0" err="1">
                <a:latin typeface="Consolas" panose="020B0609020204030204" pitchFamily="49" charset="0"/>
                <a:cs typeface="Consolas" panose="020B0609020204030204" pitchFamily="49" charset="0"/>
              </a:rPr>
              <a:t>flatbuffers</a:t>
            </a:r>
            <a:r>
              <a:rPr lang="en-US" sz="1600" dirty="0">
                <a:latin typeface="Consolas" panose="020B0609020204030204" pitchFamily="49" charset="0"/>
                <a:cs typeface="Consolas" panose="020B0609020204030204" pitchFamily="49" charset="0"/>
              </a:rPr>
              <a:t> {</a:t>
            </a:r>
          </a:p>
          <a:p>
            <a:pPr marL="0" indent="0">
              <a:buNone/>
            </a:pPr>
            <a:r>
              <a:rPr lang="en-US" sz="1600" dirty="0" smtClean="0">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600" dirty="0" smtClean="0">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In contrast to </a:t>
            </a:r>
            <a:r>
              <a:rPr lang="en-US" sz="1600" dirty="0" err="1">
                <a:latin typeface="Consolas" panose="020B0609020204030204" pitchFamily="49" charset="0"/>
                <a:cs typeface="Consolas" panose="020B0609020204030204" pitchFamily="49" charset="0"/>
              </a:rPr>
              <a:t>std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stringstream</a:t>
            </a:r>
            <a:r>
              <a:rPr lang="en-US" sz="1600" dirty="0">
                <a:latin typeface="Consolas" panose="020B0609020204030204" pitchFamily="49" charset="0"/>
                <a:cs typeface="Consolas" panose="020B0609020204030204" pitchFamily="49" charset="0"/>
              </a:rPr>
              <a:t>, "char" values </a:t>
            </a:r>
            <a:r>
              <a:rPr lang="en-US" sz="1600" dirty="0" smtClean="0">
                <a:latin typeface="Consolas" panose="020B0609020204030204" pitchFamily="49" charset="0"/>
                <a:cs typeface="Consolas" panose="020B0609020204030204" pitchFamily="49" charset="0"/>
              </a:rPr>
              <a:t>are </a:t>
            </a:r>
            <a:r>
              <a:rPr lang="en-US" sz="1600" dirty="0" smtClean="0">
                <a:latin typeface="Consolas" panose="020B0609020204030204" pitchFamily="49" charset="0"/>
                <a:cs typeface="Consolas" panose="020B0609020204030204" pitchFamily="49" charset="0"/>
              </a:rPr>
              <a:t>converted</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 </a:t>
            </a:r>
            <a:r>
              <a:rPr lang="en-US" sz="1600" dirty="0" smtClean="0">
                <a:latin typeface="Consolas" panose="020B0609020204030204" pitchFamily="49" charset="0"/>
                <a:cs typeface="Consolas" panose="020B0609020204030204" pitchFamily="49" charset="0"/>
              </a:rPr>
              <a:t>to </a:t>
            </a:r>
            <a:r>
              <a:rPr lang="en-US" sz="1600" dirty="0">
                <a:latin typeface="Consolas" panose="020B0609020204030204" pitchFamily="49" charset="0"/>
                <a:cs typeface="Consolas" panose="020B0609020204030204" pitchFamily="49" charset="0"/>
              </a:rPr>
              <a:t>a string of digits.</a:t>
            </a:r>
          </a:p>
          <a:p>
            <a:pPr marL="0" indent="0">
              <a:buNone/>
            </a:pPr>
            <a:r>
              <a:rPr lang="en-US" sz="1600" dirty="0" smtClean="0">
                <a:latin typeface="Consolas" panose="020B0609020204030204" pitchFamily="49" charset="0"/>
                <a:cs typeface="Consolas" panose="020B0609020204030204" pitchFamily="49" charset="0"/>
              </a:rPr>
              <a:t>    template&lt;</a:t>
            </a:r>
            <a:r>
              <a:rPr lang="en-US" sz="1600" dirty="0" err="1" smtClean="0">
                <a:latin typeface="Consolas" panose="020B0609020204030204" pitchFamily="49" charset="0"/>
                <a:cs typeface="Consolas" panose="020B0609020204030204" pitchFamily="49" charset="0"/>
              </a:rPr>
              <a:t>typename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T&gt; </a:t>
            </a:r>
            <a:r>
              <a:rPr lang="en-US" sz="1600" dirty="0" err="1">
                <a:latin typeface="Consolas" panose="020B0609020204030204" pitchFamily="49" charset="0"/>
                <a:cs typeface="Consolas" panose="020B0609020204030204" pitchFamily="49" charset="0"/>
              </a:rPr>
              <a:t>std</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NumToString</a:t>
            </a:r>
            <a:r>
              <a:rPr lang="en-US" sz="1600" dirty="0">
                <a:latin typeface="Consolas" panose="020B0609020204030204" pitchFamily="49" charset="0"/>
                <a:cs typeface="Consolas" panose="020B0609020204030204" pitchFamily="49" charset="0"/>
              </a:rPr>
              <a:t>(T t</a:t>
            </a: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pPr marL="0" indent="0">
              <a:buNone/>
            </a:pPr>
            <a:r>
              <a:rPr lang="en-US" sz="1600" b="1" dirty="0" smtClean="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to_string</a:t>
            </a:r>
            <a:r>
              <a:rPr lang="en-US" sz="1600" b="1" dirty="0">
                <a:latin typeface="Consolas" panose="020B0609020204030204" pitchFamily="49" charset="0"/>
                <a:cs typeface="Consolas" panose="020B0609020204030204" pitchFamily="49" charset="0"/>
              </a:rPr>
              <a:t>() prints different numbers of </a:t>
            </a:r>
            <a:r>
              <a:rPr lang="en-US" sz="1600" b="1" dirty="0" smtClean="0">
                <a:latin typeface="Consolas" panose="020B0609020204030204" pitchFamily="49" charset="0"/>
                <a:cs typeface="Consolas" panose="020B0609020204030204" pitchFamily="49" charset="0"/>
              </a:rPr>
              <a:t>digits</a:t>
            </a:r>
          </a:p>
          <a:p>
            <a:pPr marL="0" indent="0">
              <a:buNone/>
            </a:pPr>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 </a:t>
            </a:r>
            <a:r>
              <a:rPr lang="en-US" sz="1600" b="1" dirty="0" smtClean="0">
                <a:latin typeface="Consolas" panose="020B0609020204030204" pitchFamily="49" charset="0"/>
                <a:cs typeface="Consolas" panose="020B0609020204030204" pitchFamily="49" charset="0"/>
              </a:rPr>
              <a:t>for </a:t>
            </a:r>
            <a:r>
              <a:rPr lang="en-US" sz="1600" b="1" dirty="0">
                <a:latin typeface="Consolas" panose="020B0609020204030204" pitchFamily="49" charset="0"/>
                <a:cs typeface="Consolas" panose="020B0609020204030204" pitchFamily="49" charset="0"/>
              </a:rPr>
              <a:t>floats depending </a:t>
            </a:r>
            <a:r>
              <a:rPr lang="en-US" sz="1600" b="1" dirty="0" smtClean="0">
                <a:latin typeface="Consolas" panose="020B0609020204030204" pitchFamily="49" charset="0"/>
                <a:cs typeface="Consolas" panose="020B0609020204030204" pitchFamily="49" charset="0"/>
              </a:rPr>
              <a:t>on platform </a:t>
            </a:r>
            <a:r>
              <a:rPr lang="en-US" sz="1600" b="1" dirty="0">
                <a:latin typeface="Consolas" panose="020B0609020204030204" pitchFamily="49" charset="0"/>
                <a:cs typeface="Consolas" panose="020B0609020204030204" pitchFamily="49" charset="0"/>
              </a:rPr>
              <a:t>and isn't </a:t>
            </a:r>
            <a:r>
              <a:rPr lang="en-US" sz="1600" b="1" dirty="0" smtClean="0">
                <a:latin typeface="Consolas" panose="020B0609020204030204" pitchFamily="49" charset="0"/>
                <a:cs typeface="Consolas" panose="020B0609020204030204" pitchFamily="49" charset="0"/>
              </a:rPr>
              <a:t>available</a:t>
            </a:r>
          </a:p>
          <a:p>
            <a:pPr marL="0" indent="0">
              <a:buNone/>
            </a:pPr>
            <a:r>
              <a:rPr lang="en-US" sz="1600" b="1" dirty="0" smtClean="0">
                <a:latin typeface="Consolas" panose="020B0609020204030204" pitchFamily="49" charset="0"/>
                <a:cs typeface="Consolas" panose="020B0609020204030204" pitchFamily="49" charset="0"/>
              </a:rPr>
              <a:t>        // </a:t>
            </a:r>
            <a:r>
              <a:rPr lang="en-US" sz="1600" b="1" dirty="0" smtClean="0">
                <a:latin typeface="Consolas" panose="020B0609020204030204" pitchFamily="49" charset="0"/>
                <a:cs typeface="Consolas" panose="020B0609020204030204" pitchFamily="49" charset="0"/>
              </a:rPr>
              <a:t>on </a:t>
            </a:r>
            <a:r>
              <a:rPr lang="en-US" sz="1600" b="1" dirty="0">
                <a:latin typeface="Consolas" panose="020B0609020204030204" pitchFamily="49" charset="0"/>
                <a:cs typeface="Consolas" panose="020B0609020204030204" pitchFamily="49" charset="0"/>
              </a:rPr>
              <a:t>Android, so we use </a:t>
            </a:r>
            <a:r>
              <a:rPr lang="en-US" sz="1600" b="1" dirty="0" err="1">
                <a:latin typeface="Consolas" panose="020B0609020204030204" pitchFamily="49" charset="0"/>
                <a:cs typeface="Consolas" panose="020B0609020204030204" pitchFamily="49" charset="0"/>
              </a:rPr>
              <a:t>stringstream</a:t>
            </a:r>
            <a:endParaRPr lang="en-US" sz="1600" b="1" dirty="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stringstream</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ss</a:t>
            </a:r>
            <a:r>
              <a:rPr lang="en-US" sz="1600" dirty="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ss</a:t>
            </a:r>
            <a:r>
              <a:rPr lang="en-US" sz="1600" dirty="0">
                <a:latin typeface="Consolas" panose="020B0609020204030204" pitchFamily="49" charset="0"/>
                <a:cs typeface="Consolas" panose="020B0609020204030204" pitchFamily="49" charset="0"/>
              </a:rPr>
              <a:t> &lt;&lt; t;</a:t>
            </a:r>
          </a:p>
          <a:p>
            <a:pPr marL="0" indent="0">
              <a:buNone/>
            </a:pP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return </a:t>
            </a:r>
            <a:r>
              <a:rPr lang="en-US" sz="1600" dirty="0" err="1">
                <a:latin typeface="Consolas" panose="020B0609020204030204" pitchFamily="49" charset="0"/>
                <a:cs typeface="Consolas" panose="020B0609020204030204" pitchFamily="49" charset="0"/>
              </a:rPr>
              <a:t>ss.str</a:t>
            </a:r>
            <a:r>
              <a:rPr lang="en-US" sz="1600" dirty="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cs typeface="Consolas" panose="020B0609020204030204" pitchFamily="49" charset="0"/>
              </a:rPr>
              <a:t>auto </a:t>
            </a:r>
            <a:r>
              <a:rPr lang="en-US" sz="2400" dirty="0" err="1">
                <a:latin typeface="Consolas" panose="020B0609020204030204" pitchFamily="49" charset="0"/>
                <a:cs typeface="Consolas" panose="020B0609020204030204" pitchFamily="49" charset="0"/>
              </a:rPr>
              <a:t>num_printers</a:t>
            </a:r>
            <a:r>
              <a:rPr lang="en-US" sz="2400" dirty="0">
                <a:latin typeface="Consolas" panose="020B0609020204030204" pitchFamily="49" charset="0"/>
                <a:cs typeface="Consolas" panose="020B0609020204030204" pitchFamily="49" charset="0"/>
              </a:rPr>
              <a:t> = 23</a:t>
            </a:r>
            <a:r>
              <a:rPr lang="en-US" sz="2400" dirty="0" smtClean="0">
                <a:latin typeface="Consolas" panose="020B0609020204030204" pitchFamily="49" charset="0"/>
                <a:cs typeface="Consolas" panose="020B0609020204030204" pitchFamily="49" charset="0"/>
              </a:rPr>
              <a:t>;</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cs typeface="Consolas" panose="020B0609020204030204" pitchFamily="49" charset="0"/>
              </a:rPr>
              <a:t>“Programmers </a:t>
            </a:r>
            <a:r>
              <a:rPr lang="en-US" sz="1800" dirty="0">
                <a:cs typeface="Consolas" panose="020B0609020204030204" pitchFamily="49" charset="0"/>
              </a:rPr>
              <a:t>have to understand the difference between auto and </a:t>
            </a:r>
            <a:r>
              <a:rPr lang="en-US" sz="1800" dirty="0" err="1">
                <a:cs typeface="Consolas" panose="020B0609020204030204" pitchFamily="49" charset="0"/>
              </a:rPr>
              <a:t>const</a:t>
            </a:r>
            <a:r>
              <a:rPr lang="en-US" sz="1800" dirty="0">
                <a:cs typeface="Consolas" panose="020B0609020204030204" pitchFamily="49" charset="0"/>
              </a:rPr>
              <a:t> auto&amp; or they'll get copies when they didn't mean to</a:t>
            </a:r>
            <a:r>
              <a:rPr lang="en-US" sz="1800" dirty="0" smtClean="0">
                <a:cs typeface="Consolas" panose="020B0609020204030204" pitchFamily="49" charset="0"/>
              </a:rPr>
              <a:t>.</a:t>
            </a:r>
            <a:endParaRPr lang="en-US" sz="1800" dirty="0">
              <a:cs typeface="Consolas" panose="020B0609020204030204" pitchFamily="49" charset="0"/>
            </a:endParaRPr>
          </a:p>
          <a:p>
            <a:pPr marL="400050" lvl="1" indent="0">
              <a:buNone/>
            </a:pPr>
            <a:r>
              <a:rPr lang="en-US" sz="1800" dirty="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000" dirty="0" smtClean="0">
                <a:cs typeface="Consolas" panose="020B0609020204030204" pitchFamily="49" charset="0"/>
              </a:rPr>
              <a:t>mean </a:t>
            </a:r>
            <a:r>
              <a:rPr lang="en-US" sz="2000" dirty="0">
                <a:cs typeface="Consolas" panose="020B0609020204030204" pitchFamily="49" charset="0"/>
              </a:rPr>
              <a:t>different things — x is an </a:t>
            </a:r>
            <a:r>
              <a:rPr lang="en-US" sz="2000" dirty="0" err="1">
                <a:cs typeface="Consolas" panose="020B0609020204030204" pitchFamily="49" charset="0"/>
              </a:rPr>
              <a:t>int</a:t>
            </a:r>
            <a:r>
              <a:rPr lang="en-US" sz="2000" dirty="0">
                <a:cs typeface="Consolas" panose="020B0609020204030204" pitchFamily="49" charset="0"/>
              </a:rPr>
              <a:t>, while y is a </a:t>
            </a:r>
            <a:r>
              <a:rPr lang="en-US" sz="2000" dirty="0" err="1">
                <a:cs typeface="Consolas" panose="020B0609020204030204" pitchFamily="49" charset="0"/>
              </a:rPr>
              <a:t>std</a:t>
            </a:r>
            <a:r>
              <a:rPr lang="en-US" sz="2000" dirty="0">
                <a:cs typeface="Consolas" panose="020B0609020204030204" pitchFamily="49" charset="0"/>
              </a:rPr>
              <a:t>::</a:t>
            </a:r>
            <a:r>
              <a:rPr lang="en-US" sz="2000" dirty="0" err="1">
                <a:cs typeface="Consolas" panose="020B0609020204030204" pitchFamily="49" charset="0"/>
              </a:rPr>
              <a:t>initializer_list</a:t>
            </a:r>
            <a:r>
              <a:rPr lang="en-US" sz="2000" dirty="0">
                <a:cs typeface="Consolas" panose="020B0609020204030204" pitchFamily="49" charset="0"/>
              </a:rPr>
              <a:t>&lt;</a:t>
            </a:r>
            <a:r>
              <a:rPr lang="en-US" sz="2000" dirty="0" err="1">
                <a:cs typeface="Consolas" panose="020B0609020204030204" pitchFamily="49" charset="0"/>
              </a:rPr>
              <a:t>int</a:t>
            </a:r>
            <a:r>
              <a:rPr lang="en-US" sz="2000" dirty="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Unnamed</a:t>
            </a:r>
          </a:p>
          <a:p>
            <a:pPr lvl="1"/>
            <a:r>
              <a:rPr lang="en-US" dirty="0" smtClean="0"/>
              <a:t>But you can give them names</a:t>
            </a:r>
          </a:p>
          <a:p>
            <a:r>
              <a:rPr lang="en-US" dirty="0" smtClean="0"/>
              <a:t>Most often used for passing functions around – to other functions</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Mobile devices:</a:t>
            </a:r>
          </a:p>
          <a:p>
            <a:pPr lvl="1"/>
            <a:r>
              <a:rPr lang="en-US" dirty="0" smtClean="0"/>
              <a:t>doggy mobile devices </a:t>
            </a:r>
            <a:r>
              <a:rPr lang="en-US" dirty="0" smtClean="0"/>
              <a:t>want fewer </a:t>
            </a:r>
            <a:r>
              <a:rPr lang="en-US" dirty="0" smtClean="0"/>
              <a:t>CPU </a:t>
            </a:r>
            <a:r>
              <a:rPr lang="en-US" dirty="0" smtClean="0"/>
              <a:t>cycles</a:t>
            </a:r>
          </a:p>
          <a:p>
            <a:pPr lvl="1"/>
            <a:r>
              <a:rPr lang="en-US" dirty="0" smtClean="0"/>
              <a:t>battery </a:t>
            </a:r>
            <a:r>
              <a:rPr lang="en-US" dirty="0" smtClean="0"/>
              <a:t>consumption: a big deal</a:t>
            </a:r>
            <a:endParaRPr lang="en-US" dirty="0" smtClean="0"/>
          </a:p>
          <a:p>
            <a:pPr lvl="1"/>
            <a:r>
              <a:rPr lang="en-US" dirty="0" smtClean="0"/>
              <a:t>Microsoft: C++ [was] 2</a:t>
            </a:r>
            <a:r>
              <a:rPr lang="en-US" baseline="30000" dirty="0" smtClean="0"/>
              <a:t>nd</a:t>
            </a:r>
            <a:r>
              <a:rPr lang="en-US" dirty="0" smtClean="0"/>
              <a:t>-class citizen in the .NET </a:t>
            </a:r>
            <a:r>
              <a:rPr lang="en-US" dirty="0" smtClean="0"/>
              <a:t>era of </a:t>
            </a:r>
            <a:r>
              <a:rPr lang="en-US" dirty="0" smtClean="0"/>
              <a:t>early 2000’s</a:t>
            </a:r>
          </a:p>
          <a:p>
            <a:r>
              <a:rPr lang="en-US" dirty="0" smtClean="0"/>
              <a:t>C++11 standard </a:t>
            </a:r>
            <a:r>
              <a:rPr lang="en-US" i="1" dirty="0" smtClean="0"/>
              <a:t>finally</a:t>
            </a:r>
            <a:r>
              <a:rPr lang="en-US" dirty="0" smtClean="0"/>
              <a:t> published</a:t>
            </a:r>
          </a:p>
          <a:p>
            <a:pPr lvl="1"/>
            <a:r>
              <a:rPr lang="en-US" dirty="0" smtClean="0"/>
              <a:t>Took too long.</a:t>
            </a:r>
          </a:p>
          <a:p>
            <a:pPr lvl="1"/>
            <a:r>
              <a:rPr lang="en-US" dirty="0" smtClean="0"/>
              <a:t>For a </a:t>
            </a:r>
            <a:r>
              <a:rPr lang="en-US" i="1" dirty="0" smtClean="0"/>
              <a:t>long time, </a:t>
            </a:r>
            <a:r>
              <a:rPr lang="en-US" dirty="0" smtClean="0"/>
              <a:t>temporarily named </a:t>
            </a:r>
            <a:r>
              <a:rPr lang="en-US" dirty="0" smtClean="0"/>
              <a:t>“C++0x”</a:t>
            </a:r>
          </a:p>
          <a:p>
            <a:pPr lvl="1"/>
            <a:r>
              <a:rPr lang="en-US" dirty="0" smtClean="0"/>
              <a:t>Finally </a:t>
            </a:r>
            <a:r>
              <a:rPr lang="en-US" dirty="0" smtClean="0"/>
              <a:t>published - but </a:t>
            </a:r>
            <a:r>
              <a:rPr lang="en-US" dirty="0" smtClean="0"/>
              <a:t>now we’re in </a:t>
            </a:r>
            <a:r>
              <a:rPr lang="en-US" sz="3500" b="1" dirty="0" smtClean="0"/>
              <a:t>2015</a:t>
            </a:r>
            <a:r>
              <a:rPr lang="en-US" dirty="0" smtClean="0"/>
              <a:t>…and </a:t>
            </a:r>
            <a:r>
              <a:rPr lang="en-US" dirty="0" smtClean="0"/>
              <a:t>C++14 is about to be </a:t>
            </a:r>
            <a:r>
              <a:rPr lang="en-US" dirty="0" smtClean="0"/>
              <a:t>finalized</a:t>
            </a:r>
            <a:endParaRPr lang="en-US" dirty="0"/>
          </a:p>
        </p:txBody>
      </p:sp>
    </p:spTree>
    <p:extLst>
      <p:ext uri="{BB962C8B-B14F-4D97-AF65-F5344CB8AC3E}">
        <p14:creationId xmlns:p14="http://schemas.microsoft.com/office/powerpoint/2010/main" val="237595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2724</Words>
  <Application>Microsoft Office PowerPoint</Application>
  <PresentationFormat>On-screen Show (4:3)</PresentationFormat>
  <Paragraphs>469</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Consolas</vt:lpstr>
      <vt:lpstr>Wingdings</vt:lpstr>
      <vt:lpstr>Office Theme</vt:lpstr>
      <vt:lpstr>Fun with C++11</vt:lpstr>
      <vt:lpstr>Disclaimers </vt:lpstr>
      <vt:lpstr>Disclaimers </vt:lpstr>
      <vt:lpstr>PowerPoint Presentation</vt:lpstr>
      <vt:lpstr>PowerPoint Presentation</vt:lpstr>
      <vt:lpstr>Fun with C++ 11</vt:lpstr>
      <vt:lpstr>What has happened?</vt:lpstr>
      <vt:lpstr>C++ History</vt:lpstr>
      <vt:lpstr>C++ History: What happened to Technical Report 2 (TR2)? </vt:lpstr>
      <vt:lpstr>C++ People: Bjarne Stroustrup</vt:lpstr>
      <vt:lpstr>C++ People: Scott Meyers</vt:lpstr>
      <vt:lpstr>C++ People</vt:lpstr>
      <vt:lpstr>C++ Standard</vt:lpstr>
      <vt:lpstr>Why C++? Close to the metal</vt:lpstr>
      <vt:lpstr>C++ Innovation</vt:lpstr>
      <vt:lpstr>Microsoft; Clang; LLVM</vt:lpstr>
      <vt:lpstr>C++ Innovation</vt:lpstr>
      <vt:lpstr>C++: Alive and Well</vt:lpstr>
      <vt:lpstr>C++: Alive and Well</vt:lpstr>
      <vt:lpstr>Yes you Can!</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C++: What’s [still] missing</vt:lpstr>
      <vt:lpstr>What’s [still] missing</vt:lpstr>
      <vt:lpstr>C++: What’s still missing</vt:lpstr>
      <vt:lpstr>Which C++ compiler am I using?</vt:lpstr>
      <vt:lpstr>Which C++ compiler?</vt:lpstr>
      <vt:lpstr>Which C++ compiler?</vt:lpstr>
      <vt:lpstr>MS C/C++ runtime dependencies</vt:lpstr>
      <vt:lpstr>C++ Idioms</vt:lpstr>
      <vt:lpstr>RAII</vt:lpstr>
      <vt:lpstr>C++: Rule of Three</vt:lpstr>
      <vt:lpstr>C++11: Rule of 5</vt:lpstr>
      <vt:lpstr>String Literals</vt:lpstr>
      <vt:lpstr>String Literals</vt:lpstr>
      <vt:lpstr>String Literals: Raw</vt:lpstr>
      <vt:lpstr>nullptr</vt:lpstr>
      <vt:lpstr>Uniform Initialization</vt:lpstr>
      <vt:lpstr>Uniform Initialization</vt:lpstr>
      <vt:lpstr>std::to_string</vt:lpstr>
      <vt:lpstr>Smart Pointers</vt:lpstr>
      <vt:lpstr>C++ Smart Pointers std::unique_ptr</vt:lpstr>
      <vt:lpstr>C++ smart pointers</vt:lpstr>
      <vt:lpstr>Smart Pointers std::shared_ptr</vt:lpstr>
      <vt:lpstr>std::to_string</vt:lpstr>
      <vt:lpstr>std::to_string</vt:lpstr>
      <vt:lpstr>Auto: Type Inference</vt:lpstr>
      <vt:lpstr>Auto: Type Inference</vt:lpstr>
      <vt:lpstr>Google C++ Guide: Initialization</vt:lpstr>
      <vt:lpstr>Google C++ guide</vt:lpstr>
      <vt:lpstr>Google C++ guide</vt:lpstr>
      <vt:lpstr>Lambdas: Lambda Expressions</vt:lpstr>
      <vt:lpstr>Lambda Expressions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414</cp:revision>
  <dcterms:created xsi:type="dcterms:W3CDTF">2014-10-31T13:02:03Z</dcterms:created>
  <dcterms:modified xsi:type="dcterms:W3CDTF">2014-12-28T18:21:54Z</dcterms:modified>
</cp:coreProperties>
</file>