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60" r:id="rId3"/>
    <p:sldId id="276" r:id="rId4"/>
    <p:sldId id="289" r:id="rId5"/>
    <p:sldId id="282" r:id="rId6"/>
    <p:sldId id="281" r:id="rId7"/>
    <p:sldId id="283" r:id="rId8"/>
    <p:sldId id="275" r:id="rId9"/>
    <p:sldId id="258" r:id="rId10"/>
    <p:sldId id="272" r:id="rId11"/>
    <p:sldId id="273" r:id="rId12"/>
    <p:sldId id="277" r:id="rId13"/>
    <p:sldId id="264" r:id="rId14"/>
    <p:sldId id="278" r:id="rId15"/>
    <p:sldId id="257" r:id="rId16"/>
    <p:sldId id="286" r:id="rId17"/>
    <p:sldId id="259" r:id="rId18"/>
    <p:sldId id="284" r:id="rId19"/>
    <p:sldId id="270" r:id="rId20"/>
    <p:sldId id="271" r:id="rId21"/>
    <p:sldId id="262" r:id="rId22"/>
    <p:sldId id="263" r:id="rId23"/>
    <p:sldId id="274" r:id="rId24"/>
    <p:sldId id="261" r:id="rId25"/>
    <p:sldId id="290" r:id="rId26"/>
    <p:sldId id="291" r:id="rId27"/>
    <p:sldId id="280" r:id="rId28"/>
    <p:sldId id="292" r:id="rId29"/>
    <p:sldId id="293" r:id="rId30"/>
    <p:sldId id="279" r:id="rId31"/>
    <p:sldId id="287" r:id="rId32"/>
    <p:sldId id="285" r:id="rId33"/>
    <p:sldId id="288" r:id="rId34"/>
    <p:sldId id="265" r:id="rId35"/>
    <p:sldId id="266" r:id="rId36"/>
    <p:sldId id="294" r:id="rId37"/>
    <p:sldId id="268" r:id="rId38"/>
    <p:sldId id="26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6" autoAdjust="0"/>
    <p:restoredTop sz="94591" autoAdjust="0"/>
  </p:normalViewPr>
  <p:slideViewPr>
    <p:cSldViewPr>
      <p:cViewPr varScale="1">
        <p:scale>
          <a:sx n="59" d="100"/>
          <a:sy n="59" d="100"/>
        </p:scale>
        <p:origin x="72" y="684"/>
      </p:cViewPr>
      <p:guideLst>
        <p:guide orient="horz" pos="2160"/>
        <p:guide pos="2880"/>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11/17/2014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11/17/2014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C++_Technical_Report_1"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5" Type="http://schemas.openxmlformats.org/officeDocument/2006/relationships/hyperlink" Target="http://sdtimes.com/google-releases-tools-developing-android-apps-cc/" TargetMode="External"/><Relationship Id="rId4" Type="http://schemas.openxmlformats.org/officeDocument/2006/relationships/hyperlink" Target="http://www.jetbrains.com/clio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code.facebook.com/projects/527543867323997/folly/" TargetMode="External"/><Relationship Id="rId2" Type="http://schemas.openxmlformats.org/officeDocument/2006/relationships/hyperlink" Target="https://code.facebook.com/projects/1410559149202582/fbthrif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a:t>Assignment statements; functions;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a:bodyPr>
          <a:lstStyle/>
          <a:p>
            <a:r>
              <a:rPr lang="en-US" dirty="0" smtClean="0"/>
              <a:t> Templates</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r>
              <a:rPr lang="en-US" dirty="0" smtClean="0"/>
              <a:t>map/reduce: use ??? and ??? instead</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dirty="0" smtClean="0"/>
              <a:t>XML</a:t>
            </a:r>
          </a:p>
          <a:p>
            <a:r>
              <a:rPr lang="en-US" dirty="0" smtClean="0"/>
              <a:t>Packages / modules</a:t>
            </a:r>
          </a:p>
          <a:p>
            <a:pPr lvl="1"/>
            <a:r>
              <a:rPr lang="en-US" dirty="0" smtClean="0"/>
              <a:t>PHP composer; Python pip; Ruby gems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a #import &lt;</a:t>
            </a:r>
            <a:r>
              <a:rPr lang="en-US" dirty="0" err="1" smtClean="0"/>
              <a:t>typelib</a:t>
            </a:r>
            <a:r>
              <a:rPr lang="en-US" dirty="0" smtClean="0"/>
              <a:t>&gt;</a:t>
            </a:r>
          </a:p>
          <a:p>
            <a:r>
              <a:rPr lang="en-US" dirty="0" smtClean="0"/>
              <a:t>Garbage </a:t>
            </a:r>
            <a:r>
              <a:rPr lang="en-US" dirty="0" smtClean="0"/>
              <a:t>collection (as C#, Java, Python, …)</a:t>
            </a:r>
          </a:p>
          <a:p>
            <a:r>
              <a:rPr lang="en-US" dirty="0" smtClean="0"/>
              <a:t>Strings in switch() statement (C#)</a:t>
            </a:r>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smtClean="0"/>
              <a:t>[still] missing</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r>
              <a:rPr lang="en-US" dirty="0" smtClean="0"/>
              <a:t>Interfaces: Need [ugly] abstract classes</a:t>
            </a:r>
          </a:p>
          <a:p>
            <a:r>
              <a:rPr lang="en-US" dirty="0" smtClean="0"/>
              <a:t>Command-line parsing</a:t>
            </a:r>
            <a:endParaRPr lang="en-US" dirty="0" smtClean="0"/>
          </a:p>
          <a:p>
            <a:r>
              <a:rPr lang="en-US" dirty="0" smtClean="0"/>
              <a:t>Binary-compatible outputs</a:t>
            </a:r>
          </a:p>
          <a:p>
            <a:pPr lvl="1"/>
            <a:r>
              <a:rPr lang="en-US" dirty="0" smtClean="0"/>
              <a:t>We NEED to be ABLE to LINK C++ .LIB files from other compilers, dammit!</a:t>
            </a:r>
          </a:p>
          <a:p>
            <a:pPr lvl="1"/>
            <a:r>
              <a:rPr lang="en-US" dirty="0" smtClean="0"/>
              <a:t>Fallback is to expose ‘C’ interfaces instead of rich C++ </a:t>
            </a:r>
            <a:r>
              <a:rPr lang="en-US" dirty="0" err="1" smtClean="0"/>
              <a:t>datatypes</a:t>
            </a:r>
            <a:r>
              <a:rPr lang="en-US" dirty="0" smtClean="0"/>
              <a:t> and objects. UGH.</a:t>
            </a:r>
            <a:endParaRPr lang="en-US" dirty="0"/>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a:t>Constructor 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resource</a:t>
            </a:r>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3</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dirty="0" smtClean="0"/>
              <a:t>“If </a:t>
            </a:r>
            <a:r>
              <a:rPr lang="en-US"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endParaRPr lang="en-US" dirty="0" smtClean="0"/>
          </a:p>
          <a:p>
            <a:r>
              <a:rPr lang="en-US" dirty="0" smtClean="0"/>
              <a:t>I use Microsoft C++ mostly</a:t>
            </a:r>
          </a:p>
          <a:p>
            <a:r>
              <a:rPr lang="en-US" dirty="0" smtClean="0"/>
              <a:t>I’m not a C++ expert</a:t>
            </a:r>
          </a:p>
          <a:p>
            <a:pPr lvl="1"/>
            <a:r>
              <a:rPr lang="en-US" dirty="0" smtClean="0"/>
              <a:t>these challenge me: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It’s fun to learn new things and apply them</a:t>
            </a:r>
            <a:endParaRPr lang="en-US" dirty="0"/>
          </a:p>
          <a:p>
            <a:pPr lvl="1"/>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dirty="0" smtClean="0"/>
              <a:t>functions.</a:t>
            </a:r>
            <a:endParaRPr lang="en-US"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bin\setenv.bat </a:t>
            </a:r>
            <a:r>
              <a:rPr lang="en-US" sz="1800"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smtClean="0">
                <a:latin typeface="Consolas" panose="020B0609020204030204" pitchFamily="49" charset="0"/>
                <a:cs typeface="Consolas" panose="020B0609020204030204" pitchFamily="49" charset="0"/>
              </a:rPr>
              <a:t>&gt; cl.exe</a:t>
            </a:r>
            <a:endParaRPr lang="en-US" sz="1800"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 is for GNU</a:t>
            </a:r>
            <a:endParaRPr lang="en-US" sz="2800" dirty="0"/>
          </a:p>
          <a:p>
            <a:pPr marL="285750"/>
            <a:r>
              <a:rPr lang="en-US" sz="2800" dirty="0" smtClean="0"/>
              <a:t>“GNU” is for “GNU is Not Unix”</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latin typeface="Consolas" panose="020B0609020204030204" pitchFamily="49" charset="0"/>
                <a:cs typeface="Consolas" panose="020B0609020204030204" pitchFamily="49" charset="0"/>
              </a:rPr>
              <a:t>\&gt;%^\t\n</a:t>
            </a:r>
            <a:r>
              <a:rPr lang="en-US" sz="2800" dirty="0" smtClean="0">
                <a:latin typeface="Consolas" panose="020B0609020204030204" pitchFamily="49" charset="0"/>
                <a:cs typeface="Consolas" panose="020B0609020204030204" pitchFamily="49" charset="0"/>
              </a:rPr>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203558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613998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lstStyle/>
          <a:p>
            <a:r>
              <a:rPr lang="en-US" dirty="0" err="1" smtClean="0"/>
              <a:t>Todo</a:t>
            </a:r>
            <a:endParaRPr lang="en-US" dirty="0" smtClean="0"/>
          </a:p>
          <a:p>
            <a:r>
              <a:rPr lang="en-US" dirty="0" smtClean="0"/>
              <a:t>C++03</a:t>
            </a:r>
          </a:p>
          <a:p>
            <a:r>
              <a:rPr lang="en-US" dirty="0" smtClean="0"/>
              <a:t>TR1: </a:t>
            </a:r>
            <a:r>
              <a:rPr lang="en-US" dirty="0" smtClean="0">
                <a:hlinkClick r:id="rId2"/>
              </a:rPr>
              <a:t>Technical Report 1</a:t>
            </a:r>
            <a:endParaRPr lang="en-US" dirty="0" smtClean="0"/>
          </a:p>
          <a:p>
            <a:r>
              <a:rPr lang="en-US" dirty="0" smtClean="0"/>
              <a:t>C++11</a:t>
            </a:r>
          </a:p>
          <a:p>
            <a:r>
              <a:rPr lang="en-US" dirty="0" smtClean="0"/>
              <a:t>C++14</a:t>
            </a:r>
          </a:p>
          <a:p>
            <a:r>
              <a:rPr lang="en-US" dirty="0" smtClean="0"/>
              <a:t>C++17</a:t>
            </a:r>
          </a:p>
          <a:p>
            <a:endParaRPr lang="en-US" dirty="0"/>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lnSpcReduction="100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dirty="0" smtClean="0">
                <a:cs typeface="Consolas" panose="020B0609020204030204" pitchFamily="49" charset="0"/>
              </a:rPr>
              <a:t>old:</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pPrinter</a:t>
            </a:r>
            <a:r>
              <a:rPr lang="en-US" sz="2400" dirty="0" smtClean="0">
                <a:latin typeface="Consolas" panose="020B0609020204030204" pitchFamily="49" charset="0"/>
                <a:cs typeface="Consolas" panose="020B0609020204030204" pitchFamily="49" charset="0"/>
              </a:rPr>
              <a:t> =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pPr marL="0" indent="0">
              <a:buNone/>
            </a:pPr>
            <a:r>
              <a:rPr lang="en-US" dirty="0" smtClean="0">
                <a:cs typeface="Consolas" panose="020B0609020204030204" pitchFamily="49" charset="0"/>
              </a:rPr>
              <a:t>new:</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std</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unique_ptr</a:t>
            </a:r>
            <a:r>
              <a:rPr lang="en-US" sz="2400" dirty="0" smtClean="0">
                <a:latin typeface="Consolas" panose="020B0609020204030204" pitchFamily="49" charset="0"/>
                <a:cs typeface="Consolas" panose="020B0609020204030204" pitchFamily="49" charset="0"/>
              </a:rPr>
              <a:t> &lt;</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&gt;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lnSpcReduction="10000"/>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a:t>
            </a:r>
            <a:r>
              <a:rPr lang="en-US" dirty="0" smtClean="0"/>
              <a:t>Gregory</a:t>
            </a:r>
            <a:endParaRPr lang="en-US" i="1" dirty="0" smtClean="0"/>
          </a:p>
          <a:p>
            <a:r>
              <a:rPr lang="en-US" i="1" dirty="0" smtClean="0"/>
              <a:t>"You still need </a:t>
            </a:r>
            <a:r>
              <a:rPr lang="en-US" dirty="0" smtClean="0">
                <a:latin typeface="Consolas" panose="020B0609020204030204" pitchFamily="49" charset="0"/>
                <a:cs typeface="Consolas" panose="020B0609020204030204" pitchFamily="49" charset="0"/>
              </a:rPr>
              <a:t>new</a:t>
            </a:r>
            <a:r>
              <a:rPr lang="en-US" i="1" dirty="0" smtClean="0"/>
              <a:t>." </a:t>
            </a:r>
            <a:r>
              <a:rPr lang="en-US" dirty="0" smtClean="0"/>
              <a:t>–Dwight Fellman</a:t>
            </a:r>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a:t>
            </a:r>
            <a:r>
              <a:rPr lang="en-US" dirty="0" smtClean="0"/>
              <a:t>++ Guide: Initialization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latin typeface="Consolas" panose="020B0609020204030204" pitchFamily="49" charset="0"/>
                <a:cs typeface="Consolas" panose="020B0609020204030204" pitchFamily="49" charset="0"/>
              </a:rPr>
              <a:t>“Programmers </a:t>
            </a:r>
            <a:r>
              <a:rPr lang="en-US" sz="1800" dirty="0">
                <a:latin typeface="Consolas" panose="020B0609020204030204" pitchFamily="49" charset="0"/>
                <a:cs typeface="Consolas" panose="020B0609020204030204" pitchFamily="49" charset="0"/>
              </a:rPr>
              <a:t>have to understand the difference between auto and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auto&amp; or they'll get copies when they didn't mean to.</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auto 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a:latin typeface="Consolas" panose="020B0609020204030204" pitchFamily="49" charset="0"/>
                <a:cs typeface="Consolas" panose="020B0609020204030204" pitchFamily="49" charset="0"/>
              </a:rPr>
              <a:t>auto 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400" dirty="0" smtClean="0">
                <a:latin typeface="Consolas" panose="020B0609020204030204" pitchFamily="49" charset="0"/>
                <a:cs typeface="Consolas" panose="020B0609020204030204" pitchFamily="49" charset="0"/>
              </a:rPr>
              <a:t>mean </a:t>
            </a:r>
            <a:r>
              <a:rPr lang="en-US" sz="2400" dirty="0">
                <a:latin typeface="Consolas" panose="020B0609020204030204" pitchFamily="49" charset="0"/>
                <a:cs typeface="Consolas" panose="020B0609020204030204" pitchFamily="49" charset="0"/>
              </a:rPr>
              <a:t>different things — x is an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while y is a </a:t>
            </a:r>
            <a:r>
              <a:rPr lang="en-US" sz="2400" dirty="0" err="1">
                <a:latin typeface="Consolas" panose="020B0609020204030204" pitchFamily="49" charset="0"/>
                <a:cs typeface="Consolas" panose="020B0609020204030204" pitchFamily="49" charset="0"/>
              </a:rPr>
              <a:t>std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initializer_list</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5786570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BDFL: </a:t>
            </a:r>
            <a:r>
              <a:rPr lang="en-US" i="1" dirty="0" smtClean="0"/>
              <a:t>not</a:t>
            </a:r>
            <a:endParaRPr lang="en-US" dirty="0"/>
          </a:p>
        </p:txBody>
      </p:sp>
      <p:sp>
        <p:nvSpPr>
          <p:cNvPr id="3" name="Content Placeholder 2"/>
          <p:cNvSpPr>
            <a:spLocks noGrp="1"/>
          </p:cNvSpPr>
          <p:nvPr>
            <p:ph idx="1"/>
          </p:nvPr>
        </p:nvSpPr>
        <p:spPr/>
        <p:txBody>
          <a:bodyPr/>
          <a:lstStyle/>
          <a:p>
            <a:r>
              <a:rPr lang="en-US" dirty="0" smtClean="0"/>
              <a:t>Bjarne </a:t>
            </a:r>
            <a:r>
              <a:rPr lang="en-US" dirty="0" err="1" smtClean="0"/>
              <a:t>Stroustrup</a:t>
            </a:r>
            <a:endParaRPr lang="en-US" dirty="0" smtClean="0"/>
          </a:p>
          <a:p>
            <a:r>
              <a:rPr lang="en-US" dirty="0" err="1" smtClean="0"/>
              <a:t>Todo</a:t>
            </a:r>
            <a:r>
              <a:rPr lang="en-US" dirty="0" smtClean="0"/>
              <a:t>: picture</a:t>
            </a:r>
          </a:p>
          <a:p>
            <a:r>
              <a:rPr lang="en-US" dirty="0" err="1" smtClean="0"/>
              <a:t>Todo</a:t>
            </a:r>
            <a:r>
              <a:rPr lang="en-US" dirty="0" smtClean="0"/>
              <a:t>: fix hair</a:t>
            </a:r>
            <a:endParaRPr lang="en-US" dirty="0"/>
          </a:p>
        </p:txBody>
      </p:sp>
    </p:spTree>
    <p:extLst>
      <p:ext uri="{BB962C8B-B14F-4D97-AF65-F5344CB8AC3E}">
        <p14:creationId xmlns:p14="http://schemas.microsoft.com/office/powerpoint/2010/main" val="4208694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many </a:t>
            </a:r>
            <a:r>
              <a:rPr lang="en-US" dirty="0" err="1" smtClean="0"/>
              <a:t>opensource</a:t>
            </a:r>
            <a:r>
              <a:rPr lang="en-US" dirty="0" smtClean="0"/>
              <a:t> libs</a:t>
            </a:r>
          </a:p>
          <a:p>
            <a:r>
              <a:rPr lang="en-US" dirty="0" smtClean="0"/>
              <a:t>Google – products and tools</a:t>
            </a:r>
          </a:p>
          <a:p>
            <a:r>
              <a:rPr lang="en-US" dirty="0" smtClean="0"/>
              <a:t>Microsoft – tools; Office</a:t>
            </a:r>
          </a:p>
          <a:p>
            <a:pPr lvl="1"/>
            <a:r>
              <a:rPr lang="en-US" dirty="0" smtClean="0"/>
              <a:t>.NET not used in tools or Office..</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modern, 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a:t>
            </a:r>
            <a:r>
              <a:rPr lang="en-US" dirty="0" smtClean="0">
                <a:hlinkClick r:id="rId5"/>
              </a:rPr>
              <a:t>tools for C/C++</a:t>
            </a:r>
            <a:endParaRPr lang="en-US" dirty="0"/>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lstStyle/>
          <a:p>
            <a:r>
              <a:rPr lang="en-US" dirty="0" smtClean="0"/>
              <a:t>Facebook:</a:t>
            </a:r>
          </a:p>
          <a:p>
            <a:pPr lvl="1"/>
            <a:r>
              <a:rPr lang="en-US" dirty="0" err="1"/>
              <a:t>Proxygen</a:t>
            </a:r>
            <a:r>
              <a:rPr lang="en-US" dirty="0"/>
              <a:t> makes heavy use of the latest C++ features and depends on </a:t>
            </a:r>
            <a:r>
              <a:rPr lang="en-US" b="1" dirty="0">
                <a:hlinkClick r:id="rId2"/>
              </a:rPr>
              <a:t>Thrift</a:t>
            </a:r>
            <a:r>
              <a:rPr lang="en-US" dirty="0"/>
              <a:t> and </a:t>
            </a:r>
            <a:r>
              <a:rPr lang="en-US" b="1" dirty="0">
                <a:hlinkClick r:id="rId3"/>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Generic</a:t>
            </a:r>
          </a:p>
          <a:p>
            <a:r>
              <a:rPr lang="en-US" dirty="0" smtClean="0"/>
              <a:t>Functional</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TotalTime>
  <Words>1680</Words>
  <Application>Microsoft Office PowerPoint</Application>
  <PresentationFormat>On-screen Show (4:3)</PresentationFormat>
  <Paragraphs>297</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Consolas</vt:lpstr>
      <vt:lpstr>Office Theme</vt:lpstr>
      <vt:lpstr>Fun with C++11</vt:lpstr>
      <vt:lpstr>Disclaimers </vt:lpstr>
      <vt:lpstr>C++ History</vt:lpstr>
      <vt:lpstr>BDFL: not</vt:lpstr>
      <vt:lpstr>C++ Standard</vt:lpstr>
      <vt:lpstr>C++ Innovators</vt:lpstr>
      <vt:lpstr>C++ Innovators</vt:lpstr>
      <vt:lpstr>C++: Alive and Well</vt:lpstr>
      <vt:lpstr>C++ is Multi-Paradigm</vt:lpstr>
      <vt:lpstr>Paradigms: Procedural</vt:lpstr>
      <vt:lpstr>Paradigms: Object Oriented</vt:lpstr>
      <vt:lpstr>Paradigms: Generic</vt:lpstr>
      <vt:lpstr>C++ Standard Library / STL: Not Object Oriented!</vt:lpstr>
      <vt:lpstr>Paradigms: Functional</vt:lpstr>
      <vt:lpstr>What’s [still] missing</vt:lpstr>
      <vt:lpstr>What’s [still] missing</vt:lpstr>
      <vt:lpstr>C++ Idioms</vt:lpstr>
      <vt:lpstr>RAII</vt:lpstr>
      <vt:lpstr>C++ Rule of 3</vt:lpstr>
      <vt:lpstr>C++11 Rule of 5</vt:lpstr>
      <vt:lpstr>Which C++ compiler am I using?</vt:lpstr>
      <vt:lpstr>Which C++ compiler?</vt:lpstr>
      <vt:lpstr>Which C++ compiler?</vt:lpstr>
      <vt:lpstr>MS C/C++ runtime dependencies</vt:lpstr>
      <vt:lpstr>String Literals</vt:lpstr>
      <vt:lpstr>String Literals</vt:lpstr>
      <vt:lpstr>String Literals: Raw</vt:lpstr>
      <vt:lpstr>std::to_string</vt:lpstr>
      <vt:lpstr>std::to_string</vt:lpstr>
      <vt:lpstr>Smart Pointers</vt:lpstr>
      <vt:lpstr>Smart Pointers std::unique_ptr</vt:lpstr>
      <vt:lpstr>C++ smart pointers</vt:lpstr>
      <vt:lpstr>Smart Pointers std::shared_ptr</vt:lpstr>
      <vt:lpstr>std::to_string</vt:lpstr>
      <vt:lpstr>std::to_string</vt:lpstr>
      <vt:lpstr>Google C++ Guide: Initialization</vt:lpstr>
      <vt:lpstr>Google C++ guide</vt:lpstr>
      <vt:lpstr>Google C++ guide</vt:lpstr>
    </vt:vector>
  </TitlesOfParts>
  <Company>datacard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213</cp:revision>
  <dcterms:created xsi:type="dcterms:W3CDTF">2014-10-31T13:02:03Z</dcterms:created>
  <dcterms:modified xsi:type="dcterms:W3CDTF">2014-11-17T14:15:11Z</dcterms:modified>
</cp:coreProperties>
</file>