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7FA1-4C61-404C-A354-56283D80E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2EF77-992D-4F26-BD90-9C4FD0390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FACE-8A3A-44F4-8A49-0C51E2E8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5470-D4BE-41AA-8C71-E9540CABAED5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6C89-7513-43A8-B82A-41C259A6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7B14-C431-4DCB-B395-1A668B23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9BF-9243-49FD-B916-08CA86A0AC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957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75F2-DE95-45BB-8146-B566D66C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F3966-90FE-473B-9D71-E823EF423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A2062-7CA4-4A74-824B-8E028BBE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5470-D4BE-41AA-8C71-E9540CABAED5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F85DA-553C-4B07-BD3E-FF9C6162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1669F-431C-4AEA-948D-45801088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9BF-9243-49FD-B916-08CA86A0AC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07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5507D-4AEB-4CCF-B62B-42E2F09C5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A5D77-E641-412E-870A-5CFFF5F9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A9301-F518-453D-990A-EF2F76A2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5470-D4BE-41AA-8C71-E9540CABAED5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9822E-142A-44E0-B707-D7078CED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A63A-AC01-4893-BCF7-16C1953A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9BF-9243-49FD-B916-08CA86A0AC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18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58D6-3D82-4758-8BC9-713617DB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E95B-8D95-444C-BFD4-5A8B0BF4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BA8F-560E-49ED-98E0-9871B48B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5470-D4BE-41AA-8C71-E9540CABAED5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45182-D757-4541-8172-20D61AE3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2DF2-9546-4B4A-AA6D-D2CEEBFA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9BF-9243-49FD-B916-08CA86A0AC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01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7CC5-575B-4ACB-AEFB-3FCE6D0C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D46B-E83C-425A-BEE2-EC5767C79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DE6A-D2FC-4ED4-8AC1-4504812B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5470-D4BE-41AA-8C71-E9540CABAED5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BA77-8726-488F-9A29-D4429BAC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2BD2-18D7-4969-84ED-2148A983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9BF-9243-49FD-B916-08CA86A0AC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270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E172-6576-4D20-A04A-ECE7E863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2F03-2152-4F05-9DC9-C87DA1A0C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03469-18EE-4B77-BD34-71235F8CD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F2473-9449-41E0-A9D6-8D9B6E27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5470-D4BE-41AA-8C71-E9540CABAED5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10AB4-3F4A-4F45-90E8-498C60D9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F792F-94F0-42BF-8642-4D8E763F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9BF-9243-49FD-B916-08CA86A0AC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196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96C3-FFBF-407F-85F1-280D2B96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8152C-8215-4DCD-AEAF-EE4FE367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B768-E8AE-4E89-8FFA-2A86B9C7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59DF6-108E-46A3-993A-21E189E38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EC2B8-AD0A-4034-A8CF-1B7B7B68C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993D7-353C-4A14-9DBB-8F670EEF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5470-D4BE-41AA-8C71-E9540CABAED5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FA65D-E288-4C99-8B11-9572DC09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837DC-40B7-43E6-8D14-C7BD24DB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9BF-9243-49FD-B916-08CA86A0AC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61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D313-F9D6-46C0-9000-1676583F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5E366-65B3-41E7-8602-5E91F32E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5470-D4BE-41AA-8C71-E9540CABAED5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A388C-581B-41E8-A4A1-1B918585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C9A9E-DF21-41FA-ADCF-F17EF4E9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9BF-9243-49FD-B916-08CA86A0AC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53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B542C-F291-4273-A08B-A5B6069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5470-D4BE-41AA-8C71-E9540CABAED5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B17EC-DF1F-40B5-863B-52F30D7B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4CED-93EC-45F7-B21B-812A4F8A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9BF-9243-49FD-B916-08CA86A0AC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852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3F43-EDF4-494B-9322-C7CF4E5B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42D3-2FEF-4848-B4FD-4287F97F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65443-A245-4BEF-84C2-439E7EEC7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2E608-CBF6-4420-8C31-DCE0AB7F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5470-D4BE-41AA-8C71-E9540CABAED5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F863-A521-4A1F-AAF1-6BA676C9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873F1-BE3A-4A2A-918F-85337632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9BF-9243-49FD-B916-08CA86A0AC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457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73DD-8257-4F8F-B70C-DBA490E4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869C4-9E06-4550-B2D9-F240D722B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AF2FA-B0E0-44CA-AD11-65FE9799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F800-A824-4FC4-8981-71750C58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5470-D4BE-41AA-8C71-E9540CABAED5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95965-D69F-417C-802A-CF8802A0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EDD01-7A11-4082-9C22-6609A4D0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9BF-9243-49FD-B916-08CA86A0AC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32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98CD1-646C-4AE6-B545-BFC1921E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8136F-354C-424B-B3AC-FB7AE19EC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CA94D-8120-4A6F-A096-CAC62900A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5470-D4BE-41AA-8C71-E9540CABAED5}" type="datetimeFigureOut">
              <a:rPr lang="pt-PT" smtClean="0"/>
              <a:t>19/10/2020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1784D-C740-4A88-87E9-EA4EA87A4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92F1-73F3-4DC1-BD0E-30EAF77D0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29BF-9243-49FD-B916-08CA86A0AC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154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3405D8-B8C9-4BFB-A3E3-0D4E42FA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pt-PT" b="1" dirty="0"/>
              <a:t>Atualização da base de dados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235507-F651-429C-9CD0-3D680728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07712"/>
          </a:xfrm>
        </p:spPr>
        <p:txBody>
          <a:bodyPr>
            <a:normAutofit/>
          </a:bodyPr>
          <a:lstStyle/>
          <a:p>
            <a:r>
              <a:rPr lang="pt-PT" dirty="0"/>
              <a:t>Dados disponíveis na página principal (com data de atualização)</a:t>
            </a:r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endParaRPr lang="pt-PT" sz="2000" dirty="0"/>
          </a:p>
          <a:p>
            <a:r>
              <a:rPr lang="pt-PT" dirty="0"/>
              <a:t>Secção “Próximas atualizações”</a:t>
            </a:r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endParaRPr lang="pt-PT" sz="2000" dirty="0"/>
          </a:p>
          <a:p>
            <a:r>
              <a:rPr lang="pt-PT" dirty="0"/>
              <a:t>Calendário de atualizações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C459AB-017A-4D33-8114-203A5A92A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76" y="1845892"/>
            <a:ext cx="5079647" cy="1241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6552F7-9D6D-46B3-9463-3B3CB288D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2790724" cy="24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C5B0-7A01-414A-B9EE-479B61CC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Atualização da base de dados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5B26-E2DE-491F-A24F-5B9BC734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Frequência de atualização</a:t>
            </a:r>
          </a:p>
          <a:p>
            <a:pPr lvl="1"/>
            <a:r>
              <a:rPr lang="pt-PT" dirty="0"/>
              <a:t>Diária</a:t>
            </a:r>
          </a:p>
          <a:p>
            <a:pPr lvl="2"/>
            <a:r>
              <a:rPr lang="pt-PT" dirty="0"/>
              <a:t>Taxas de câmbio, mercado monetário</a:t>
            </a:r>
          </a:p>
          <a:p>
            <a:pPr lvl="1"/>
            <a:r>
              <a:rPr lang="pt-PT" dirty="0"/>
              <a:t>Semanal</a:t>
            </a:r>
          </a:p>
          <a:p>
            <a:pPr lvl="2"/>
            <a:r>
              <a:rPr lang="pt-PT" dirty="0"/>
              <a:t>Indicadores de estabilidade financeira, mercado secundário (ações, tesouro)</a:t>
            </a:r>
          </a:p>
          <a:p>
            <a:pPr lvl="1"/>
            <a:r>
              <a:rPr lang="pt-PT" dirty="0"/>
              <a:t>Mensal</a:t>
            </a:r>
          </a:p>
          <a:p>
            <a:pPr lvl="2"/>
            <a:r>
              <a:rPr lang="pt-PT" dirty="0"/>
              <a:t>Taxas de juro, balança de pagamentos, índice de preços no consumidor</a:t>
            </a:r>
          </a:p>
          <a:p>
            <a:pPr lvl="1"/>
            <a:r>
              <a:rPr lang="pt-PT" dirty="0"/>
              <a:t>Trimestral</a:t>
            </a:r>
          </a:p>
          <a:p>
            <a:pPr lvl="2"/>
            <a:r>
              <a:rPr lang="pt-PT" dirty="0"/>
              <a:t>Endividamento do setor financeiro, contas da adm. pública, PIB sob ótica da despesa</a:t>
            </a:r>
          </a:p>
          <a:p>
            <a:pPr lvl="1"/>
            <a:r>
              <a:rPr lang="pt-PT" dirty="0"/>
              <a:t>Semestral</a:t>
            </a:r>
          </a:p>
          <a:p>
            <a:pPr lvl="1"/>
            <a:r>
              <a:rPr lang="pt-PT" dirty="0"/>
              <a:t>Anual</a:t>
            </a:r>
          </a:p>
          <a:p>
            <a:pPr lvl="2"/>
            <a:r>
              <a:rPr lang="pt-PT" dirty="0"/>
              <a:t>Emissão de títulos, emissão monetária (também semestral)</a:t>
            </a:r>
          </a:p>
        </p:txBody>
      </p:sp>
    </p:spTree>
    <p:extLst>
      <p:ext uri="{BB962C8B-B14F-4D97-AF65-F5344CB8AC3E}">
        <p14:creationId xmlns:p14="http://schemas.microsoft.com/office/powerpoint/2010/main" val="165217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2E0-3E1D-4ADE-831E-4D15A3C4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Metadados</a:t>
            </a:r>
            <a:r>
              <a:rPr lang="pt-PT" b="1" dirty="0"/>
              <a:t> e documentação disponível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D773-E9E9-4890-BD7D-61D07BB5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“</a:t>
            </a:r>
            <a:r>
              <a:rPr lang="pt-PT" dirty="0" err="1"/>
              <a:t>Metadados</a:t>
            </a:r>
            <a:r>
              <a:rPr lang="pt-PT" dirty="0"/>
              <a:t>” &gt; “Documentação metodológica”</a:t>
            </a:r>
          </a:p>
          <a:p>
            <a:r>
              <a:rPr lang="pt-PT" dirty="0"/>
              <a:t>“Árvore” de informações</a:t>
            </a:r>
          </a:p>
          <a:p>
            <a:pPr lvl="1"/>
            <a:r>
              <a:rPr lang="pt-PT" dirty="0" err="1"/>
              <a:t>Metainformação</a:t>
            </a:r>
            <a:r>
              <a:rPr lang="pt-PT" dirty="0"/>
              <a:t> do domínio</a:t>
            </a:r>
          </a:p>
          <a:p>
            <a:pPr lvl="2"/>
            <a:r>
              <a:rPr lang="pt-PT" dirty="0"/>
              <a:t>Enquadramento legal e institucional</a:t>
            </a:r>
          </a:p>
          <a:p>
            <a:pPr lvl="2"/>
            <a:r>
              <a:rPr lang="pt-PT" dirty="0"/>
              <a:t>Processo de produção estatística </a:t>
            </a:r>
          </a:p>
          <a:p>
            <a:pPr lvl="2"/>
            <a:r>
              <a:rPr lang="pt-PT" dirty="0"/>
              <a:t>Resultados de elevada qualidade</a:t>
            </a:r>
          </a:p>
          <a:p>
            <a:pPr lvl="1"/>
            <a:r>
              <a:rPr lang="pt-PT" dirty="0"/>
              <a:t>Legislação de enquadramento</a:t>
            </a:r>
          </a:p>
          <a:p>
            <a:pPr lvl="1"/>
            <a:r>
              <a:rPr lang="pt-PT" dirty="0"/>
              <a:t>Nomenclaturas e manuais</a:t>
            </a:r>
          </a:p>
          <a:p>
            <a:pPr lvl="1"/>
            <a:r>
              <a:rPr lang="pt-PT" dirty="0"/>
              <a:t>Suplementos</a:t>
            </a:r>
          </a:p>
          <a:p>
            <a:pPr lvl="1"/>
            <a:r>
              <a:rPr lang="pt-PT" dirty="0" err="1"/>
              <a:t>Papers</a:t>
            </a:r>
            <a:r>
              <a:rPr lang="pt-PT" dirty="0"/>
              <a:t>/Artigos</a:t>
            </a:r>
          </a:p>
        </p:txBody>
      </p:sp>
    </p:spTree>
    <p:extLst>
      <p:ext uri="{BB962C8B-B14F-4D97-AF65-F5344CB8AC3E}">
        <p14:creationId xmlns:p14="http://schemas.microsoft.com/office/powerpoint/2010/main" val="11152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84DA-DD60-4489-8AE6-D0223237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pt-BR" b="1" dirty="0"/>
              <a:t>Importância económica dos dados disponíveis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0DD8-A80D-4A5D-8F96-441FE9DE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935434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Busca no Google Notícias</a:t>
            </a:r>
          </a:p>
          <a:p>
            <a:pPr lvl="1"/>
            <a:r>
              <a:rPr lang="pt-PT" dirty="0"/>
              <a:t>“</a:t>
            </a:r>
            <a:r>
              <a:rPr lang="pt-PT" dirty="0" err="1"/>
              <a:t>bpstat</a:t>
            </a:r>
            <a:r>
              <a:rPr lang="pt-PT" dirty="0"/>
              <a:t>” – 100+ resultados</a:t>
            </a:r>
          </a:p>
          <a:p>
            <a:pPr lvl="1"/>
            <a:r>
              <a:rPr lang="pt-PT" dirty="0"/>
              <a:t>“banco de </a:t>
            </a:r>
            <a:r>
              <a:rPr lang="pt-PT" dirty="0" err="1"/>
              <a:t>portugal</a:t>
            </a:r>
            <a:r>
              <a:rPr lang="pt-PT" dirty="0"/>
              <a:t>” “boletim estatístico” – 13,000+ resultados</a:t>
            </a:r>
          </a:p>
          <a:p>
            <a:r>
              <a:rPr lang="pt-PT" dirty="0"/>
              <a:t>Busca no Google </a:t>
            </a:r>
            <a:r>
              <a:rPr lang="pt-PT" dirty="0" err="1"/>
              <a:t>Scholar</a:t>
            </a:r>
            <a:endParaRPr lang="pt-PT" dirty="0"/>
          </a:p>
          <a:p>
            <a:pPr lvl="1"/>
            <a:r>
              <a:rPr lang="pt-PT" dirty="0"/>
              <a:t>“</a:t>
            </a:r>
            <a:r>
              <a:rPr lang="pt-PT" dirty="0" err="1"/>
              <a:t>bpstat</a:t>
            </a:r>
            <a:r>
              <a:rPr lang="pt-PT" dirty="0"/>
              <a:t>” “banco de </a:t>
            </a:r>
            <a:r>
              <a:rPr lang="pt-PT" dirty="0" err="1"/>
              <a:t>portugal</a:t>
            </a:r>
            <a:r>
              <a:rPr lang="pt-PT" dirty="0"/>
              <a:t>” – 170+ resultados</a:t>
            </a:r>
          </a:p>
          <a:p>
            <a:r>
              <a:rPr lang="pt-PT" dirty="0" err="1"/>
              <a:t>Special</a:t>
            </a:r>
            <a:r>
              <a:rPr lang="pt-PT" dirty="0"/>
              <a:t> Data </a:t>
            </a:r>
            <a:r>
              <a:rPr lang="pt-PT" dirty="0" err="1"/>
              <a:t>Dissemination</a:t>
            </a:r>
            <a:r>
              <a:rPr lang="pt-PT" dirty="0"/>
              <a:t> Standard</a:t>
            </a:r>
          </a:p>
          <a:p>
            <a:pPr lvl="1"/>
            <a:r>
              <a:rPr lang="pt-PT" dirty="0"/>
              <a:t>Adesão no final de 1998</a:t>
            </a:r>
          </a:p>
          <a:p>
            <a:r>
              <a:rPr lang="pt-PT" dirty="0"/>
              <a:t>Banco de Portugal como autoridade estatística</a:t>
            </a:r>
          </a:p>
          <a:p>
            <a:pPr lvl="1"/>
            <a:r>
              <a:rPr lang="pt-BR" dirty="0"/>
              <a:t>Lei do Sistema Estatístico Nacional (Lei n.º 22/2008 de 13 de maio)</a:t>
            </a:r>
            <a:endParaRPr lang="pt-PT" dirty="0"/>
          </a:p>
          <a:p>
            <a:r>
              <a:rPr lang="pt-PT" dirty="0"/>
              <a:t>Estudos internos</a:t>
            </a:r>
          </a:p>
          <a:p>
            <a:pPr lvl="1"/>
            <a:r>
              <a:rPr lang="pt-PT" dirty="0"/>
              <a:t>Boletim, Estudos da Central de Balanços, Notas de Informação Estatística</a:t>
            </a:r>
          </a:p>
          <a:p>
            <a:r>
              <a:rPr lang="pt-PT" dirty="0"/>
              <a:t>Comunicação externa</a:t>
            </a:r>
          </a:p>
          <a:p>
            <a:pPr lvl="1"/>
            <a:r>
              <a:rPr lang="pt-PT" dirty="0"/>
              <a:t>BCE, FMI</a:t>
            </a:r>
          </a:p>
          <a:p>
            <a:r>
              <a:rPr lang="pt-PT" dirty="0"/>
              <a:t>Informações disponíveis no sítio do Banco de Portugal</a:t>
            </a:r>
          </a:p>
          <a:p>
            <a:pPr lvl="1"/>
            <a:r>
              <a:rPr lang="pt-PT" dirty="0"/>
              <a:t>Câmbio, juro, projeções</a:t>
            </a:r>
          </a:p>
        </p:txBody>
      </p:sp>
    </p:spTree>
    <p:extLst>
      <p:ext uri="{BB962C8B-B14F-4D97-AF65-F5344CB8AC3E}">
        <p14:creationId xmlns:p14="http://schemas.microsoft.com/office/powerpoint/2010/main" val="85418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5B07-9686-4DA9-991F-A3BD77A8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Importância dos dados disponíveis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28D4-7AD4-4B56-92C7-3273C60F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Domínios a destacar</a:t>
            </a:r>
          </a:p>
          <a:p>
            <a:pPr lvl="1"/>
            <a:r>
              <a:rPr lang="pt-PT" dirty="0"/>
              <a:t>Monetários e financeiros</a:t>
            </a:r>
          </a:p>
          <a:p>
            <a:pPr lvl="1"/>
            <a:r>
              <a:rPr lang="pt-PT" dirty="0"/>
              <a:t>Estatísticas externas</a:t>
            </a:r>
          </a:p>
          <a:p>
            <a:pPr lvl="1"/>
            <a:r>
              <a:rPr lang="pt-PT" dirty="0"/>
              <a:t>Endividamento do setor não financeiro</a:t>
            </a:r>
          </a:p>
          <a:p>
            <a:pPr lvl="1"/>
            <a:r>
              <a:rPr lang="pt-PT" dirty="0"/>
              <a:t>Administrações públicas</a:t>
            </a:r>
          </a:p>
          <a:p>
            <a:pPr lvl="1"/>
            <a:r>
              <a:rPr lang="pt-PT" dirty="0"/>
              <a:t>Empresa da Central de Balanços</a:t>
            </a:r>
          </a:p>
          <a:p>
            <a:pPr lvl="1"/>
            <a:r>
              <a:rPr lang="pt-PT" dirty="0"/>
              <a:t>Câmbios</a:t>
            </a:r>
          </a:p>
          <a:p>
            <a:pPr lvl="1"/>
            <a:r>
              <a:rPr lang="pt-PT" dirty="0"/>
              <a:t>Contas nacionais</a:t>
            </a:r>
          </a:p>
          <a:p>
            <a:pPr lvl="1"/>
            <a:r>
              <a:rPr lang="pt-PT" dirty="0"/>
              <a:t>Preços</a:t>
            </a:r>
          </a:p>
        </p:txBody>
      </p:sp>
    </p:spTree>
    <p:extLst>
      <p:ext uri="{BB962C8B-B14F-4D97-AF65-F5344CB8AC3E}">
        <p14:creationId xmlns:p14="http://schemas.microsoft.com/office/powerpoint/2010/main" val="229574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273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Atualização da base de dados</vt:lpstr>
      <vt:lpstr>Atualização da base de dados</vt:lpstr>
      <vt:lpstr>Metadados e documentação disponível</vt:lpstr>
      <vt:lpstr>Importância económica dos dados disponíveis</vt:lpstr>
      <vt:lpstr>Importância dos dados disponíveis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Atualização da base de dados</dc:title>
  <dc:creator>Fellipe Miranda</dc:creator>
  <cp:lastModifiedBy>Fellipe Miranda</cp:lastModifiedBy>
  <cp:revision>5</cp:revision>
  <dcterms:created xsi:type="dcterms:W3CDTF">2020-10-19T07:18:24Z</dcterms:created>
  <dcterms:modified xsi:type="dcterms:W3CDTF">2020-10-19T07:58:00Z</dcterms:modified>
</cp:coreProperties>
</file>