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583a17c0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583a17c0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583a17c0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583a17c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83a17c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83a17c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583a17c0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583a17c0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583a17c0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583a17c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83a17c0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83a17c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583a17c0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583a17c0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83a17c0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83a17c0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83a17c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83a17c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583a17c0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583a17c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583a17c0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583a17c0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Deep (and Wide) Contextual Bandits</a:t>
            </a:r>
            <a:endParaRPr sz="3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Demo | 29 Jan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4294967295" type="body"/>
          </p:nvPr>
        </p:nvSpPr>
        <p:spPr>
          <a:xfrm>
            <a:off x="0" y="3020425"/>
            <a:ext cx="2101200" cy="18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Wide performs poorly because 90%+ valid set users not seen by model earlier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But send rewards higher in both train and valid &lt;— W&amp;D ↑accuracy than W or D</a:t>
            </a:r>
            <a:endParaRPr sz="1100"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💯 Evaluation: W&amp;D on Data Snippet</a:t>
            </a:r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>
            <a:off x="-8925" y="2372050"/>
            <a:ext cx="91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2"/>
          <p:cNvSpPr txBox="1"/>
          <p:nvPr>
            <p:ph idx="4294967295" type="body"/>
          </p:nvPr>
        </p:nvSpPr>
        <p:spPr>
          <a:xfrm>
            <a:off x="98250" y="739450"/>
            <a:ext cx="20391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Training</a:t>
            </a:r>
            <a:r>
              <a:rPr b="1" lang="en" sz="1500"/>
              <a:t> Set</a:t>
            </a:r>
            <a:endParaRPr b="1" sz="1500"/>
          </a:p>
        </p:txBody>
      </p:sp>
      <p:sp>
        <p:nvSpPr>
          <p:cNvPr id="183" name="Google Shape;183;p22"/>
          <p:cNvSpPr txBox="1"/>
          <p:nvPr>
            <p:ph idx="4294967295" type="body"/>
          </p:nvPr>
        </p:nvSpPr>
        <p:spPr>
          <a:xfrm>
            <a:off x="98250" y="2824725"/>
            <a:ext cx="20391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Validation</a:t>
            </a:r>
            <a:r>
              <a:rPr b="1" lang="en" sz="1500"/>
              <a:t> Set</a:t>
            </a:r>
            <a:endParaRPr b="1" sz="1500"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5405" l="13013" r="0" t="50472"/>
          <a:stretch/>
        </p:blipFill>
        <p:spPr>
          <a:xfrm>
            <a:off x="4607831" y="904462"/>
            <a:ext cx="1988695" cy="13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5960" l="11754" r="0" t="48710"/>
          <a:stretch/>
        </p:blipFill>
        <p:spPr>
          <a:xfrm>
            <a:off x="2342296" y="910100"/>
            <a:ext cx="1854554" cy="133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5">
            <a:alphaModFix/>
          </a:blip>
          <a:srcRect b="5140" l="12080" r="0" t="49530"/>
          <a:stretch/>
        </p:blipFill>
        <p:spPr>
          <a:xfrm>
            <a:off x="6935250" y="910100"/>
            <a:ext cx="1925339" cy="133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>
            <p:ph idx="4294967295" type="body"/>
          </p:nvPr>
        </p:nvSpPr>
        <p:spPr>
          <a:xfrm>
            <a:off x="2289775" y="619050"/>
            <a:ext cx="18546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Wide</a:t>
            </a:r>
            <a:endParaRPr b="1" sz="1500"/>
          </a:p>
        </p:txBody>
      </p:sp>
      <p:sp>
        <p:nvSpPr>
          <p:cNvPr id="188" name="Google Shape;188;p22"/>
          <p:cNvSpPr txBox="1"/>
          <p:nvPr>
            <p:ph idx="4294967295" type="body"/>
          </p:nvPr>
        </p:nvSpPr>
        <p:spPr>
          <a:xfrm>
            <a:off x="4612513" y="619050"/>
            <a:ext cx="18546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Deep</a:t>
            </a:r>
            <a:endParaRPr b="1" sz="1500"/>
          </a:p>
        </p:txBody>
      </p:sp>
      <p:sp>
        <p:nvSpPr>
          <p:cNvPr id="189" name="Google Shape;189;p22"/>
          <p:cNvSpPr txBox="1"/>
          <p:nvPr>
            <p:ph idx="4294967295" type="body"/>
          </p:nvPr>
        </p:nvSpPr>
        <p:spPr>
          <a:xfrm>
            <a:off x="6935263" y="619050"/>
            <a:ext cx="18546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Wide &amp; </a:t>
            </a:r>
            <a:r>
              <a:rPr b="1" lang="en" sz="1500"/>
              <a:t>Deep</a:t>
            </a:r>
            <a:endParaRPr b="1" sz="15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7690" y="2499496"/>
            <a:ext cx="1864266" cy="257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2112" y="2486543"/>
            <a:ext cx="1894915" cy="257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5608" y="2465850"/>
            <a:ext cx="1864267" cy="25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4294967295" type="body"/>
          </p:nvPr>
        </p:nvSpPr>
        <p:spPr>
          <a:xfrm>
            <a:off x="0" y="1020725"/>
            <a:ext cx="22440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Wide Model levels off because: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(1) fixed user dictionary size 	     (2) “memorization” doesn’t kick in for users seen in latter part of training</a:t>
            </a:r>
            <a:endParaRPr sz="1100"/>
          </a:p>
        </p:txBody>
      </p:sp>
      <p:cxnSp>
        <p:nvCxnSpPr>
          <p:cNvPr id="194" name="Google Shape;194;p22"/>
          <p:cNvCxnSpPr/>
          <p:nvPr/>
        </p:nvCxnSpPr>
        <p:spPr>
          <a:xfrm>
            <a:off x="2137375" y="801150"/>
            <a:ext cx="0" cy="41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4438038" y="801150"/>
            <a:ext cx="0" cy="41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6764625" y="801150"/>
            <a:ext cx="0" cy="41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EDA</a:t>
            </a:r>
            <a:r>
              <a:rPr lang="en"/>
              <a:t> Track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Gained access to complete dataset (70M+ rows, 64 cols) on Jan 27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EDA, data preprocessing, signal boosting, compute reward function, generate counterfactual data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Model Improvement</a:t>
            </a:r>
            <a:r>
              <a:rPr lang="en"/>
              <a:t> Track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e</a:t>
            </a:r>
            <a:r>
              <a:rPr lang="en"/>
              <a:t>ffective strategies to handle unseen users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Generating separate riid embeddings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Hyperparameter tuning</a:t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 </a:t>
            </a:r>
            <a:r>
              <a:rPr lang="en"/>
              <a:t>Next Steps</a:t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en"/>
              <a:t>Model Collection &amp; Implementation</a:t>
            </a:r>
            <a:r>
              <a:rPr lang="en"/>
              <a:t> Track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architectures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More architecture-bandit algo combinations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en"/>
              <a:t>Process</a:t>
            </a:r>
            <a:r>
              <a:rPr lang="en"/>
              <a:t> Track</a:t>
            </a:r>
            <a:endParaRPr/>
          </a:p>
          <a:p>
            <a:pPr indent="-304800" lvl="1" marL="8572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Standardize collaboration work: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Dataset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Evaluation Metrics &amp; Methods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Reward Functions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776" y="3905276"/>
            <a:ext cx="1015550" cy="10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🙏 Thank you for listening!</a:t>
            </a:r>
            <a:endParaRPr sz="3920"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✋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👀 A (Very) Brief Basic Recap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666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</a:t>
            </a:r>
            <a:r>
              <a:rPr b="1" lang="en" sz="1800"/>
              <a:t>CB problem formulation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Observes a </a:t>
            </a:r>
            <a:r>
              <a:rPr i="1" lang="en" sz="1600" u="sng"/>
              <a:t>context</a:t>
            </a:r>
            <a:r>
              <a:rPr lang="en" sz="1600"/>
              <a:t> (feature vector)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/>
              <a:t>Chooses an </a:t>
            </a:r>
            <a:r>
              <a:rPr i="1" lang="en" sz="1600" u="sng"/>
              <a:t>action</a:t>
            </a:r>
            <a:r>
              <a:rPr lang="en" sz="1600"/>
              <a:t> (categorical variable)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Receives corresponding </a:t>
            </a:r>
            <a:r>
              <a:rPr i="1" lang="en" sz="1600" u="sng"/>
              <a:t>reward</a:t>
            </a:r>
            <a:r>
              <a:rPr lang="en" sz="1600"/>
              <a:t> (categorical/continuous variable)</a:t>
            </a:r>
            <a:endParaRPr sz="1600"/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Bandit setting: Can “see” reward only of picked action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471800" y="1766675"/>
            <a:ext cx="428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Our problem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Given email campaign &amp; user (</a:t>
            </a:r>
            <a:r>
              <a:rPr i="1" lang="en" sz="1600" u="sng"/>
              <a:t>context)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to Send( =1)/not-send( =0) </a:t>
            </a:r>
            <a:r>
              <a:rPr i="1" lang="en" sz="1600"/>
              <a:t>	</a:t>
            </a:r>
            <a:r>
              <a:rPr i="1" lang="en" sz="1600" u="sng"/>
              <a:t>action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s.t. objective — open/unsub/revenue etc </a:t>
            </a:r>
            <a:r>
              <a:rPr i="1" lang="en" sz="1600"/>
              <a:t>aka </a:t>
            </a:r>
            <a:r>
              <a:rPr i="1" lang="en" sz="1600" u="sng"/>
              <a:t>reward </a:t>
            </a:r>
            <a:r>
              <a:rPr lang="en" sz="1600"/>
              <a:t>— is optimized </a:t>
            </a:r>
            <a:endParaRPr sz="1800"/>
          </a:p>
        </p:txBody>
      </p:sp>
      <p:sp>
        <p:nvSpPr>
          <p:cNvPr id="76" name="Google Shape;76;p14"/>
          <p:cNvSpPr txBox="1"/>
          <p:nvPr/>
        </p:nvSpPr>
        <p:spPr>
          <a:xfrm>
            <a:off x="404725" y="4384625"/>
            <a:ext cx="8289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i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dea is to maximize cumulative reward across run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easy — Explore-Exploit Dilemma, Algorithmic bias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</a:t>
            </a:r>
            <a:r>
              <a:rPr lang="en"/>
              <a:t>Snippet Snapshot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13" y="2371400"/>
            <a:ext cx="7219849" cy="1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855513" y="2371400"/>
            <a:ext cx="219300" cy="1800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4671388" y="785750"/>
            <a:ext cx="219300" cy="724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0" y="2419875"/>
            <a:ext cx="9474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/>
              <a:t>~6.3M</a:t>
            </a:r>
            <a:endParaRPr i="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293838" y="4518800"/>
            <a:ext cx="9474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/>
              <a:t>8 </a:t>
            </a:r>
            <a:r>
              <a:rPr i="1" lang="en"/>
              <a:t>cols</a:t>
            </a:r>
            <a:endParaRPr i="1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1213" y="2730375"/>
            <a:ext cx="9474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i="1" lang="en"/>
              <a:t>rows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6834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Numeric columns (e.g. </a:t>
            </a:r>
            <a:r>
              <a:rPr i="1" lang="en" sz="1400"/>
              <a:t>rev</a:t>
            </a:r>
            <a:r>
              <a:rPr lang="en" sz="1400"/>
              <a:t>, </a:t>
            </a:r>
            <a:r>
              <a:rPr i="1" lang="en" sz="1400"/>
              <a:t>recency score</a:t>
            </a:r>
            <a:r>
              <a:rPr lang="en" sz="1400"/>
              <a:t>) have diff (</a:t>
            </a:r>
            <a:r>
              <a:rPr i="1" lang="en" sz="1400"/>
              <a:t>min</a:t>
            </a:r>
            <a:r>
              <a:rPr lang="en" sz="1400"/>
              <a:t>, </a:t>
            </a:r>
            <a:r>
              <a:rPr i="1" lang="en" sz="1400"/>
              <a:t>max</a:t>
            </a:r>
            <a:r>
              <a:rPr lang="en" sz="1400"/>
              <a:t>)</a:t>
            </a:r>
            <a:endParaRPr i="1" sz="14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683400" y="2802925"/>
            <a:ext cx="201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Widely Different Feature Ranges</a:t>
            </a:r>
            <a:endParaRPr sz="1425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577650" y="2802925"/>
            <a:ext cx="201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Default Behaviour Drives Many</a:t>
            </a:r>
            <a:endParaRPr sz="1425"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🕵️ Investigating the Snippet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95825" y="2802925"/>
            <a:ext cx="15627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Highly </a:t>
            </a:r>
            <a:r>
              <a:rPr lang="en" sz="1625"/>
              <a:t>Imbalanced</a:t>
            </a:r>
            <a:endParaRPr sz="1425"/>
          </a:p>
        </p:txBody>
      </p:sp>
      <p:sp>
        <p:nvSpPr>
          <p:cNvPr id="97" name="Google Shape;97;p16"/>
          <p:cNvSpPr/>
          <p:nvPr/>
        </p:nvSpPr>
        <p:spPr>
          <a:xfrm>
            <a:off x="116220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26795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37370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5667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People who previously opened, likely to open next</a:t>
            </a:r>
            <a:endParaRPr i="1" sz="1400"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719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99% </a:t>
            </a:r>
            <a:r>
              <a:rPr i="1" lang="en" sz="1400"/>
              <a:t>Unsub = 0</a:t>
            </a:r>
            <a:endParaRPr i="1"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99% Revenue = 0</a:t>
            </a:r>
            <a:endParaRPr i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6834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Numeric columns (e.g. </a:t>
            </a:r>
            <a:r>
              <a:rPr i="1" lang="en" sz="1400"/>
              <a:t>rev</a:t>
            </a:r>
            <a:r>
              <a:rPr lang="en" sz="1400"/>
              <a:t>, </a:t>
            </a:r>
            <a:r>
              <a:rPr i="1" lang="en" sz="1400"/>
              <a:t>recency score</a:t>
            </a:r>
            <a:r>
              <a:rPr lang="en" sz="1400"/>
              <a:t>) have diff (</a:t>
            </a:r>
            <a:r>
              <a:rPr i="1" lang="en" sz="1400"/>
              <a:t>min</a:t>
            </a:r>
            <a:r>
              <a:rPr lang="en" sz="1400"/>
              <a:t>, </a:t>
            </a:r>
            <a:r>
              <a:rPr i="1" lang="en" sz="1400"/>
              <a:t>max</a:t>
            </a:r>
            <a:r>
              <a:rPr lang="en" sz="1400"/>
              <a:t>)</a:t>
            </a:r>
            <a:endParaRPr i="1" sz="14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683400" y="2802925"/>
            <a:ext cx="201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Widely Different Feature Ranges</a:t>
            </a:r>
            <a:endParaRPr sz="1425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577650" y="2802925"/>
            <a:ext cx="201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Default Behaviour Drives Many</a:t>
            </a:r>
            <a:endParaRPr sz="1425"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🕵️ Investigating the Snippet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95825" y="2802925"/>
            <a:ext cx="15627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Highly Imbalanced</a:t>
            </a:r>
            <a:endParaRPr sz="1625"/>
          </a:p>
        </p:txBody>
      </p:sp>
      <p:sp>
        <p:nvSpPr>
          <p:cNvPr id="111" name="Google Shape;111;p17"/>
          <p:cNvSpPr/>
          <p:nvPr/>
        </p:nvSpPr>
        <p:spPr>
          <a:xfrm>
            <a:off x="116220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26795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7373700" y="2110975"/>
            <a:ext cx="630000" cy="630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719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99% </a:t>
            </a:r>
            <a:r>
              <a:rPr i="1" lang="en" sz="1400"/>
              <a:t>Unsub = 0</a:t>
            </a:r>
            <a:endParaRPr i="1"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99% Revenue = 0</a:t>
            </a:r>
            <a:endParaRPr i="1" sz="14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566700" y="3345525"/>
            <a:ext cx="20106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People who previously opened, likely to open next</a:t>
            </a:r>
            <a:endParaRPr i="1" sz="1400"/>
          </a:p>
        </p:txBody>
      </p:sp>
      <p:sp>
        <p:nvSpPr>
          <p:cNvPr id="116" name="Google Shape;116;p17"/>
          <p:cNvSpPr/>
          <p:nvPr/>
        </p:nvSpPr>
        <p:spPr>
          <a:xfrm>
            <a:off x="450000" y="4626325"/>
            <a:ext cx="20106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Reward function 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577650" y="4626325"/>
            <a:ext cx="20106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Additional User Feature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705300" y="4626325"/>
            <a:ext cx="2010600" cy="51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Min-max Scaling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229700" y="4240800"/>
            <a:ext cx="451200" cy="24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357350" y="4240800"/>
            <a:ext cx="451200" cy="24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463100" y="4240800"/>
            <a:ext cx="451200" cy="24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71900" y="1690475"/>
            <a:ext cx="82221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One-hot encoding of categorical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 possible ‘ground-truth’ r</a:t>
            </a:r>
            <a:r>
              <a:rPr lang="en"/>
              <a:t>eward distribution functions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Linear combination of </a:t>
            </a:r>
            <a:r>
              <a:rPr i="1" lang="en" sz="1600"/>
              <a:t>open</a:t>
            </a:r>
            <a:r>
              <a:rPr lang="en" sz="1600"/>
              <a:t>, </a:t>
            </a:r>
            <a:r>
              <a:rPr i="1" lang="en" sz="1600"/>
              <a:t>unsub </a:t>
            </a:r>
            <a:r>
              <a:rPr lang="en" sz="1600"/>
              <a:t>and </a:t>
            </a:r>
            <a:r>
              <a:rPr i="1" lang="en" sz="1600"/>
              <a:t>revenue </a:t>
            </a:r>
            <a:r>
              <a:rPr lang="en" sz="1600"/>
              <a:t>outcomes with neg bias term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Reduces for most instances to 			 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Piecewise</a:t>
            </a:r>
            <a:r>
              <a:rPr lang="en" sz="1600"/>
              <a:t> constants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By def, all data we can collect &amp; have will be for Action=1 (Send)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Generate counterfactual data: (x, 1, r) ==&gt; (x, 0, -r)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Rapid model iteration on 2 dataset types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Toy dataset from Space Bandits repo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Randomly sampled subsets from provided Data Snippet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Have not used consistent datasets across team -&gt; Will be fixed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🧬 Other Design Choices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325" y="2705875"/>
            <a:ext cx="14192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700" y="3551475"/>
            <a:ext cx="2784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♟️The Models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154" y="2512871"/>
            <a:ext cx="3305846" cy="185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2617" y="2480746"/>
            <a:ext cx="3305855" cy="191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41151" l="0" r="0" t="2544"/>
          <a:stretch/>
        </p:blipFill>
        <p:spPr>
          <a:xfrm>
            <a:off x="0" y="2480743"/>
            <a:ext cx="2212934" cy="191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6650" y="1971725"/>
            <a:ext cx="199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/>
              <a:t>Space Bandits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244200" y="1971725"/>
            <a:ext cx="156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/>
              <a:t>Linear UCB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709725" y="1971725"/>
            <a:ext cx="156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/>
              <a:t>Wide &amp; Deep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5" y="4397475"/>
            <a:ext cx="22128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200"/>
              <a:t>• </a:t>
            </a:r>
            <a:r>
              <a:rPr lang="en" sz="1200"/>
              <a:t>Bayesian Linear Reg (Thompson Sampling)             • NN + Bayesian Linear Reg </a:t>
            </a:r>
            <a:endParaRPr sz="12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2372625" y="4473675"/>
            <a:ext cx="3306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• Linear UCB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200"/>
              <a:t>• Deep &amp; Wide + Linear UCB</a:t>
            </a:r>
            <a:endParaRPr sz="1200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838425" y="4473675"/>
            <a:ext cx="3306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/>
              <a:t>• (1) Wide, (2) Deep, (3) Wide &amp; Deep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150"/>
              <a:t>• Posterior/Point output paired with bandit algos</a:t>
            </a:r>
            <a:endParaRPr sz="1150"/>
          </a:p>
        </p:txBody>
      </p:sp>
      <p:sp>
        <p:nvSpPr>
          <p:cNvPr id="144" name="Google Shape;144;p19"/>
          <p:cNvSpPr txBox="1"/>
          <p:nvPr/>
        </p:nvSpPr>
        <p:spPr>
          <a:xfrm>
            <a:off x="588350" y="2205075"/>
            <a:ext cx="9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(Baseline)</a:t>
            </a:r>
            <a:endParaRPr i="1"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71900" y="1919075"/>
            <a:ext cx="8222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(1) Bayesian Linear, (2) 2-layer [32, 16] FF NN + Bayesian Linear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used: 20% of the data snippet, randomly sampled, 80-20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both models: ~75 - 78%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💯 </a:t>
            </a:r>
            <a:r>
              <a:rPr lang="en"/>
              <a:t>Evaluation: Space Bandits on Snippet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7783" l="0" r="0" t="0"/>
          <a:stretch/>
        </p:blipFill>
        <p:spPr>
          <a:xfrm>
            <a:off x="894275" y="3261875"/>
            <a:ext cx="2875400" cy="1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7791" l="0" r="0" t="0"/>
          <a:stretch/>
        </p:blipFill>
        <p:spPr>
          <a:xfrm>
            <a:off x="5010875" y="3261867"/>
            <a:ext cx="2875400" cy="188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💯 Evaluation: LinUCB, W&amp;D on Toy Dataset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50450" l="0" r="0" t="0"/>
          <a:stretch/>
        </p:blipFill>
        <p:spPr>
          <a:xfrm>
            <a:off x="509826" y="3694896"/>
            <a:ext cx="2136800" cy="137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-1189" l="0" r="0" t="51640"/>
          <a:stretch/>
        </p:blipFill>
        <p:spPr>
          <a:xfrm>
            <a:off x="490820" y="2153331"/>
            <a:ext cx="2136800" cy="13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2888225" y="2266075"/>
            <a:ext cx="9093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7123" l="10144" r="0" t="0"/>
          <a:stretch/>
        </p:blipFill>
        <p:spPr>
          <a:xfrm>
            <a:off x="4205100" y="1566350"/>
            <a:ext cx="2309400" cy="1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0" y="868325"/>
            <a:ext cx="3191400" cy="12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Toy Data modeled in Space Bandits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2 customer types aka contexts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3 actions to choose from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Different customers prefer different actions</a:t>
            </a:r>
            <a:endParaRPr sz="13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5">
            <a:alphaModFix/>
          </a:blip>
          <a:srcRect b="12495" l="13419" r="0" t="0"/>
          <a:stretch/>
        </p:blipFill>
        <p:spPr>
          <a:xfrm>
            <a:off x="3860712" y="3617825"/>
            <a:ext cx="1716675" cy="10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6">
            <a:alphaModFix/>
          </a:blip>
          <a:srcRect b="16163" l="13577" r="0" t="0"/>
          <a:stretch/>
        </p:blipFill>
        <p:spPr>
          <a:xfrm>
            <a:off x="5640575" y="3612400"/>
            <a:ext cx="1716675" cy="108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7">
            <a:alphaModFix/>
          </a:blip>
          <a:srcRect b="12165" l="13577" r="0" t="0"/>
          <a:stretch/>
        </p:blipFill>
        <p:spPr>
          <a:xfrm>
            <a:off x="7427325" y="3599065"/>
            <a:ext cx="1716675" cy="11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8225" y="4021600"/>
            <a:ext cx="9093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2867025" y="1961100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LinUCB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818363" y="3754300"/>
            <a:ext cx="102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W&amp;D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ε (0.1)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greedy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300100" y="4743300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038375" y="4743300"/>
            <a:ext cx="8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Deep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594725" y="4743300"/>
            <a:ext cx="13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Wide &amp; Deep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 txBox="1"/>
          <p:nvPr>
            <p:ph idx="4294967295" type="body"/>
          </p:nvPr>
        </p:nvSpPr>
        <p:spPr>
          <a:xfrm>
            <a:off x="4205100" y="1202150"/>
            <a:ext cx="24309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Validation Set</a:t>
            </a:r>
            <a:endParaRPr b="1" sz="1500"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8">
            <a:alphaModFix/>
          </a:blip>
          <a:srcRect b="11150" l="13209" r="0" t="0"/>
          <a:stretch/>
        </p:blipFill>
        <p:spPr>
          <a:xfrm>
            <a:off x="6636000" y="1845225"/>
            <a:ext cx="1870450" cy="11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6635988" y="1481025"/>
            <a:ext cx="17166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Training</a:t>
            </a:r>
            <a:r>
              <a:rPr b="1" lang="en" sz="1500"/>
              <a:t> Set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