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adf1208f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adf1208f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adf1208f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adf1208f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df1208f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df1208f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df1208f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adf1208f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s://www.orlandosentinel.com/news/education/os-ne-act-sat-florida-scores-20181024-stor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www.chicagotribune.com/news/ct-illinois-chooses-sat-met-20160211-stor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dispatch.com/news/20170228/ohio-schools-must-now-give-act-or-sat-to-all-junio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www.adn.com/alaska-news/education/2016/06/30/students-no-longer-need-national-tests-to-graduate/" TargetMode="External"/><Relationship Id="rId5" Type="http://schemas.openxmlformats.org/officeDocument/2006/relationships/hyperlink" Target="https://www.alaskapublic.org/2016/07/01/alaska-changes-hs-diploma-requirements-no-more-sat-a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10200" y="5722"/>
            <a:ext cx="9164406" cy="5132067"/>
          </a:xfrm>
          <a:prstGeom prst="rect">
            <a:avLst/>
          </a:prstGeom>
          <a:noFill/>
          <a:ln>
            <a:noFill/>
          </a:ln>
        </p:spPr>
      </p:pic>
      <p:sp>
        <p:nvSpPr>
          <p:cNvPr id="57" name="Google Shape;57;p13"/>
          <p:cNvSpPr txBox="1"/>
          <p:nvPr>
            <p:ph type="ctrTitle"/>
          </p:nvPr>
        </p:nvSpPr>
        <p:spPr>
          <a:xfrm>
            <a:off x="122250" y="462550"/>
            <a:ext cx="8899500" cy="2813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lang="en" sz="3900"/>
              <a:t>American College Testing (</a:t>
            </a:r>
            <a:r>
              <a:rPr lang="en" sz="3900"/>
              <a:t>ACT) </a:t>
            </a:r>
            <a:endParaRPr sz="3900"/>
          </a:p>
          <a:p>
            <a:pPr indent="0" lvl="0" marL="0" rtl="0" algn="ctr">
              <a:lnSpc>
                <a:spcPct val="115000"/>
              </a:lnSpc>
              <a:spcBef>
                <a:spcPts val="0"/>
              </a:spcBef>
              <a:spcAft>
                <a:spcPts val="0"/>
              </a:spcAft>
              <a:buSzPts val="990"/>
              <a:buNone/>
            </a:pPr>
            <a:r>
              <a:rPr lang="en" sz="3900"/>
              <a:t>&amp;</a:t>
            </a:r>
            <a:endParaRPr sz="3900"/>
          </a:p>
          <a:p>
            <a:pPr indent="0" lvl="0" marL="0" rtl="0" algn="ctr">
              <a:lnSpc>
                <a:spcPct val="115000"/>
              </a:lnSpc>
              <a:spcBef>
                <a:spcPts val="0"/>
              </a:spcBef>
              <a:spcAft>
                <a:spcPts val="0"/>
              </a:spcAft>
              <a:buSzPts val="990"/>
              <a:buNone/>
            </a:pPr>
            <a:r>
              <a:rPr lang="en" sz="3900"/>
              <a:t>Scholastic Aptitude Test (SAT) Analysis</a:t>
            </a:r>
            <a:endParaRPr sz="3900"/>
          </a:p>
        </p:txBody>
      </p:sp>
      <p:sp>
        <p:nvSpPr>
          <p:cNvPr id="58" name="Google Shape;58;p13"/>
          <p:cNvSpPr txBox="1"/>
          <p:nvPr>
            <p:ph idx="1" type="subTitle"/>
          </p:nvPr>
        </p:nvSpPr>
        <p:spPr>
          <a:xfrm>
            <a:off x="219225" y="4587000"/>
            <a:ext cx="8520600" cy="55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t>
            </a:r>
            <a:r>
              <a:rPr lang="en" sz="2400"/>
              <a:t>y</a:t>
            </a:r>
            <a:r>
              <a:rPr lang="en"/>
              <a:t> Felicia Chua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4294967295" type="title"/>
          </p:nvPr>
        </p:nvSpPr>
        <p:spPr>
          <a:xfrm>
            <a:off x="195700" y="51575"/>
            <a:ext cx="6881400" cy="7218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sz="3200"/>
              <a:t>Recommendations</a:t>
            </a:r>
            <a:endParaRPr sz="3600"/>
          </a:p>
        </p:txBody>
      </p:sp>
      <p:sp>
        <p:nvSpPr>
          <p:cNvPr id="135" name="Google Shape;135;p22"/>
          <p:cNvSpPr txBox="1"/>
          <p:nvPr/>
        </p:nvSpPr>
        <p:spPr>
          <a:xfrm>
            <a:off x="287875" y="773375"/>
            <a:ext cx="83583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latin typeface="Proxima Nova"/>
                <a:ea typeface="Proxima Nova"/>
                <a:cs typeface="Proxima Nova"/>
                <a:sym typeface="Proxima Nova"/>
              </a:rPr>
              <a:t>College Board to:</a:t>
            </a:r>
            <a:endParaRPr b="1"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b="1" lang="en" sz="1800">
                <a:latin typeface="Proxima Nova"/>
                <a:ea typeface="Proxima Nova"/>
                <a:cs typeface="Proxima Nova"/>
                <a:sym typeface="Proxima Nova"/>
              </a:rPr>
              <a:t>List the benefits that SAT can improve students’ transitioning into </a:t>
            </a:r>
            <a:r>
              <a:rPr b="1" lang="en" sz="1800">
                <a:latin typeface="Proxima Nova"/>
                <a:ea typeface="Proxima Nova"/>
                <a:cs typeface="Proxima Nova"/>
                <a:sym typeface="Proxima Nova"/>
              </a:rPr>
              <a:t>the</a:t>
            </a:r>
            <a:r>
              <a:rPr b="1" lang="en" sz="1800">
                <a:latin typeface="Proxima Nova"/>
                <a:ea typeface="Proxima Nova"/>
                <a:cs typeface="Proxima Nova"/>
                <a:sym typeface="Proxima Nova"/>
              </a:rPr>
              <a:t> workplace.</a:t>
            </a:r>
            <a:endParaRPr b="1"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b="1" lang="en" sz="1800">
                <a:latin typeface="Proxima Nova"/>
                <a:ea typeface="Proxima Nova"/>
                <a:cs typeface="Proxima Nova"/>
                <a:sym typeface="Proxima Nova"/>
              </a:rPr>
              <a:t>Work with Alaska to provide more resources like meals and vouchers or subsidy so as to reduce the financial burden of students.</a:t>
            </a:r>
            <a:endParaRPr b="1"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b="1" lang="en" sz="1800">
                <a:latin typeface="Proxima Nova"/>
                <a:ea typeface="Proxima Nova"/>
                <a:cs typeface="Proxima Nova"/>
                <a:sym typeface="Proxima Nova"/>
              </a:rPr>
              <a:t>Equip students with materials to prepare them for the test (mock test/classes) either in school or online.</a:t>
            </a:r>
            <a:endParaRPr b="1" sz="1800">
              <a:latin typeface="Proxima Nova"/>
              <a:ea typeface="Proxima Nova"/>
              <a:cs typeface="Proxima Nova"/>
              <a:sym typeface="Proxima Nova"/>
            </a:endParaRPr>
          </a:p>
        </p:txBody>
      </p:sp>
      <p:pic>
        <p:nvPicPr>
          <p:cNvPr id="136" name="Google Shape;136;p22"/>
          <p:cNvPicPr preferRelativeResize="0"/>
          <p:nvPr/>
        </p:nvPicPr>
        <p:blipFill>
          <a:blip r:embed="rId3">
            <a:alphaModFix/>
          </a:blip>
          <a:stretch>
            <a:fillRect/>
          </a:stretch>
        </p:blipFill>
        <p:spPr>
          <a:xfrm rot="-5400000">
            <a:off x="6433975" y="3068175"/>
            <a:ext cx="1659200" cy="234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8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Problem statement</a:t>
            </a:r>
            <a:endParaRPr sz="3600"/>
          </a:p>
        </p:txBody>
      </p:sp>
      <p:sp>
        <p:nvSpPr>
          <p:cNvPr id="64" name="Google Shape;64;p14"/>
          <p:cNvSpPr txBox="1"/>
          <p:nvPr>
            <p:ph idx="1" type="body"/>
          </p:nvPr>
        </p:nvSpPr>
        <p:spPr>
          <a:xfrm>
            <a:off x="311700" y="1396375"/>
            <a:ext cx="8674200" cy="317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rgbClr val="000000"/>
                </a:solidFill>
              </a:rPr>
              <a:t>With a change in the format of SAT in March 2016, this report aims to analyse SAT and ACT participation rate for 2017 and 2018 and how to improve the SAT participation rate.</a:t>
            </a:r>
            <a:endParaRPr b="1"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694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Discoveries</a:t>
            </a:r>
            <a:endParaRPr sz="3200"/>
          </a:p>
        </p:txBody>
      </p:sp>
      <p:sp>
        <p:nvSpPr>
          <p:cNvPr id="70" name="Google Shape;70;p15"/>
          <p:cNvSpPr txBox="1"/>
          <p:nvPr>
            <p:ph idx="1" type="body"/>
          </p:nvPr>
        </p:nvSpPr>
        <p:spPr>
          <a:xfrm>
            <a:off x="311700" y="918475"/>
            <a:ext cx="8520600" cy="4010700"/>
          </a:xfrm>
          <a:prstGeom prst="rect">
            <a:avLst/>
          </a:prstGeom>
        </p:spPr>
        <p:txBody>
          <a:bodyPr anchorCtr="0" anchor="t" bIns="91425" lIns="91425" spcFirstLastPara="1" rIns="91425" wrap="square" tIns="91425">
            <a:normAutofit fontScale="70000"/>
          </a:bodyPr>
          <a:lstStyle/>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Participation rate for SAT and ACT are inversely related</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SAT participation rate improved from 2017 to 2018</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Scores are also inversely </a:t>
            </a:r>
            <a:r>
              <a:rPr b="1" lang="en" sz="2400">
                <a:solidFill>
                  <a:srgbClr val="000000"/>
                </a:solidFill>
              </a:rPr>
              <a:t>proportional</a:t>
            </a:r>
            <a:r>
              <a:rPr b="1" lang="en" sz="2400">
                <a:solidFill>
                  <a:srgbClr val="000000"/>
                </a:solidFill>
              </a:rPr>
              <a:t> to participation rates</a:t>
            </a:r>
            <a:endParaRPr b="1" sz="2400">
              <a:solidFill>
                <a:srgbClr val="000000"/>
              </a:solidFill>
            </a:endParaRPr>
          </a:p>
          <a:p>
            <a:pPr indent="0" lvl="0" marL="0" rtl="0" algn="l">
              <a:lnSpc>
                <a:spcPct val="150000"/>
              </a:lnSpc>
              <a:spcBef>
                <a:spcPts val="1200"/>
              </a:spcBef>
              <a:spcAft>
                <a:spcPts val="0"/>
              </a:spcAft>
              <a:buNone/>
            </a:pPr>
            <a:r>
              <a:t/>
            </a:r>
            <a:endParaRPr b="1" sz="2400">
              <a:solidFill>
                <a:srgbClr val="000000"/>
              </a:solidFill>
            </a:endParaRPr>
          </a:p>
          <a:p>
            <a:pPr indent="0" lvl="0" marL="0" rtl="0" algn="l">
              <a:lnSpc>
                <a:spcPct val="150000"/>
              </a:lnSpc>
              <a:spcBef>
                <a:spcPts val="1200"/>
              </a:spcBef>
              <a:spcAft>
                <a:spcPts val="0"/>
              </a:spcAft>
              <a:buNone/>
            </a:pPr>
            <a:r>
              <a:rPr b="1" lang="en" sz="2400">
                <a:solidFill>
                  <a:srgbClr val="000000"/>
                </a:solidFill>
              </a:rPr>
              <a:t>Some </a:t>
            </a:r>
            <a:r>
              <a:rPr b="1" lang="en" sz="2400">
                <a:solidFill>
                  <a:srgbClr val="000000"/>
                </a:solidFill>
              </a:rPr>
              <a:t>examples we will look at:</a:t>
            </a:r>
            <a:endParaRPr b="1" sz="2400">
              <a:solidFill>
                <a:srgbClr val="000000"/>
              </a:solidFill>
            </a:endParaRPr>
          </a:p>
          <a:p>
            <a:pPr indent="-335280" lvl="0" marL="457200" rtl="0" algn="l">
              <a:lnSpc>
                <a:spcPct val="150000"/>
              </a:lnSpc>
              <a:spcBef>
                <a:spcPts val="1200"/>
              </a:spcBef>
              <a:spcAft>
                <a:spcPts val="0"/>
              </a:spcAft>
              <a:buClr>
                <a:srgbClr val="000000"/>
              </a:buClr>
              <a:buSzPct val="100000"/>
              <a:buChar char="-"/>
            </a:pPr>
            <a:r>
              <a:rPr b="1" lang="en" sz="2400">
                <a:solidFill>
                  <a:srgbClr val="000000"/>
                </a:solidFill>
              </a:rPr>
              <a:t>Florida maintain participation rate &gt; 50% in both SAT and ACT.</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Illinois switch from ACT to SAT as its participation rate changed drastically.</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Ohio increased both SAT and ACT participation rate from 2017 to 2018.</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Alaska low participation rate</a:t>
            </a:r>
            <a:endParaRPr b="1"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352175" y="2098280"/>
            <a:ext cx="4791825" cy="3045221"/>
          </a:xfrm>
          <a:prstGeom prst="rect">
            <a:avLst/>
          </a:prstGeom>
          <a:noFill/>
          <a:ln>
            <a:noFill/>
          </a:ln>
        </p:spPr>
      </p:pic>
      <p:pic>
        <p:nvPicPr>
          <p:cNvPr id="76" name="Google Shape;76;p16"/>
          <p:cNvPicPr preferRelativeResize="0"/>
          <p:nvPr/>
        </p:nvPicPr>
        <p:blipFill rotWithShape="1">
          <a:blip r:embed="rId4">
            <a:alphaModFix/>
          </a:blip>
          <a:srcRect b="0" l="0" r="3203" t="0"/>
          <a:stretch/>
        </p:blipFill>
        <p:spPr>
          <a:xfrm>
            <a:off x="0" y="0"/>
            <a:ext cx="4633675" cy="2969750"/>
          </a:xfrm>
          <a:prstGeom prst="rect">
            <a:avLst/>
          </a:prstGeom>
          <a:noFill/>
          <a:ln>
            <a:noFill/>
          </a:ln>
        </p:spPr>
      </p:pic>
      <p:sp>
        <p:nvSpPr>
          <p:cNvPr id="77" name="Google Shape;77;p16"/>
          <p:cNvSpPr txBox="1"/>
          <p:nvPr/>
        </p:nvSpPr>
        <p:spPr>
          <a:xfrm>
            <a:off x="5373125" y="539200"/>
            <a:ext cx="3230100" cy="10989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741B47"/>
                </a:solidFill>
                <a:latin typeface="Proxima Nova"/>
                <a:ea typeface="Proxima Nova"/>
                <a:cs typeface="Proxima Nova"/>
                <a:sym typeface="Proxima Nova"/>
              </a:rPr>
              <a:t>From the graph, states either choose to take SAT or ACT, </a:t>
            </a:r>
            <a:endParaRPr b="1" sz="1800">
              <a:solidFill>
                <a:srgbClr val="741B47"/>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800">
                <a:solidFill>
                  <a:srgbClr val="741B47"/>
                </a:solidFill>
                <a:latin typeface="Proxima Nova"/>
                <a:ea typeface="Proxima Nova"/>
                <a:cs typeface="Proxima Nova"/>
                <a:sym typeface="Proxima Nova"/>
              </a:rPr>
              <a:t>very few take both.</a:t>
            </a:r>
            <a:endParaRPr b="1" sz="1800">
              <a:solidFill>
                <a:srgbClr val="741B47"/>
              </a:solidFill>
              <a:latin typeface="Proxima Nova"/>
              <a:ea typeface="Proxima Nova"/>
              <a:cs typeface="Proxima Nova"/>
              <a:sym typeface="Proxima Nova"/>
            </a:endParaRPr>
          </a:p>
        </p:txBody>
      </p:sp>
      <p:sp>
        <p:nvSpPr>
          <p:cNvPr id="78" name="Google Shape;78;p16"/>
          <p:cNvSpPr/>
          <p:nvPr/>
        </p:nvSpPr>
        <p:spPr>
          <a:xfrm>
            <a:off x="3076925" y="627625"/>
            <a:ext cx="291000" cy="260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6"/>
          <p:cNvCxnSpPr>
            <a:stCxn id="78" idx="4"/>
          </p:cNvCxnSpPr>
          <p:nvPr/>
        </p:nvCxnSpPr>
        <p:spPr>
          <a:xfrm flipH="1">
            <a:off x="2020625" y="887725"/>
            <a:ext cx="1201800" cy="2143200"/>
          </a:xfrm>
          <a:prstGeom prst="straightConnector1">
            <a:avLst/>
          </a:prstGeom>
          <a:noFill/>
          <a:ln cap="flat" cmpd="sng" w="9525">
            <a:solidFill>
              <a:srgbClr val="FF0000"/>
            </a:solidFill>
            <a:prstDash val="solid"/>
            <a:round/>
            <a:headEnd len="med" w="med" type="none"/>
            <a:tailEnd len="med" w="med" type="none"/>
          </a:ln>
        </p:spPr>
      </p:cxnSp>
      <p:sp>
        <p:nvSpPr>
          <p:cNvPr id="80" name="Google Shape;80;p16"/>
          <p:cNvSpPr txBox="1"/>
          <p:nvPr/>
        </p:nvSpPr>
        <p:spPr>
          <a:xfrm>
            <a:off x="204400" y="2954725"/>
            <a:ext cx="42195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Proxima Nova"/>
                <a:ea typeface="Proxima Nova"/>
                <a:cs typeface="Proxima Nova"/>
                <a:sym typeface="Proxima Nova"/>
              </a:rPr>
              <a:t>Central Florida allowed students to take the ACT or SAT during a typical school day with the cost borned by the school. </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200">
                <a:latin typeface="Proxima Nova"/>
                <a:ea typeface="Proxima Nova"/>
                <a:cs typeface="Proxima Nova"/>
                <a:sym typeface="Proxima Nova"/>
              </a:rPr>
              <a:t>The state made it compulsory for students to partake in either the ACT or SAT examination if they want to enter Florida's state college.</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200">
                <a:latin typeface="Proxima Nova"/>
                <a:ea typeface="Proxima Nova"/>
                <a:cs typeface="Proxima Nova"/>
                <a:sym typeface="Proxima Nova"/>
              </a:rPr>
              <a:t>Having it fully subsidized and given the choice to take either test resulted in high participation rates above 50% for both SAT and ACT.</a:t>
            </a:r>
            <a:endParaRPr sz="1200">
              <a:latin typeface="Proxima Nova"/>
              <a:ea typeface="Proxima Nova"/>
              <a:cs typeface="Proxima Nova"/>
              <a:sym typeface="Proxima Nova"/>
            </a:endParaRPr>
          </a:p>
        </p:txBody>
      </p:sp>
      <p:sp>
        <p:nvSpPr>
          <p:cNvPr id="81" name="Google Shape;81;p16"/>
          <p:cNvSpPr txBox="1"/>
          <p:nvPr/>
        </p:nvSpPr>
        <p:spPr>
          <a:xfrm>
            <a:off x="3260600" y="398000"/>
            <a:ext cx="7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Proxima Nova"/>
                <a:ea typeface="Proxima Nova"/>
                <a:cs typeface="Proxima Nova"/>
                <a:sym typeface="Proxima Nova"/>
              </a:rPr>
              <a:t>Florida</a:t>
            </a:r>
            <a:endParaRPr b="1">
              <a:solidFill>
                <a:srgbClr val="FF0000"/>
              </a:solidFill>
              <a:latin typeface="Proxima Nova"/>
              <a:ea typeface="Proxima Nova"/>
              <a:cs typeface="Proxima Nova"/>
              <a:sym typeface="Proxima Nova"/>
            </a:endParaRPr>
          </a:p>
        </p:txBody>
      </p:sp>
      <p:sp>
        <p:nvSpPr>
          <p:cNvPr id="82" name="Google Shape;82;p16"/>
          <p:cNvSpPr txBox="1"/>
          <p:nvPr/>
        </p:nvSpPr>
        <p:spPr>
          <a:xfrm>
            <a:off x="1490875" y="4866600"/>
            <a:ext cx="3142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hlinkClick r:id="rId5"/>
              </a:rPr>
              <a:t>SAT, ACT: Florida students lag behind national averages - Orlando Sentinel</a:t>
            </a:r>
            <a:endParaRPr sz="9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52400" y="152400"/>
            <a:ext cx="8839200" cy="4788300"/>
          </a:xfrm>
          <a:prstGeom prst="rect">
            <a:avLst/>
          </a:prstGeom>
          <a:noFill/>
          <a:ln>
            <a:noFill/>
          </a:ln>
        </p:spPr>
      </p:pic>
      <p:sp>
        <p:nvSpPr>
          <p:cNvPr id="88" name="Google Shape;88;p17"/>
          <p:cNvSpPr/>
          <p:nvPr/>
        </p:nvSpPr>
        <p:spPr>
          <a:xfrm>
            <a:off x="3926750" y="3816150"/>
            <a:ext cx="645300" cy="1014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8190250" y="3526100"/>
            <a:ext cx="645300" cy="1304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08375" y="2710025"/>
            <a:ext cx="742500" cy="2120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968975" y="2802150"/>
            <a:ext cx="645300" cy="2028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5788750" y="2949675"/>
            <a:ext cx="92100" cy="3504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8406575" y="2949675"/>
            <a:ext cx="92100" cy="350400"/>
          </a:xfrm>
          <a:prstGeom prst="up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02700" y="0"/>
            <a:ext cx="3540600" cy="2296200"/>
          </a:xfrm>
          <a:prstGeom prst="rect">
            <a:avLst/>
          </a:prstGeom>
          <a:noFill/>
          <a:ln>
            <a:noFill/>
          </a:ln>
        </p:spPr>
      </p:pic>
      <p:pic>
        <p:nvPicPr>
          <p:cNvPr id="99" name="Google Shape;99;p18"/>
          <p:cNvPicPr preferRelativeResize="0"/>
          <p:nvPr/>
        </p:nvPicPr>
        <p:blipFill>
          <a:blip r:embed="rId4">
            <a:alphaModFix/>
          </a:blip>
          <a:stretch>
            <a:fillRect/>
          </a:stretch>
        </p:blipFill>
        <p:spPr>
          <a:xfrm>
            <a:off x="3700315" y="69138"/>
            <a:ext cx="3271885" cy="2157925"/>
          </a:xfrm>
          <a:prstGeom prst="rect">
            <a:avLst/>
          </a:prstGeom>
          <a:noFill/>
          <a:ln>
            <a:noFill/>
          </a:ln>
        </p:spPr>
      </p:pic>
      <p:pic>
        <p:nvPicPr>
          <p:cNvPr id="100" name="Google Shape;100;p18"/>
          <p:cNvPicPr preferRelativeResize="0"/>
          <p:nvPr/>
        </p:nvPicPr>
        <p:blipFill>
          <a:blip r:embed="rId5">
            <a:alphaModFix/>
          </a:blip>
          <a:stretch>
            <a:fillRect/>
          </a:stretch>
        </p:blipFill>
        <p:spPr>
          <a:xfrm>
            <a:off x="193460" y="2888125"/>
            <a:ext cx="3449839" cy="2157924"/>
          </a:xfrm>
          <a:prstGeom prst="rect">
            <a:avLst/>
          </a:prstGeom>
          <a:noFill/>
          <a:ln>
            <a:noFill/>
          </a:ln>
        </p:spPr>
      </p:pic>
      <p:pic>
        <p:nvPicPr>
          <p:cNvPr id="101" name="Google Shape;101;p18"/>
          <p:cNvPicPr preferRelativeResize="0"/>
          <p:nvPr/>
        </p:nvPicPr>
        <p:blipFill>
          <a:blip r:embed="rId6">
            <a:alphaModFix/>
          </a:blip>
          <a:stretch>
            <a:fillRect/>
          </a:stretch>
        </p:blipFill>
        <p:spPr>
          <a:xfrm>
            <a:off x="3748525" y="2916398"/>
            <a:ext cx="3053025" cy="2028877"/>
          </a:xfrm>
          <a:prstGeom prst="rect">
            <a:avLst/>
          </a:prstGeom>
          <a:noFill/>
          <a:ln>
            <a:noFill/>
          </a:ln>
        </p:spPr>
      </p:pic>
      <p:sp>
        <p:nvSpPr>
          <p:cNvPr id="102" name="Google Shape;102;p18"/>
          <p:cNvSpPr txBox="1"/>
          <p:nvPr/>
        </p:nvSpPr>
        <p:spPr>
          <a:xfrm>
            <a:off x="7029225" y="1434600"/>
            <a:ext cx="19485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latin typeface="Proxima Nova"/>
                <a:ea typeface="Proxima Nova"/>
                <a:cs typeface="Proxima Nova"/>
                <a:sym typeface="Proxima Nova"/>
              </a:rPr>
              <a:t>To prevent such patterns from happening, it is important to provide classes/mock test to students as we aim for a high participation rate.</a:t>
            </a:r>
            <a:endParaRPr b="1" sz="15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214450" y="773762"/>
            <a:ext cx="5452145" cy="3880563"/>
          </a:xfrm>
          <a:prstGeom prst="rect">
            <a:avLst/>
          </a:prstGeom>
          <a:noFill/>
          <a:ln>
            <a:noFill/>
          </a:ln>
        </p:spPr>
      </p:pic>
      <p:sp>
        <p:nvSpPr>
          <p:cNvPr id="108" name="Google Shape;108;p19"/>
          <p:cNvSpPr/>
          <p:nvPr/>
        </p:nvSpPr>
        <p:spPr>
          <a:xfrm>
            <a:off x="4933934" y="3453457"/>
            <a:ext cx="313200" cy="307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702662" y="2047884"/>
            <a:ext cx="313200" cy="3072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nvSpPr>
        <p:spPr>
          <a:xfrm>
            <a:off x="5666600" y="657000"/>
            <a:ext cx="33423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Proxima Nova"/>
                <a:ea typeface="Proxima Nova"/>
                <a:cs typeface="Proxima Nova"/>
                <a:sym typeface="Proxima Nova"/>
              </a:rPr>
              <a:t>Illinois switched the compulsory test from ACT to SAT.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Hence, an increase in participation for SAT was observed together with a decrease in participation in ACT.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The Illinois State Board of Education (ISBE) reviewed both examinations and concluded that the SAT suits the learning outcome for students better.</a:t>
            </a:r>
            <a:endParaRPr b="1" sz="1600">
              <a:latin typeface="Proxima Nova"/>
              <a:ea typeface="Proxima Nova"/>
              <a:cs typeface="Proxima Nova"/>
              <a:sym typeface="Proxima Nova"/>
            </a:endParaRPr>
          </a:p>
        </p:txBody>
      </p:sp>
      <p:sp>
        <p:nvSpPr>
          <p:cNvPr id="111" name="Google Shape;111;p19"/>
          <p:cNvSpPr txBox="1"/>
          <p:nvPr/>
        </p:nvSpPr>
        <p:spPr>
          <a:xfrm>
            <a:off x="5801700" y="4866600"/>
            <a:ext cx="3342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hlinkClick r:id="rId4"/>
              </a:rPr>
              <a:t>Illinois moves ahead with new testing plan, replacing ACT with SAT - Chicago Tribune</a:t>
            </a:r>
            <a:endParaRPr sz="1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107150" y="566400"/>
            <a:ext cx="6414076" cy="4424700"/>
          </a:xfrm>
          <a:prstGeom prst="rect">
            <a:avLst/>
          </a:prstGeom>
          <a:noFill/>
          <a:ln>
            <a:noFill/>
          </a:ln>
        </p:spPr>
      </p:pic>
      <p:sp>
        <p:nvSpPr>
          <p:cNvPr id="117" name="Google Shape;117;p20"/>
          <p:cNvSpPr/>
          <p:nvPr/>
        </p:nvSpPr>
        <p:spPr>
          <a:xfrm>
            <a:off x="4258809" y="3468732"/>
            <a:ext cx="313200" cy="307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335859" y="1784207"/>
            <a:ext cx="313200" cy="307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nvSpPr>
        <p:spPr>
          <a:xfrm>
            <a:off x="6383475" y="1040925"/>
            <a:ext cx="26331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Proxima Nova"/>
                <a:ea typeface="Proxima Nova"/>
                <a:cs typeface="Proxima Nova"/>
                <a:sym typeface="Proxima Nova"/>
              </a:rPr>
              <a:t>Ohio introduced the legislation for 11th graders to complete either the ACT or SAT.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This caused an increase in both the participation rate in SAT and ACT.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Furthermore, the state would sponsor every student for either test.</a:t>
            </a:r>
            <a:endParaRPr b="1" sz="1600">
              <a:latin typeface="Proxima Nova"/>
              <a:ea typeface="Proxima Nova"/>
              <a:cs typeface="Proxima Nova"/>
              <a:sym typeface="Proxima Nova"/>
            </a:endParaRPr>
          </a:p>
        </p:txBody>
      </p:sp>
      <p:sp>
        <p:nvSpPr>
          <p:cNvPr id="120" name="Google Shape;120;p20"/>
          <p:cNvSpPr txBox="1"/>
          <p:nvPr/>
        </p:nvSpPr>
        <p:spPr>
          <a:xfrm>
            <a:off x="5969800" y="4804800"/>
            <a:ext cx="3123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4"/>
              </a:rPr>
              <a:t>Ohio schools must now give ACT or SAT to all juniors - News - The Columbus Dispatch - Columbus, OH</a:t>
            </a:r>
            <a:endParaRPr sz="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2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Alaska</a:t>
            </a:r>
            <a:endParaRPr sz="3600"/>
          </a:p>
        </p:txBody>
      </p:sp>
      <p:sp>
        <p:nvSpPr>
          <p:cNvPr id="126" name="Google Shape;126;p21"/>
          <p:cNvSpPr txBox="1"/>
          <p:nvPr>
            <p:ph idx="1" type="body"/>
          </p:nvPr>
        </p:nvSpPr>
        <p:spPr>
          <a:xfrm>
            <a:off x="6407200" y="819850"/>
            <a:ext cx="2736900" cy="4120800"/>
          </a:xfrm>
          <a:prstGeom prst="rect">
            <a:avLst/>
          </a:prstGeom>
        </p:spPr>
        <p:txBody>
          <a:bodyPr anchorCtr="0" anchor="t" bIns="91425" lIns="91425" spcFirstLastPara="1" rIns="91425" wrap="square" tIns="91425">
            <a:normAutofit lnSpcReduction="20000"/>
          </a:bodyPr>
          <a:lstStyle/>
          <a:p>
            <a:pPr indent="0" lvl="0" marL="0" rtl="0" algn="l">
              <a:lnSpc>
                <a:spcPct val="130000"/>
              </a:lnSpc>
              <a:spcBef>
                <a:spcPts val="0"/>
              </a:spcBef>
              <a:spcAft>
                <a:spcPts val="0"/>
              </a:spcAft>
              <a:buNone/>
            </a:pPr>
            <a:r>
              <a:rPr b="1" lang="en" sz="1640">
                <a:solidFill>
                  <a:srgbClr val="000000"/>
                </a:solidFill>
              </a:rPr>
              <a:t>Legislature in 2016 abolished the requirement of sitting for the SAT or ACT test. </a:t>
            </a:r>
            <a:endParaRPr b="1" sz="1640">
              <a:solidFill>
                <a:srgbClr val="000000"/>
              </a:solidFill>
            </a:endParaRPr>
          </a:p>
          <a:p>
            <a:pPr indent="0" lvl="0" marL="0" rtl="0" algn="l">
              <a:lnSpc>
                <a:spcPct val="130000"/>
              </a:lnSpc>
              <a:spcBef>
                <a:spcPts val="1200"/>
              </a:spcBef>
              <a:spcAft>
                <a:spcPts val="1200"/>
              </a:spcAft>
              <a:buNone/>
            </a:pPr>
            <a:r>
              <a:rPr b="1" lang="en" sz="1640">
                <a:solidFill>
                  <a:srgbClr val="000000"/>
                </a:solidFill>
              </a:rPr>
              <a:t>Previously, students were funded by the state when they took the test. The intent was for students to concentrate on their high school curriculum. Without the encouragement from the state, participation rate naturally dwindled.</a:t>
            </a:r>
            <a:endParaRPr b="1" sz="1640">
              <a:solidFill>
                <a:srgbClr val="000000"/>
              </a:solidFill>
            </a:endParaRPr>
          </a:p>
        </p:txBody>
      </p:sp>
      <p:pic>
        <p:nvPicPr>
          <p:cNvPr id="127" name="Google Shape;127;p21"/>
          <p:cNvPicPr preferRelativeResize="0"/>
          <p:nvPr/>
        </p:nvPicPr>
        <p:blipFill>
          <a:blip r:embed="rId3">
            <a:alphaModFix/>
          </a:blip>
          <a:stretch>
            <a:fillRect/>
          </a:stretch>
        </p:blipFill>
        <p:spPr>
          <a:xfrm>
            <a:off x="152400" y="948950"/>
            <a:ext cx="6254799" cy="4120801"/>
          </a:xfrm>
          <a:prstGeom prst="rect">
            <a:avLst/>
          </a:prstGeom>
          <a:noFill/>
          <a:ln>
            <a:noFill/>
          </a:ln>
        </p:spPr>
      </p:pic>
      <p:sp>
        <p:nvSpPr>
          <p:cNvPr id="128" name="Google Shape;128;p21"/>
          <p:cNvSpPr txBox="1"/>
          <p:nvPr/>
        </p:nvSpPr>
        <p:spPr>
          <a:xfrm>
            <a:off x="5985450" y="4808150"/>
            <a:ext cx="3158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4"/>
              </a:rPr>
              <a:t>Alaska high school students no longer need national tests to graduate - Anchorage Daily News (adn.com)</a:t>
            </a:r>
            <a:endParaRPr sz="800">
              <a:latin typeface="Proxima Nova"/>
              <a:ea typeface="Proxima Nova"/>
              <a:cs typeface="Proxima Nova"/>
              <a:sym typeface="Proxima Nova"/>
            </a:endParaRPr>
          </a:p>
        </p:txBody>
      </p:sp>
      <p:sp>
        <p:nvSpPr>
          <p:cNvPr id="129" name="Google Shape;129;p21"/>
          <p:cNvSpPr txBox="1"/>
          <p:nvPr/>
        </p:nvSpPr>
        <p:spPr>
          <a:xfrm>
            <a:off x="6077300" y="4714875"/>
            <a:ext cx="32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5"/>
              </a:rPr>
              <a:t>Alaska changes HS diploma requirements; no more SAT, ACT - Alaska Public Media</a:t>
            </a:r>
            <a:endParaRPr sz="8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