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layfair Displ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fb00a2f7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fb00a2f7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900">
                <a:solidFill>
                  <a:srgbClr val="5E696C"/>
                </a:solidFill>
                <a:latin typeface="Lato"/>
                <a:ea typeface="Lato"/>
                <a:cs typeface="Lato"/>
                <a:sym typeface="Lato"/>
              </a:rPr>
              <a:t>Neighborhoods were found to have the largest coefficients and hence, the greatest impact on sale price, followed by grade living area and then overall quality. The negative coefficients of numerical features may be due to their poorer correlation to sale price compared to the rest of the features. </a:t>
            </a:r>
            <a:r>
              <a:rPr lang="en" sz="850">
                <a:solidFill>
                  <a:schemeClr val="dk1"/>
                </a:solidFill>
                <a:highlight>
                  <a:srgbClr val="FFFFFF"/>
                </a:highlight>
              </a:rPr>
              <a:t>Coefficients for "neigh_group1" and "neigh_group2" are negative because they are relative to the "neigh_group3" (reference group, consisting of neighborhoods that are in the highest range of sale price). Houses in "neigh_group1" have the lowest median price and hence has the most negative coefficient of the 3 neighborhood groups. Houses in "neigh_group2" have the next lowest median price, resulting in a coefficient that is between that of "neigh_group1" and 0.</a:t>
            </a:r>
            <a:endParaRPr sz="1600">
              <a:solidFill>
                <a:srgbClr val="5E696C"/>
              </a:solidFill>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fb00a2f7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fb00a2f7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fb00a2f7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fb00a2f7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6cd50f3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6cd50f3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a:t>
            </a:r>
            <a:r>
              <a:rPr lang="en"/>
              <a:t> </a:t>
            </a:r>
            <a:r>
              <a:rPr lang="en"/>
              <a:t>sale price higher</a:t>
            </a:r>
            <a:endParaRPr/>
          </a:p>
          <a:p>
            <a:pPr indent="0" lvl="0" marL="0" rtl="0" algn="l">
              <a:spcBef>
                <a:spcPts val="0"/>
              </a:spcBef>
              <a:spcAft>
                <a:spcPts val="0"/>
              </a:spcAft>
              <a:buNone/>
            </a:pPr>
            <a:r>
              <a:rPr lang="en"/>
              <a:t>People plan to renovate hence the </a:t>
            </a:r>
            <a:r>
              <a:rPr lang="en"/>
              <a:t>existing configuration is less important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fb00a2f7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fb00a2f7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fb00a2f7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fb00a2f7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fb00a2f7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fb00a2f7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05677fd8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05677fd8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05677fd8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05677fd8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05677fd8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05677fd8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fb00a2f7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fb00a2f7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Neighborhoods were grouped into 3 groups according to their median price : &lt;= 166 633, </a:t>
            </a:r>
            <a:r>
              <a:rPr lang="en"/>
              <a:t>&lt;= 240 817, &gt; 240 817.</a:t>
            </a:r>
            <a:endParaRPr/>
          </a:p>
          <a:p>
            <a:pPr indent="0" lvl="0" marL="0" rtl="0" algn="l">
              <a:spcBef>
                <a:spcPts val="0"/>
              </a:spcBef>
              <a:spcAft>
                <a:spcPts val="0"/>
              </a:spcAft>
              <a:buNone/>
            </a:pPr>
            <a:r>
              <a:rPr lang="en"/>
              <a:t>Dummies variables were created for group 1 and group 2. Group 3 is the reference group</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fb00a2f7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fb00a2f7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Root mean squared error (RMSE) is the standard deviation of the residuals (prediction errors). Residuals are a measure of how far from the regression line data points are. RMSE is a measure of how spread out these residuals are. It tells you how concentrated the data is around the line of best fit. If residual is 0, RMSE is 0.</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Root mean squared errors for cross validation and for residuals are similar across all 4 models. By using 5-fold cross validation, it allows to train and test the models 5 times of different subsets of training data and build up an estimate of the performance of the model on unseen data. By comparing the cross validation scores across the models, lasso and elastic net showed the same and best score. The final re-trained lasso model was used to predict the new test set and saved as a csv file under the datasets folder.</a:t>
            </a:r>
            <a:endParaRPr sz="1050">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Project 2</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en"/>
              <a:t>Ames Housing Data and Kaggle Challenge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idx="1" type="body"/>
          </p:nvPr>
        </p:nvSpPr>
        <p:spPr>
          <a:xfrm>
            <a:off x="142500" y="4330675"/>
            <a:ext cx="8859000" cy="6261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None/>
            </a:pPr>
            <a:r>
              <a:rPr lang="en" sz="1400">
                <a:solidFill>
                  <a:srgbClr val="24292E"/>
                </a:solidFill>
              </a:rPr>
              <a:t>Sale price = -5961.6 * X1 + 7894.7 * X2 - -2362.8 * X3 + 8364.6 * X5 + 6407.8 * X6 + 10009.4 * X7 + 9276.1 * X8 + 24020.8 * X10 + 20866.4 * X11 - 38530.1 * X12 - 31538.0 * X13</a:t>
            </a:r>
            <a:endParaRPr sz="1400">
              <a:solidFill>
                <a:srgbClr val="24292E"/>
              </a:solidFill>
            </a:endParaRPr>
          </a:p>
        </p:txBody>
      </p:sp>
      <p:pic>
        <p:nvPicPr>
          <p:cNvPr id="122" name="Google Shape;122;p22"/>
          <p:cNvPicPr preferRelativeResize="0"/>
          <p:nvPr/>
        </p:nvPicPr>
        <p:blipFill>
          <a:blip r:embed="rId3">
            <a:alphaModFix/>
          </a:blip>
          <a:stretch>
            <a:fillRect/>
          </a:stretch>
        </p:blipFill>
        <p:spPr>
          <a:xfrm>
            <a:off x="142500" y="62325"/>
            <a:ext cx="8859001" cy="4268350"/>
          </a:xfrm>
          <a:prstGeom prst="rect">
            <a:avLst/>
          </a:prstGeom>
          <a:noFill/>
          <a:ln>
            <a:noFill/>
          </a:ln>
        </p:spPr>
      </p:pic>
      <p:sp>
        <p:nvSpPr>
          <p:cNvPr id="123" name="Google Shape;123;p22"/>
          <p:cNvSpPr txBox="1"/>
          <p:nvPr/>
        </p:nvSpPr>
        <p:spPr>
          <a:xfrm>
            <a:off x="6429825" y="1796400"/>
            <a:ext cx="522000" cy="461700"/>
          </a:xfrm>
          <a:prstGeom prst="rect">
            <a:avLst/>
          </a:prstGeom>
          <a:solidFill>
            <a:srgbClr val="FF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FF0000"/>
                </a:solidFill>
                <a:latin typeface="Lato"/>
                <a:ea typeface="Lato"/>
                <a:cs typeface="Lato"/>
                <a:sym typeface="Lato"/>
              </a:rPr>
              <a:t>2</a:t>
            </a:r>
            <a:endParaRPr b="1" sz="1800">
              <a:solidFill>
                <a:srgbClr val="FF0000"/>
              </a:solidFill>
              <a:latin typeface="Lato"/>
              <a:ea typeface="Lato"/>
              <a:cs typeface="Lato"/>
              <a:sym typeface="Lato"/>
            </a:endParaRPr>
          </a:p>
        </p:txBody>
      </p:sp>
      <p:sp>
        <p:nvSpPr>
          <p:cNvPr id="124" name="Google Shape;124;p22"/>
          <p:cNvSpPr txBox="1"/>
          <p:nvPr/>
        </p:nvSpPr>
        <p:spPr>
          <a:xfrm>
            <a:off x="8013525" y="950800"/>
            <a:ext cx="522000" cy="461700"/>
          </a:xfrm>
          <a:prstGeom prst="rect">
            <a:avLst/>
          </a:prstGeom>
          <a:solidFill>
            <a:srgbClr val="FF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FF0000"/>
                </a:solidFill>
                <a:latin typeface="Lato"/>
                <a:ea typeface="Lato"/>
                <a:cs typeface="Lato"/>
                <a:sym typeface="Lato"/>
              </a:rPr>
              <a:t>1</a:t>
            </a:r>
            <a:endParaRPr b="1" sz="1800">
              <a:solidFill>
                <a:srgbClr val="FF0000"/>
              </a:solidFill>
              <a:latin typeface="Lato"/>
              <a:ea typeface="Lato"/>
              <a:cs typeface="Lato"/>
              <a:sym typeface="Lato"/>
            </a:endParaRPr>
          </a:p>
        </p:txBody>
      </p:sp>
      <p:sp>
        <p:nvSpPr>
          <p:cNvPr id="125" name="Google Shape;125;p22"/>
          <p:cNvSpPr txBox="1"/>
          <p:nvPr/>
        </p:nvSpPr>
        <p:spPr>
          <a:xfrm>
            <a:off x="7121875" y="1796400"/>
            <a:ext cx="522000" cy="461700"/>
          </a:xfrm>
          <a:prstGeom prst="rect">
            <a:avLst/>
          </a:prstGeom>
          <a:solidFill>
            <a:srgbClr val="FF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FF0000"/>
                </a:solidFill>
                <a:latin typeface="Lato"/>
                <a:ea typeface="Lato"/>
                <a:cs typeface="Lato"/>
                <a:sym typeface="Lato"/>
              </a:rPr>
              <a:t>3</a:t>
            </a:r>
            <a:endParaRPr b="1" sz="1800">
              <a:solidFill>
                <a:srgbClr val="FF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18782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Submission to Kaggle</a:t>
            </a:r>
            <a:endParaRPr/>
          </a:p>
        </p:txBody>
      </p:sp>
      <p:pic>
        <p:nvPicPr>
          <p:cNvPr id="131" name="Google Shape;131;p23"/>
          <p:cNvPicPr preferRelativeResize="0"/>
          <p:nvPr/>
        </p:nvPicPr>
        <p:blipFill>
          <a:blip r:embed="rId3">
            <a:alphaModFix/>
          </a:blip>
          <a:stretch>
            <a:fillRect/>
          </a:stretch>
        </p:blipFill>
        <p:spPr>
          <a:xfrm>
            <a:off x="419725" y="962100"/>
            <a:ext cx="8308275" cy="3967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10630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and Limitations</a:t>
            </a:r>
            <a:endParaRPr/>
          </a:p>
        </p:txBody>
      </p:sp>
      <p:sp>
        <p:nvSpPr>
          <p:cNvPr id="137" name="Google Shape;137;p24"/>
          <p:cNvSpPr txBox="1"/>
          <p:nvPr>
            <p:ph idx="1" type="body"/>
          </p:nvPr>
        </p:nvSpPr>
        <p:spPr>
          <a:xfrm>
            <a:off x="311700" y="913325"/>
            <a:ext cx="8520600" cy="19914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SzPts val="1900"/>
              <a:buChar char="-"/>
            </a:pPr>
            <a:r>
              <a:rPr lang="en" sz="1900"/>
              <a:t>RMSE for all models are similar and do not differ greatly.</a:t>
            </a:r>
            <a:endParaRPr sz="1900"/>
          </a:p>
          <a:p>
            <a:pPr indent="-349250" lvl="0" marL="457200" rtl="0" algn="l">
              <a:lnSpc>
                <a:spcPct val="150000"/>
              </a:lnSpc>
              <a:spcBef>
                <a:spcPts val="0"/>
              </a:spcBef>
              <a:spcAft>
                <a:spcPts val="0"/>
              </a:spcAft>
              <a:buSzPts val="1900"/>
              <a:buChar char="-"/>
            </a:pPr>
            <a:r>
              <a:rPr lang="en" sz="1900"/>
              <a:t>Any of them can be used to understand the relationship between the features and sale price.</a:t>
            </a:r>
            <a:endParaRPr sz="1900"/>
          </a:p>
          <a:p>
            <a:pPr indent="-349250" lvl="0" marL="457200" rtl="0" algn="l">
              <a:lnSpc>
                <a:spcPct val="150000"/>
              </a:lnSpc>
              <a:spcBef>
                <a:spcPts val="0"/>
              </a:spcBef>
              <a:spcAft>
                <a:spcPts val="0"/>
              </a:spcAft>
              <a:buSzPts val="1900"/>
              <a:buChar char="-"/>
            </a:pPr>
            <a:r>
              <a:rPr lang="en" sz="1900"/>
              <a:t>Best model for prediction is lasso linear regression.</a:t>
            </a:r>
            <a:endParaRPr sz="1900"/>
          </a:p>
        </p:txBody>
      </p:sp>
      <p:sp>
        <p:nvSpPr>
          <p:cNvPr id="138" name="Google Shape;138;p24"/>
          <p:cNvSpPr txBox="1"/>
          <p:nvPr>
            <p:ph idx="1" type="body"/>
          </p:nvPr>
        </p:nvSpPr>
        <p:spPr>
          <a:xfrm>
            <a:off x="311700" y="3055425"/>
            <a:ext cx="8520600" cy="1667100"/>
          </a:xfrm>
          <a:prstGeom prst="rect">
            <a:avLst/>
          </a:prstGeom>
          <a:solidFill>
            <a:srgbClr val="F4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Clr>
                <a:srgbClr val="24292E"/>
              </a:buClr>
              <a:buSzPts val="1800"/>
              <a:buAutoNum type="arabicParenR"/>
            </a:pPr>
            <a:r>
              <a:rPr lang="en">
                <a:solidFill>
                  <a:srgbClr val="24292E"/>
                </a:solidFill>
              </a:rPr>
              <a:t>Limited to houses located in neighborhoods that exist in the original training dataset.</a:t>
            </a:r>
            <a:endParaRPr>
              <a:solidFill>
                <a:srgbClr val="24292E"/>
              </a:solidFill>
            </a:endParaRPr>
          </a:p>
          <a:p>
            <a:pPr indent="-342900" lvl="0" marL="457200" rtl="0" algn="l">
              <a:lnSpc>
                <a:spcPct val="150000"/>
              </a:lnSpc>
              <a:spcBef>
                <a:spcPts val="0"/>
              </a:spcBef>
              <a:spcAft>
                <a:spcPts val="0"/>
              </a:spcAft>
              <a:buClr>
                <a:srgbClr val="24292E"/>
              </a:buClr>
              <a:buSzPts val="1800"/>
              <a:buAutoNum type="arabicParenR"/>
            </a:pPr>
            <a:r>
              <a:rPr lang="en">
                <a:solidFill>
                  <a:srgbClr val="24292E"/>
                </a:solidFill>
              </a:rPr>
              <a:t>Limited to data provided in the same format as the original training dataset, where compulsory variables are used in the model.</a:t>
            </a:r>
            <a:endParaRPr>
              <a:solidFill>
                <a:srgbClr val="24292E"/>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130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44" name="Google Shape;144;p25"/>
          <p:cNvSpPr txBox="1"/>
          <p:nvPr>
            <p:ph idx="1" type="body"/>
          </p:nvPr>
        </p:nvSpPr>
        <p:spPr>
          <a:xfrm>
            <a:off x="219575" y="905225"/>
            <a:ext cx="4226400" cy="3091500"/>
          </a:xfrm>
          <a:prstGeom prst="rect">
            <a:avLst/>
          </a:prstGeom>
          <a:solidFill>
            <a:srgbClr val="B6D7A8"/>
          </a:solidFill>
          <a:ln cap="flat" cmpd="sng" w="9525">
            <a:solidFill>
              <a:srgbClr val="6AA84F"/>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lnSpc>
                <a:spcPct val="150000"/>
              </a:lnSpc>
              <a:spcBef>
                <a:spcPts val="0"/>
              </a:spcBef>
              <a:spcAft>
                <a:spcPts val="0"/>
              </a:spcAft>
              <a:buNone/>
            </a:pPr>
            <a:r>
              <a:rPr lang="en">
                <a:solidFill>
                  <a:srgbClr val="24292E"/>
                </a:solidFill>
              </a:rPr>
              <a:t>Focus on:</a:t>
            </a:r>
            <a:endParaRPr>
              <a:solidFill>
                <a:srgbClr val="24292E"/>
              </a:solidFill>
            </a:endParaRPr>
          </a:p>
          <a:p>
            <a:pPr indent="-334327" lvl="0" marL="457200" rtl="0" algn="l">
              <a:lnSpc>
                <a:spcPct val="150000"/>
              </a:lnSpc>
              <a:spcBef>
                <a:spcPts val="1200"/>
              </a:spcBef>
              <a:spcAft>
                <a:spcPts val="0"/>
              </a:spcAft>
              <a:buClr>
                <a:srgbClr val="24292E"/>
              </a:buClr>
              <a:buSzPct val="100000"/>
              <a:buChar char="-"/>
            </a:pPr>
            <a:r>
              <a:rPr lang="en">
                <a:solidFill>
                  <a:srgbClr val="24292E"/>
                </a:solidFill>
              </a:rPr>
              <a:t>Increasing the above grade living area.</a:t>
            </a:r>
            <a:endParaRPr>
              <a:solidFill>
                <a:srgbClr val="24292E"/>
              </a:solidFill>
            </a:endParaRPr>
          </a:p>
          <a:p>
            <a:pPr indent="-334327" lvl="0" marL="457200" rtl="0" algn="l">
              <a:lnSpc>
                <a:spcPct val="150000"/>
              </a:lnSpc>
              <a:spcBef>
                <a:spcPts val="0"/>
              </a:spcBef>
              <a:spcAft>
                <a:spcPts val="0"/>
              </a:spcAft>
              <a:buClr>
                <a:srgbClr val="24292E"/>
              </a:buClr>
              <a:buSzPct val="100000"/>
              <a:buChar char="-"/>
            </a:pPr>
            <a:r>
              <a:rPr lang="en">
                <a:solidFill>
                  <a:srgbClr val="24292E"/>
                </a:solidFill>
              </a:rPr>
              <a:t>Overall materials and finish of the house.</a:t>
            </a:r>
            <a:endParaRPr>
              <a:solidFill>
                <a:srgbClr val="24292E"/>
              </a:solidFill>
            </a:endParaRPr>
          </a:p>
          <a:p>
            <a:pPr indent="-334327" lvl="0" marL="457200" rtl="0" algn="l">
              <a:lnSpc>
                <a:spcPct val="150000"/>
              </a:lnSpc>
              <a:spcBef>
                <a:spcPts val="0"/>
              </a:spcBef>
              <a:spcAft>
                <a:spcPts val="0"/>
              </a:spcAft>
              <a:buClr>
                <a:srgbClr val="24292E"/>
              </a:buClr>
              <a:buSzPct val="100000"/>
              <a:buChar char="-"/>
            </a:pPr>
            <a:r>
              <a:rPr lang="en">
                <a:solidFill>
                  <a:srgbClr val="24292E"/>
                </a:solidFill>
              </a:rPr>
              <a:t>Neighborhoods with a larger range of sale price, like NridgHt and StoneBr.</a:t>
            </a:r>
            <a:endParaRPr>
              <a:solidFill>
                <a:srgbClr val="24292E"/>
              </a:solidFill>
            </a:endParaRPr>
          </a:p>
        </p:txBody>
      </p:sp>
      <p:sp>
        <p:nvSpPr>
          <p:cNvPr id="145" name="Google Shape;145;p25"/>
          <p:cNvSpPr txBox="1"/>
          <p:nvPr>
            <p:ph idx="1" type="body"/>
          </p:nvPr>
        </p:nvSpPr>
        <p:spPr>
          <a:xfrm>
            <a:off x="4744300" y="905225"/>
            <a:ext cx="4226400" cy="3117300"/>
          </a:xfrm>
          <a:prstGeom prst="rect">
            <a:avLst/>
          </a:prstGeom>
          <a:solidFill>
            <a:srgbClr val="F4CCCC"/>
          </a:solidFill>
          <a:ln cap="flat" cmpd="sng" w="9525">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1018"/>
              <a:buNone/>
            </a:pPr>
            <a:r>
              <a:rPr lang="en">
                <a:solidFill>
                  <a:srgbClr val="24292E"/>
                </a:solidFill>
              </a:rPr>
              <a:t>Do not focus on:</a:t>
            </a:r>
            <a:endParaRPr>
              <a:solidFill>
                <a:srgbClr val="24292E"/>
              </a:solidFill>
            </a:endParaRPr>
          </a:p>
          <a:p>
            <a:pPr indent="-342900" lvl="0" marL="457200" rtl="0" algn="l">
              <a:lnSpc>
                <a:spcPct val="130000"/>
              </a:lnSpc>
              <a:spcBef>
                <a:spcPts val="1200"/>
              </a:spcBef>
              <a:spcAft>
                <a:spcPts val="0"/>
              </a:spcAft>
              <a:buClr>
                <a:srgbClr val="24292E"/>
              </a:buClr>
              <a:buSzPts val="1800"/>
              <a:buChar char="-"/>
            </a:pPr>
            <a:r>
              <a:rPr lang="en">
                <a:solidFill>
                  <a:srgbClr val="24292E"/>
                </a:solidFill>
              </a:rPr>
              <a:t>Increasing the number of bathrooms.</a:t>
            </a:r>
            <a:endParaRPr>
              <a:solidFill>
                <a:srgbClr val="24292E"/>
              </a:solidFill>
            </a:endParaRPr>
          </a:p>
          <a:p>
            <a:pPr indent="-342900" lvl="0" marL="457200" rtl="0" algn="l">
              <a:lnSpc>
                <a:spcPct val="130000"/>
              </a:lnSpc>
              <a:spcBef>
                <a:spcPts val="0"/>
              </a:spcBef>
              <a:spcAft>
                <a:spcPts val="0"/>
              </a:spcAft>
              <a:buClr>
                <a:srgbClr val="24292E"/>
              </a:buClr>
              <a:buSzPts val="1800"/>
              <a:buChar char="-"/>
            </a:pPr>
            <a:r>
              <a:rPr lang="en">
                <a:solidFill>
                  <a:srgbClr val="24292E"/>
                </a:solidFill>
              </a:rPr>
              <a:t>Increasing the number of kitchens above grade.</a:t>
            </a:r>
            <a:endParaRPr>
              <a:solidFill>
                <a:srgbClr val="24292E"/>
              </a:solidFill>
            </a:endParaRPr>
          </a:p>
          <a:p>
            <a:pPr indent="-342900" lvl="0" marL="457200" rtl="0" algn="l">
              <a:lnSpc>
                <a:spcPct val="130000"/>
              </a:lnSpc>
              <a:spcBef>
                <a:spcPts val="0"/>
              </a:spcBef>
              <a:spcAft>
                <a:spcPts val="0"/>
              </a:spcAft>
              <a:buClr>
                <a:srgbClr val="24292E"/>
              </a:buClr>
              <a:buSzPts val="1800"/>
              <a:buChar char="-"/>
            </a:pPr>
            <a:r>
              <a:rPr lang="en">
                <a:solidFill>
                  <a:srgbClr val="24292E"/>
                </a:solidFill>
              </a:rPr>
              <a:t>Increasing the area of enclosed porch.</a:t>
            </a:r>
            <a:endParaRPr>
              <a:solidFill>
                <a:srgbClr val="24292E"/>
              </a:solidFill>
            </a:endParaRPr>
          </a:p>
          <a:p>
            <a:pPr indent="0" lvl="0" marL="0" rtl="0" algn="l">
              <a:lnSpc>
                <a:spcPct val="130000"/>
              </a:lnSpc>
              <a:spcBef>
                <a:spcPts val="1200"/>
              </a:spcBef>
              <a:spcAft>
                <a:spcPts val="1200"/>
              </a:spcAft>
              <a:buSzPts val="1018"/>
              <a:buNone/>
            </a:pPr>
            <a:r>
              <a:t/>
            </a:r>
            <a:endParaRPr/>
          </a:p>
        </p:txBody>
      </p:sp>
      <p:sp>
        <p:nvSpPr>
          <p:cNvPr id="146" name="Google Shape;146;p25"/>
          <p:cNvSpPr txBox="1"/>
          <p:nvPr/>
        </p:nvSpPr>
        <p:spPr>
          <a:xfrm>
            <a:off x="311700" y="4145500"/>
            <a:ext cx="8371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Improve </a:t>
            </a:r>
            <a:r>
              <a:rPr lang="en"/>
              <a:t>model generalisation:</a:t>
            </a:r>
            <a:endParaRPr/>
          </a:p>
          <a:p>
            <a:pPr indent="-317500" lvl="0" marL="457200" rtl="0" algn="l">
              <a:spcBef>
                <a:spcPts val="0"/>
              </a:spcBef>
              <a:spcAft>
                <a:spcPts val="0"/>
              </a:spcAft>
              <a:buSzPts val="1400"/>
              <a:buChar char="-"/>
            </a:pPr>
            <a:r>
              <a:rPr lang="en"/>
              <a:t>Average family income</a:t>
            </a:r>
            <a:endParaRPr/>
          </a:p>
          <a:p>
            <a:pPr indent="-317500" lvl="0" marL="457200" rtl="0" algn="l">
              <a:spcBef>
                <a:spcPts val="0"/>
              </a:spcBef>
              <a:spcAft>
                <a:spcPts val="0"/>
              </a:spcAft>
              <a:buSzPts val="1400"/>
              <a:buChar char="-"/>
            </a:pPr>
            <a:r>
              <a:rPr lang="en"/>
              <a:t>Categorise the neighborhoods according to the average family income.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7640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Science Problem</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Identify most relevant features from Ames Housing Dataset</a:t>
            </a:r>
            <a:endParaRPr/>
          </a:p>
          <a:p>
            <a:pPr indent="-342900" lvl="0" marL="457200" rtl="0" algn="l">
              <a:lnSpc>
                <a:spcPct val="150000"/>
              </a:lnSpc>
              <a:spcBef>
                <a:spcPts val="0"/>
              </a:spcBef>
              <a:spcAft>
                <a:spcPts val="0"/>
              </a:spcAft>
              <a:buSzPts val="1800"/>
              <a:buChar char="-"/>
            </a:pPr>
            <a:r>
              <a:rPr lang="en"/>
              <a:t>Create a regression model to predict the sale price of each house accurately</a:t>
            </a:r>
            <a:endParaRPr/>
          </a:p>
          <a:p>
            <a:pPr indent="-342900" lvl="0" marL="457200" rtl="0" algn="l">
              <a:lnSpc>
                <a:spcPct val="150000"/>
              </a:lnSpc>
              <a:spcBef>
                <a:spcPts val="0"/>
              </a:spcBef>
              <a:spcAft>
                <a:spcPts val="0"/>
              </a:spcAft>
              <a:buSzPts val="1800"/>
              <a:buChar char="-"/>
            </a:pPr>
            <a:r>
              <a:rPr lang="en"/>
              <a:t>Submit to Kaggle for score</a:t>
            </a:r>
            <a:endParaRPr/>
          </a:p>
          <a:p>
            <a:pPr indent="-342900" lvl="0" marL="457200" rtl="0" algn="l">
              <a:lnSpc>
                <a:spcPct val="150000"/>
              </a:lnSpc>
              <a:spcBef>
                <a:spcPts val="0"/>
              </a:spcBef>
              <a:spcAft>
                <a:spcPts val="0"/>
              </a:spcAft>
              <a:buSzPts val="1800"/>
              <a:buChar char="-"/>
            </a:pPr>
            <a:r>
              <a:rPr lang="en"/>
              <a:t>Recommendations on how to </a:t>
            </a:r>
            <a:r>
              <a:rPr lang="en"/>
              <a:t>improve</a:t>
            </a:r>
            <a:r>
              <a:rPr lang="en"/>
              <a:t> the home value</a:t>
            </a:r>
            <a:endParaRPr/>
          </a:p>
        </p:txBody>
      </p:sp>
      <p:pic>
        <p:nvPicPr>
          <p:cNvPr id="67" name="Google Shape;67;p14"/>
          <p:cNvPicPr preferRelativeResize="0"/>
          <p:nvPr/>
        </p:nvPicPr>
        <p:blipFill>
          <a:blip r:embed="rId3">
            <a:alphaModFix/>
          </a:blip>
          <a:stretch>
            <a:fillRect/>
          </a:stretch>
        </p:blipFill>
        <p:spPr>
          <a:xfrm>
            <a:off x="521450" y="3443753"/>
            <a:ext cx="8310851" cy="15907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17640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Procedure</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Clean data</a:t>
            </a:r>
            <a:endParaRPr/>
          </a:p>
          <a:p>
            <a:pPr indent="-342900" lvl="0" marL="457200" rtl="0" algn="l">
              <a:lnSpc>
                <a:spcPct val="150000"/>
              </a:lnSpc>
              <a:spcBef>
                <a:spcPts val="0"/>
              </a:spcBef>
              <a:spcAft>
                <a:spcPts val="0"/>
              </a:spcAft>
              <a:buSzPts val="1800"/>
              <a:buChar char="-"/>
            </a:pPr>
            <a:r>
              <a:rPr lang="en"/>
              <a:t>Conduct Exploratory Data Analysis (EDA)</a:t>
            </a:r>
            <a:endParaRPr/>
          </a:p>
          <a:p>
            <a:pPr indent="-342900" lvl="0" marL="457200" rtl="0" algn="l">
              <a:lnSpc>
                <a:spcPct val="150000"/>
              </a:lnSpc>
              <a:spcBef>
                <a:spcPts val="0"/>
              </a:spcBef>
              <a:spcAft>
                <a:spcPts val="0"/>
              </a:spcAft>
              <a:buSzPts val="1800"/>
              <a:buChar char="-"/>
            </a:pPr>
            <a:r>
              <a:rPr lang="en"/>
              <a:t>Visualization diagrams (boxplot, histogram, regplot etc.) to discover patterns</a:t>
            </a:r>
            <a:endParaRPr/>
          </a:p>
          <a:p>
            <a:pPr indent="-342900" lvl="0" marL="457200" rtl="0" algn="l">
              <a:lnSpc>
                <a:spcPct val="150000"/>
              </a:lnSpc>
              <a:spcBef>
                <a:spcPts val="0"/>
              </a:spcBef>
              <a:spcAft>
                <a:spcPts val="0"/>
              </a:spcAft>
              <a:buSzPts val="1800"/>
              <a:buChar char="-"/>
            </a:pPr>
            <a:r>
              <a:rPr lang="en"/>
              <a:t>Feature Engineering</a:t>
            </a:r>
            <a:endParaRPr/>
          </a:p>
          <a:p>
            <a:pPr indent="-342900" lvl="0" marL="457200" rtl="0" algn="l">
              <a:lnSpc>
                <a:spcPct val="150000"/>
              </a:lnSpc>
              <a:spcBef>
                <a:spcPts val="0"/>
              </a:spcBef>
              <a:spcAft>
                <a:spcPts val="0"/>
              </a:spcAft>
              <a:buSzPts val="1800"/>
              <a:buChar char="-"/>
            </a:pPr>
            <a:r>
              <a:rPr lang="en"/>
              <a:t>Select most relevant features</a:t>
            </a:r>
            <a:endParaRPr/>
          </a:p>
          <a:p>
            <a:pPr indent="-342900" lvl="0" marL="457200" rtl="0" algn="l">
              <a:lnSpc>
                <a:spcPct val="150000"/>
              </a:lnSpc>
              <a:spcBef>
                <a:spcPts val="0"/>
              </a:spcBef>
              <a:spcAft>
                <a:spcPts val="0"/>
              </a:spcAft>
              <a:buSzPts val="1800"/>
              <a:buChar char="-"/>
            </a:pPr>
            <a:r>
              <a:rPr lang="en"/>
              <a:t>4 regression models: Linear, Ridge, Lasso and Elastic Net</a:t>
            </a:r>
            <a:endParaRPr/>
          </a:p>
        </p:txBody>
      </p:sp>
      <p:pic>
        <p:nvPicPr>
          <p:cNvPr id="74" name="Google Shape;74;p15"/>
          <p:cNvPicPr preferRelativeResize="0"/>
          <p:nvPr/>
        </p:nvPicPr>
        <p:blipFill rotWithShape="1">
          <a:blip r:embed="rId3">
            <a:alphaModFix/>
          </a:blip>
          <a:srcRect b="9456" l="18888" r="23385" t="5269"/>
          <a:stretch/>
        </p:blipFill>
        <p:spPr>
          <a:xfrm>
            <a:off x="6925100" y="3367850"/>
            <a:ext cx="2142702" cy="1606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130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Numerical features</a:t>
            </a:r>
            <a:endParaRPr/>
          </a:p>
        </p:txBody>
      </p:sp>
      <p:pic>
        <p:nvPicPr>
          <p:cNvPr id="80" name="Google Shape;80;p16"/>
          <p:cNvPicPr preferRelativeResize="0"/>
          <p:nvPr/>
        </p:nvPicPr>
        <p:blipFill>
          <a:blip r:embed="rId3">
            <a:alphaModFix/>
          </a:blip>
          <a:stretch>
            <a:fillRect/>
          </a:stretch>
        </p:blipFill>
        <p:spPr>
          <a:xfrm>
            <a:off x="152400" y="940700"/>
            <a:ext cx="8839203" cy="1061710"/>
          </a:xfrm>
          <a:prstGeom prst="rect">
            <a:avLst/>
          </a:prstGeom>
          <a:noFill/>
          <a:ln>
            <a:noFill/>
          </a:ln>
        </p:spPr>
      </p:pic>
      <p:sp>
        <p:nvSpPr>
          <p:cNvPr id="81" name="Google Shape;81;p16"/>
          <p:cNvSpPr txBox="1"/>
          <p:nvPr/>
        </p:nvSpPr>
        <p:spPr>
          <a:xfrm>
            <a:off x="311700" y="3052250"/>
            <a:ext cx="5380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Lato"/>
                <a:ea typeface="Lato"/>
                <a:cs typeface="Lato"/>
                <a:sym typeface="Lato"/>
              </a:rPr>
              <a:t>Numerical features &gt; 0.5 correlation with sale price</a:t>
            </a:r>
            <a:endParaRPr sz="1700">
              <a:latin typeface="Lato"/>
              <a:ea typeface="Lato"/>
              <a:cs typeface="Lato"/>
              <a:sym typeface="Lato"/>
            </a:endParaRPr>
          </a:p>
        </p:txBody>
      </p:sp>
      <p:pic>
        <p:nvPicPr>
          <p:cNvPr id="82" name="Google Shape;82;p16"/>
          <p:cNvPicPr preferRelativeResize="0"/>
          <p:nvPr/>
        </p:nvPicPr>
        <p:blipFill>
          <a:blip r:embed="rId4">
            <a:alphaModFix/>
          </a:blip>
          <a:stretch>
            <a:fillRect/>
          </a:stretch>
        </p:blipFill>
        <p:spPr>
          <a:xfrm>
            <a:off x="6007900" y="2365500"/>
            <a:ext cx="2666544" cy="247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13232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pic>
        <p:nvPicPr>
          <p:cNvPr id="88" name="Google Shape;88;p17"/>
          <p:cNvPicPr preferRelativeResize="0"/>
          <p:nvPr/>
        </p:nvPicPr>
        <p:blipFill>
          <a:blip r:embed="rId3">
            <a:alphaModFix/>
          </a:blip>
          <a:stretch>
            <a:fillRect/>
          </a:stretch>
        </p:blipFill>
        <p:spPr>
          <a:xfrm>
            <a:off x="0" y="1423681"/>
            <a:ext cx="9143999" cy="3628238"/>
          </a:xfrm>
          <a:prstGeom prst="rect">
            <a:avLst/>
          </a:prstGeom>
          <a:noFill/>
          <a:ln>
            <a:noFill/>
          </a:ln>
        </p:spPr>
      </p:pic>
      <p:sp>
        <p:nvSpPr>
          <p:cNvPr id="89" name="Google Shape;89;p17"/>
          <p:cNvSpPr txBox="1"/>
          <p:nvPr/>
        </p:nvSpPr>
        <p:spPr>
          <a:xfrm>
            <a:off x="1881600" y="914100"/>
            <a:ext cx="5380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Lato"/>
                <a:ea typeface="Lato"/>
                <a:cs typeface="Lato"/>
                <a:sym typeface="Lato"/>
              </a:rPr>
              <a:t>Total bathroom = full bathroom + 0.5 * half bathroom</a:t>
            </a:r>
            <a:endParaRPr sz="17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18782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Negative</a:t>
            </a:r>
            <a:r>
              <a:rPr lang="en"/>
              <a:t> correlation features</a:t>
            </a:r>
            <a:endParaRPr/>
          </a:p>
        </p:txBody>
      </p:sp>
      <p:pic>
        <p:nvPicPr>
          <p:cNvPr id="95" name="Google Shape;95;p18"/>
          <p:cNvPicPr preferRelativeResize="0"/>
          <p:nvPr/>
        </p:nvPicPr>
        <p:blipFill>
          <a:blip r:embed="rId3">
            <a:alphaModFix/>
          </a:blip>
          <a:stretch>
            <a:fillRect/>
          </a:stretch>
        </p:blipFill>
        <p:spPr>
          <a:xfrm>
            <a:off x="207075" y="1137750"/>
            <a:ext cx="8729826" cy="346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2248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Negative correlation features</a:t>
            </a:r>
            <a:endParaRPr/>
          </a:p>
        </p:txBody>
      </p:sp>
      <p:pic>
        <p:nvPicPr>
          <p:cNvPr id="101" name="Google Shape;101;p19"/>
          <p:cNvPicPr preferRelativeResize="0"/>
          <p:nvPr/>
        </p:nvPicPr>
        <p:blipFill>
          <a:blip r:embed="rId3">
            <a:alphaModFix/>
          </a:blip>
          <a:stretch>
            <a:fillRect/>
          </a:stretch>
        </p:blipFill>
        <p:spPr>
          <a:xfrm>
            <a:off x="168550" y="1128600"/>
            <a:ext cx="8806875" cy="3723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14570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Categorical features</a:t>
            </a:r>
            <a:endParaRPr/>
          </a:p>
        </p:txBody>
      </p:sp>
      <p:pic>
        <p:nvPicPr>
          <p:cNvPr id="107" name="Google Shape;107;p20"/>
          <p:cNvPicPr preferRelativeResize="0"/>
          <p:nvPr/>
        </p:nvPicPr>
        <p:blipFill>
          <a:blip r:embed="rId3">
            <a:alphaModFix/>
          </a:blip>
          <a:stretch>
            <a:fillRect/>
          </a:stretch>
        </p:blipFill>
        <p:spPr>
          <a:xfrm>
            <a:off x="229175" y="771800"/>
            <a:ext cx="8654397" cy="420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2497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model for prediction</a:t>
            </a:r>
            <a:endParaRPr/>
          </a:p>
        </p:txBody>
      </p:sp>
      <p:sp>
        <p:nvSpPr>
          <p:cNvPr id="113" name="Google Shape;113;p21"/>
          <p:cNvSpPr txBox="1"/>
          <p:nvPr>
            <p:ph idx="1" type="body"/>
          </p:nvPr>
        </p:nvSpPr>
        <p:spPr>
          <a:xfrm>
            <a:off x="311700" y="3285650"/>
            <a:ext cx="8804400" cy="15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Lasso regression proves to be the best model.</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rPr lang="en" sz="2000"/>
              <a:t>RMSE: Root mean squared error</a:t>
            </a:r>
            <a:endParaRPr sz="2000"/>
          </a:p>
        </p:txBody>
      </p:sp>
      <p:pic>
        <p:nvPicPr>
          <p:cNvPr id="114" name="Google Shape;114;p21"/>
          <p:cNvPicPr preferRelativeResize="0"/>
          <p:nvPr/>
        </p:nvPicPr>
        <p:blipFill>
          <a:blip r:embed="rId3">
            <a:alphaModFix/>
          </a:blip>
          <a:stretch>
            <a:fillRect/>
          </a:stretch>
        </p:blipFill>
        <p:spPr>
          <a:xfrm>
            <a:off x="89250" y="1408625"/>
            <a:ext cx="8965502" cy="1228825"/>
          </a:xfrm>
          <a:prstGeom prst="rect">
            <a:avLst/>
          </a:prstGeom>
          <a:noFill/>
          <a:ln>
            <a:noFill/>
          </a:ln>
        </p:spPr>
      </p:pic>
      <p:sp>
        <p:nvSpPr>
          <p:cNvPr id="115" name="Google Shape;115;p21"/>
          <p:cNvSpPr/>
          <p:nvPr/>
        </p:nvSpPr>
        <p:spPr>
          <a:xfrm>
            <a:off x="3270350" y="2130750"/>
            <a:ext cx="829200" cy="5067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p:nvPr/>
        </p:nvSpPr>
        <p:spPr>
          <a:xfrm>
            <a:off x="4973475" y="2130750"/>
            <a:ext cx="829200" cy="5067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