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today I am going to present on Reddit’s API and classification. We will be looking at 2 subreddits - Singapore and Japan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23d76bb49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23d76bb4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a:solidFill>
                  <a:srgbClr val="111111"/>
                </a:solidFill>
              </a:rPr>
              <a:t>Least overfitted models: Pipe 3 &amp; Pipe 6 (same train and test scores. CV best score: Pipe 3</a:t>
            </a:r>
            <a:endParaRPr sz="800">
              <a:solidFill>
                <a:srgbClr val="111111"/>
              </a:solidFill>
            </a:endParaRPr>
          </a:p>
          <a:p>
            <a:pPr marL="0" lvl="0" indent="0" algn="l" rtl="0">
              <a:lnSpc>
                <a:spcPct val="100000"/>
              </a:lnSpc>
              <a:spcBef>
                <a:spcPts val="0"/>
              </a:spcBef>
              <a:spcAft>
                <a:spcPts val="0"/>
              </a:spcAft>
              <a:buNone/>
            </a:pPr>
            <a:r>
              <a:rPr lang="en" sz="800">
                <a:solidFill>
                  <a:srgbClr val="111111"/>
                </a:solidFill>
              </a:rPr>
              <a:t>Even though the predictive features seems to be more generic, it still gives the highest accuracy to predict where a post is from. As our objective is to archive the post accurately, we the predictive features are not our main focus here. </a:t>
            </a:r>
            <a:endParaRPr sz="800">
              <a:solidFill>
                <a:srgbClr val="111111"/>
              </a:solidFill>
            </a:endParaRPr>
          </a:p>
          <a:p>
            <a:pPr marL="0" lvl="0" indent="0" algn="l" rtl="0">
              <a:lnSpc>
                <a:spcPct val="100000"/>
              </a:lnSpc>
              <a:spcBef>
                <a:spcPts val="0"/>
              </a:spcBef>
              <a:spcAft>
                <a:spcPts val="0"/>
              </a:spcAft>
              <a:buNone/>
            </a:pPr>
            <a:endParaRPr sz="800">
              <a:solidFill>
                <a:srgbClr val="111111"/>
              </a:solidFill>
            </a:endParaRPr>
          </a:p>
          <a:p>
            <a:pPr marL="0" lvl="0" indent="0" algn="l" rtl="0">
              <a:lnSpc>
                <a:spcPct val="115000"/>
              </a:lnSpc>
              <a:spcBef>
                <a:spcPts val="0"/>
              </a:spcBef>
              <a:spcAft>
                <a:spcPts val="0"/>
              </a:spcAft>
              <a:buNone/>
            </a:pPr>
            <a:endParaRPr sz="800">
              <a:solidFill>
                <a:srgbClr val="111111"/>
              </a:solidFill>
            </a:endParaRPr>
          </a:p>
          <a:p>
            <a:pPr marL="0" lvl="0" indent="0" algn="l" rtl="0">
              <a:lnSpc>
                <a:spcPct val="115000"/>
              </a:lnSpc>
              <a:spcBef>
                <a:spcPts val="1200"/>
              </a:spcBef>
              <a:spcAft>
                <a:spcPts val="1200"/>
              </a:spcAft>
              <a:buClr>
                <a:schemeClr val="dk1"/>
              </a:buClr>
              <a:buSzPts val="1100"/>
              <a:buFont typeface="Arial"/>
              <a:buNone/>
            </a:pPr>
            <a:endParaRPr sz="1600">
              <a:solidFill>
                <a:srgbClr val="595959"/>
              </a:solidFill>
              <a:latin typeface="Lato"/>
              <a:ea typeface="Lato"/>
              <a:cs typeface="Lato"/>
              <a:sym typeface="La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23d76bb49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23d76bb4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separate the posts from the old combined singapore and japan subreddit into the new individual singapore and japan subreddits, we want to accurately predict the subreddit a given post came from. Hence, our goal is to find the best model that can give the best accuracy. We would use CV with MNB model. More indepth analysis could be done to improve the accuracy of the models. </a:t>
            </a:r>
            <a:endParaRPr/>
          </a:p>
          <a:p>
            <a:pPr marL="457200" lvl="0" indent="-298450" algn="l" rtl="0">
              <a:spcBef>
                <a:spcPts val="0"/>
              </a:spcBef>
              <a:spcAft>
                <a:spcPts val="0"/>
              </a:spcAft>
              <a:buSzPts val="1100"/>
              <a:buAutoNum type="arabicPeriod"/>
            </a:pPr>
            <a:r>
              <a:rPr lang="en"/>
              <a:t>Explore non text columns to gain more insights and predictive capabilities.</a:t>
            </a:r>
            <a:endParaRPr/>
          </a:p>
          <a:p>
            <a:pPr marL="457200" lvl="0" indent="-298450" algn="l" rtl="0">
              <a:spcBef>
                <a:spcPts val="0"/>
              </a:spcBef>
              <a:spcAft>
                <a:spcPts val="0"/>
              </a:spcAft>
              <a:buSzPts val="1100"/>
              <a:buAutoNum type="arabicPeriod"/>
            </a:pPr>
            <a:r>
              <a:rPr lang="en"/>
              <a:t>Find where the misclassification words are from the other models.</a:t>
            </a:r>
            <a:endParaRPr/>
          </a:p>
          <a:p>
            <a:pPr marL="457200" lvl="0" indent="-298450" algn="l" rtl="0">
              <a:spcBef>
                <a:spcPts val="0"/>
              </a:spcBef>
              <a:spcAft>
                <a:spcPts val="0"/>
              </a:spcAft>
              <a:buSzPts val="1100"/>
              <a:buAutoNum type="arabicPeriod"/>
            </a:pPr>
            <a:r>
              <a:rPr lang="en"/>
              <a:t>Reduce the occurrence of similar words that can be reduced to 1 word to represent them so as to be more predictive towards the target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23d76bb4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23d76bb4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Previously, Reddit had a subreddit called Singapore and Japan. It consists of discussion from both Singapore and Japan.</a:t>
            </a:r>
            <a:endParaRPr sz="900"/>
          </a:p>
          <a:p>
            <a:pPr marL="0" lvl="0" indent="0" algn="l" rtl="0">
              <a:spcBef>
                <a:spcPts val="0"/>
              </a:spcBef>
              <a:spcAft>
                <a:spcPts val="0"/>
              </a:spcAft>
              <a:buNone/>
            </a:pPr>
            <a:r>
              <a:rPr lang="en" sz="900"/>
              <a:t>Due to disagreements between the moderators, they decided to split them individually in Singapore and Japan subreddit.</a:t>
            </a:r>
            <a:endParaRPr sz="900"/>
          </a:p>
          <a:p>
            <a:pPr marL="0" lvl="0" indent="0" algn="l" rtl="0">
              <a:spcBef>
                <a:spcPts val="0"/>
              </a:spcBef>
              <a:spcAft>
                <a:spcPts val="0"/>
              </a:spcAft>
              <a:buNone/>
            </a:pPr>
            <a:r>
              <a:rPr lang="en" sz="900"/>
              <a:t>The respective moderators are still keen to migrate the old posts from the combined subreddit into the new individual subreddits for archiving purposes.</a:t>
            </a:r>
            <a:endParaRPr sz="900"/>
          </a:p>
          <a:p>
            <a:pPr marL="0" lvl="0" indent="0" algn="l" rtl="0">
              <a:spcBef>
                <a:spcPts val="0"/>
              </a:spcBef>
              <a:spcAft>
                <a:spcPts val="0"/>
              </a:spcAft>
              <a:buNone/>
            </a:pPr>
            <a:r>
              <a:rPr lang="en" sz="900"/>
              <a:t>They have asked us to archive the old posts into the appropriate new subreddits.</a:t>
            </a:r>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23d76bb4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23d76bb4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t>Firstly, using the requests library for python, the subreddit’s API were scrapped. We started out scrapping using the base url and generating the set of posts but many duplicated posts were returned. Hence, we then tried including words like hot, controversial, new and top to be more specific and gather more unique posts. We aim to scrap 1000 posts from each subreddit. We ended out with a total of 1804 distinct posts, 54% were from Singapore while 46% were from Japan.</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After collecting the data, we cleaned it by removing the html tags, symbols like question marks, apostrophe, colons etc, numbers, white spaces  were also removed. To understand the characters, we also removed japanese characters that could have been important in the Japan subreddit.</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Thereafter, we tokenize the words - separating the sentences into individual words, and lemmatize them - reducing the words into their base form (noun, adj, adverb and verb tagging)</a:t>
            </a:r>
            <a:endParaRPr sz="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225781d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225781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We tried out 4 models in total. They will be paired up with either the CV or TV to see which are the best pair. The first model i tried was Log Reg because it is the most commonly used and basic model together with Count Vectorizer which was counting the number of words that appeared in each posts (more basic than Tvec), from there I did EDA to find out common words appearing in each subreddits and misclassified words to be feature selected as stopwords. Accuracy score was selected to be the determining metric because our objective is to correctly predict the post from the old subreddit. </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Thereafter, we move on the MNB which is based on Bayes Theorem, SVC to find the best hyperplane that separate the two classes and random forest which uses resampling to generate numerous decision trees with a subset of feature selection.</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 sz="900"/>
              <a:t>MNB showed to be the best model that can accurately predict the posts into the individual subreddits. However further improvements can be done to improve the accuracy.</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23d76bb4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23d76bb4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stopwords which include synonyms of the subreddit name, misclassified words &gt; 5 times and common words appearing in both subreddits from the first basic model of count vec and logistic regression. Covid, vaccinate appear here as well due to the current pandemic and its a global topic that appear in both subreddits.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23e8aa3c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e23e8aa3c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process continued until we are left with no common words left in the top 10 words of each subreddits. We can see that there may be words that do not really identify with each subreddit like right or thank. However, they might be due to cultural difference and more common use of language in each country.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4ac84d8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4ac84d8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highlight>
                  <a:srgbClr val="FFFFFF"/>
                </a:highlight>
              </a:rPr>
              <a:t>Logistic regression is a linear classification method that learns the probability of a sample belonging to a certain class. Logistic regression tries to find the optimal decision boundary that best separates the classes. Discriminative model, learn input to output mapping by minimizing errors.</a:t>
            </a: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Discriminative -&gt; “distinguishing between people that speak different languages without actually learning the language”.</a:t>
            </a:r>
            <a:endParaRPr sz="800">
              <a:solidFill>
                <a:srgbClr val="111111"/>
              </a:solidFill>
              <a:highlight>
                <a:srgbClr val="FFFFFF"/>
              </a:highlight>
            </a:endParaRPr>
          </a:p>
          <a:p>
            <a:pPr marL="0" lvl="0" indent="0" algn="l" rtl="0">
              <a:spcBef>
                <a:spcPts val="0"/>
              </a:spcBef>
              <a:spcAft>
                <a:spcPts val="0"/>
              </a:spcAft>
              <a:buNone/>
            </a:pP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For log reg, they prefer to include the count vectorizer stopwords as a hyperparameters. Hence, the predictive words ended up to me less generic and more specific to each subreddits. </a:t>
            </a:r>
            <a:endParaRPr sz="800">
              <a:solidFill>
                <a:srgbClr val="111111"/>
              </a:solidFill>
              <a:highlight>
                <a:srgbClr val="FFFFFF"/>
              </a:highlight>
            </a:endParaRPr>
          </a:p>
          <a:p>
            <a:pPr marL="0" lvl="0" indent="0" algn="l" rtl="0">
              <a:spcBef>
                <a:spcPts val="0"/>
              </a:spcBef>
              <a:spcAft>
                <a:spcPts val="0"/>
              </a:spcAft>
              <a:buNone/>
            </a:pPr>
            <a:r>
              <a:rPr lang="en" sz="800">
                <a:solidFill>
                  <a:srgbClr val="111111"/>
                </a:solidFill>
                <a:highlight>
                  <a:srgbClr val="FFFFFF"/>
                </a:highlight>
              </a:rPr>
              <a:t>Both vectorizer words are similar to each other. </a:t>
            </a:r>
            <a:endParaRPr sz="800">
              <a:solidFill>
                <a:srgbClr val="11111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24ac84d8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24ac84d8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dk1"/>
                </a:solidFill>
                <a:highlight>
                  <a:srgbClr val="FFFFFF"/>
                </a:highlight>
              </a:rPr>
              <a:t>Naïve Bayes</a:t>
            </a:r>
            <a:r>
              <a:rPr lang="en" sz="800">
                <a:solidFill>
                  <a:schemeClr val="dk1"/>
                </a:solidFill>
                <a:highlight>
                  <a:srgbClr val="FFFFFF"/>
                </a:highlight>
              </a:rPr>
              <a:t> is a classification method based on Bayes’ theorem that derives the probability of the given feature vector being associated with a label. Naïve Bayes has a naive assumption of conditional independence for every feature, which means that the algorithm expects the features to be independent which not always is the case.</a:t>
            </a:r>
            <a:endParaRPr sz="800">
              <a:solidFill>
                <a:schemeClr val="dk1"/>
              </a:solidFill>
              <a:highlight>
                <a:srgbClr val="FFFFFF"/>
              </a:highlight>
            </a:endParaRPr>
          </a:p>
          <a:p>
            <a:pPr marL="0" lvl="0" indent="0" algn="l" rtl="0">
              <a:spcBef>
                <a:spcPts val="0"/>
              </a:spcBef>
              <a:spcAft>
                <a:spcPts val="0"/>
              </a:spcAft>
              <a:buNone/>
            </a:pPr>
            <a:r>
              <a:rPr lang="en" sz="800">
                <a:solidFill>
                  <a:schemeClr val="dk1"/>
                </a:solidFill>
                <a:highlight>
                  <a:srgbClr val="FFFFFF"/>
                </a:highlight>
              </a:rPr>
              <a:t>Generative model, more assumptions, model joint distribution between x and y</a:t>
            </a:r>
            <a:endParaRPr sz="800">
              <a:solidFill>
                <a:schemeClr val="dk1"/>
              </a:solidFill>
              <a:highlight>
                <a:srgbClr val="FFFFFF"/>
              </a:highlight>
            </a:endParaRPr>
          </a:p>
          <a:p>
            <a:pPr marL="0" lvl="0" indent="0" algn="l" rtl="0">
              <a:spcBef>
                <a:spcPts val="0"/>
              </a:spcBef>
              <a:spcAft>
                <a:spcPts val="0"/>
              </a:spcAft>
              <a:buNone/>
            </a:pPr>
            <a:endParaRPr sz="800">
              <a:solidFill>
                <a:schemeClr val="dk1"/>
              </a:solidFill>
              <a:highlight>
                <a:srgbClr val="FFFFFF"/>
              </a:highlight>
            </a:endParaRPr>
          </a:p>
          <a:p>
            <a:pPr marL="0" lvl="0" indent="0" algn="l" rtl="0">
              <a:spcBef>
                <a:spcPts val="0"/>
              </a:spcBef>
              <a:spcAft>
                <a:spcPts val="0"/>
              </a:spcAft>
              <a:buNone/>
            </a:pPr>
            <a:r>
              <a:rPr lang="en" sz="800">
                <a:solidFill>
                  <a:schemeClr val="dk1"/>
                </a:solidFill>
                <a:highlight>
                  <a:srgbClr val="FFFFFF"/>
                </a:highlight>
              </a:rPr>
              <a:t>Without using the stopwords, tfidf help to reduce the importance of common words appearing in all posts. It picks up interesting words that are frequent in 1 document compared to the rest of the documents.</a:t>
            </a:r>
            <a:endParaRPr sz="8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23e8aa3c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23e8aa3c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t>Features more closely related with dependent variable and contribute more for variation of dependent variable. Relative importance of features. Higher the number = more important in classification task</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Web APIs &amp; Classification</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Reddit </a:t>
            </a:r>
            <a:endParaRPr/>
          </a:p>
        </p:txBody>
      </p:sp>
      <p:pic>
        <p:nvPicPr>
          <p:cNvPr id="88" name="Google Shape;88;p13"/>
          <p:cNvPicPr preferRelativeResize="0"/>
          <p:nvPr/>
        </p:nvPicPr>
        <p:blipFill rotWithShape="1">
          <a:blip r:embed="rId3">
            <a:alphaModFix/>
          </a:blip>
          <a:srcRect l="14903" t="9253" r="11787" b="19399"/>
          <a:stretch/>
        </p:blipFill>
        <p:spPr>
          <a:xfrm>
            <a:off x="3186861" y="2448925"/>
            <a:ext cx="2773625" cy="2464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16825" y="1150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Modeling</a:t>
            </a:r>
            <a:endParaRPr sz="2640"/>
          </a:p>
        </p:txBody>
      </p:sp>
      <p:pic>
        <p:nvPicPr>
          <p:cNvPr id="182" name="Google Shape;182;p22"/>
          <p:cNvPicPr preferRelativeResize="0"/>
          <p:nvPr/>
        </p:nvPicPr>
        <p:blipFill>
          <a:blip r:embed="rId3">
            <a:alphaModFix/>
          </a:blip>
          <a:stretch>
            <a:fillRect/>
          </a:stretch>
        </p:blipFill>
        <p:spPr>
          <a:xfrm>
            <a:off x="152400" y="2068500"/>
            <a:ext cx="8839203" cy="16443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7150" y="1196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Evaluation &amp; Conclusions</a:t>
            </a:r>
            <a:endParaRPr sz="2640"/>
          </a:p>
        </p:txBody>
      </p:sp>
      <p:sp>
        <p:nvSpPr>
          <p:cNvPr id="188" name="Google Shape;188;p23"/>
          <p:cNvSpPr txBox="1">
            <a:spLocks noGrp="1"/>
          </p:cNvSpPr>
          <p:nvPr>
            <p:ph type="body" idx="1"/>
          </p:nvPr>
        </p:nvSpPr>
        <p:spPr>
          <a:xfrm>
            <a:off x="441250" y="2085950"/>
            <a:ext cx="8194800" cy="29232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 sz="1600" b="1">
                <a:solidFill>
                  <a:schemeClr val="dk2"/>
                </a:solidFill>
              </a:rPr>
              <a:t> Accurately predict the post:</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Use Count Vectorizer with Multinomial Naive Bayes.</a:t>
            </a:r>
            <a:endParaRPr sz="1600" b="1">
              <a:solidFill>
                <a:schemeClr val="dk2"/>
              </a:solidFill>
            </a:endParaRPr>
          </a:p>
          <a:p>
            <a:pPr marL="457200" lvl="0" indent="0" algn="l" rtl="0">
              <a:lnSpc>
                <a:spcPct val="150000"/>
              </a:lnSpc>
              <a:spcBef>
                <a:spcPts val="0"/>
              </a:spcBef>
              <a:spcAft>
                <a:spcPts val="0"/>
              </a:spcAft>
              <a:buNone/>
            </a:pPr>
            <a:endParaRPr sz="1600" b="1">
              <a:solidFill>
                <a:schemeClr val="dk2"/>
              </a:solidFill>
            </a:endParaRPr>
          </a:p>
          <a:p>
            <a:pPr marL="0" lvl="0" indent="0" algn="l" rtl="0">
              <a:lnSpc>
                <a:spcPct val="150000"/>
              </a:lnSpc>
              <a:spcBef>
                <a:spcPts val="0"/>
              </a:spcBef>
              <a:spcAft>
                <a:spcPts val="0"/>
              </a:spcAft>
              <a:buNone/>
            </a:pPr>
            <a:r>
              <a:rPr lang="en" sz="1600" b="1">
                <a:solidFill>
                  <a:schemeClr val="dk2"/>
                </a:solidFill>
              </a:rPr>
              <a:t>Further improvements:</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Exploring other columns, apart from selftext and title from the reddit API.</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Analyse misclassification and common words from other models.</a:t>
            </a:r>
            <a:endParaRPr sz="1600" b="1">
              <a:solidFill>
                <a:schemeClr val="dk2"/>
              </a:solidFill>
            </a:endParaRPr>
          </a:p>
          <a:p>
            <a:pPr marL="457200" lvl="0" indent="-330200" algn="l" rtl="0">
              <a:lnSpc>
                <a:spcPct val="150000"/>
              </a:lnSpc>
              <a:spcBef>
                <a:spcPts val="0"/>
              </a:spcBef>
              <a:spcAft>
                <a:spcPts val="0"/>
              </a:spcAft>
              <a:buClr>
                <a:schemeClr val="dk2"/>
              </a:buClr>
              <a:buSzPts val="1600"/>
              <a:buChar char="-"/>
            </a:pPr>
            <a:r>
              <a:rPr lang="en" sz="1600" b="1">
                <a:solidFill>
                  <a:schemeClr val="dk2"/>
                </a:solidFill>
              </a:rPr>
              <a:t>Exploration on more complex POS tagging in lemmatization.</a:t>
            </a:r>
            <a:endParaRPr sz="1600" b="1">
              <a:solidFill>
                <a:schemeClr val="dk2"/>
              </a:solidFill>
            </a:endParaRPr>
          </a:p>
          <a:p>
            <a:pPr marL="457200" lvl="0" indent="0" algn="l" rtl="0">
              <a:lnSpc>
                <a:spcPct val="100000"/>
              </a:lnSpc>
              <a:spcBef>
                <a:spcPts val="0"/>
              </a:spcBef>
              <a:spcAft>
                <a:spcPts val="1000"/>
              </a:spcAft>
              <a:buNone/>
            </a:pPr>
            <a:endParaRPr sz="16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62050"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a:t>Problem Statement</a:t>
            </a:r>
            <a:endParaRPr sz="2540"/>
          </a:p>
        </p:txBody>
      </p:sp>
      <p:sp>
        <p:nvSpPr>
          <p:cNvPr id="94" name="Google Shape;94;p14"/>
          <p:cNvSpPr txBox="1">
            <a:spLocks noGrp="1"/>
          </p:cNvSpPr>
          <p:nvPr>
            <p:ph type="body" idx="1"/>
          </p:nvPr>
        </p:nvSpPr>
        <p:spPr>
          <a:xfrm>
            <a:off x="198000" y="2143125"/>
            <a:ext cx="8751600" cy="2770800"/>
          </a:xfrm>
          <a:prstGeom prst="rect">
            <a:avLst/>
          </a:prstGeom>
          <a:ln>
            <a:noFill/>
          </a:ln>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00000"/>
              </a:buClr>
              <a:buSzPts val="1500"/>
              <a:buChar char="-"/>
            </a:pPr>
            <a:r>
              <a:rPr lang="en" sz="1500" b="1">
                <a:solidFill>
                  <a:srgbClr val="000000"/>
                </a:solidFill>
              </a:rPr>
              <a:t>Previously, Reddit had a subreddit called r/SingaporeAndJapan that welcomed discussion on both Singapore and Japan topics.</a:t>
            </a:r>
            <a:endParaRPr sz="1500" b="1">
              <a:solidFill>
                <a:srgbClr val="000000"/>
              </a:solidFill>
            </a:endParaRPr>
          </a:p>
          <a:p>
            <a:pPr marL="457200" lvl="0" indent="-323850" algn="l" rtl="0">
              <a:lnSpc>
                <a:spcPct val="150000"/>
              </a:lnSpc>
              <a:spcBef>
                <a:spcPts val="1000"/>
              </a:spcBef>
              <a:spcAft>
                <a:spcPts val="0"/>
              </a:spcAft>
              <a:buClr>
                <a:srgbClr val="000000"/>
              </a:buClr>
              <a:buSzPts val="1500"/>
              <a:buChar char="-"/>
            </a:pPr>
            <a:r>
              <a:rPr lang="en" sz="1500" b="1">
                <a:solidFill>
                  <a:srgbClr val="000000"/>
                </a:solidFill>
              </a:rPr>
              <a:t>Subreddit was decided to be split in r/Singapore and r/Japan.</a:t>
            </a:r>
            <a:endParaRPr sz="1500" b="1">
              <a:solidFill>
                <a:srgbClr val="000000"/>
              </a:solidFill>
            </a:endParaRPr>
          </a:p>
          <a:p>
            <a:pPr marL="457200" lvl="0" indent="-323850" algn="l" rtl="0">
              <a:lnSpc>
                <a:spcPct val="150000"/>
              </a:lnSpc>
              <a:spcBef>
                <a:spcPts val="1000"/>
              </a:spcBef>
              <a:spcAft>
                <a:spcPts val="0"/>
              </a:spcAft>
              <a:buClr>
                <a:srgbClr val="000000"/>
              </a:buClr>
              <a:buSzPts val="1500"/>
              <a:buChar char="-"/>
            </a:pPr>
            <a:r>
              <a:rPr lang="en" sz="1500" b="1">
                <a:solidFill>
                  <a:srgbClr val="000000"/>
                </a:solidFill>
              </a:rPr>
              <a:t>Engaged our services to archive the old posts into the appropriate new subreddits.</a:t>
            </a:r>
            <a:endParaRPr sz="1500" b="1">
              <a:solidFill>
                <a:srgbClr val="000000"/>
              </a:solidFill>
            </a:endParaRPr>
          </a:p>
          <a:p>
            <a:pPr marL="457200" lvl="0" indent="-323850" algn="l" rtl="0">
              <a:lnSpc>
                <a:spcPct val="150000"/>
              </a:lnSpc>
              <a:spcBef>
                <a:spcPts val="1000"/>
              </a:spcBef>
              <a:spcAft>
                <a:spcPts val="1000"/>
              </a:spcAft>
              <a:buClr>
                <a:srgbClr val="000000"/>
              </a:buClr>
              <a:buSzPts val="1500"/>
              <a:buChar char="-"/>
            </a:pPr>
            <a:r>
              <a:rPr lang="en" sz="1500" b="1">
                <a:solidFill>
                  <a:srgbClr val="000000"/>
                </a:solidFill>
              </a:rPr>
              <a:t>Aim is to create a model that can accurately classify post from old subreddit.</a:t>
            </a:r>
            <a:endParaRPr sz="15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36775"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Methodology</a:t>
            </a:r>
            <a:endParaRPr sz="2640"/>
          </a:p>
        </p:txBody>
      </p:sp>
      <p:sp>
        <p:nvSpPr>
          <p:cNvPr id="100" name="Google Shape;100;p15"/>
          <p:cNvSpPr txBox="1">
            <a:spLocks noGrp="1"/>
          </p:cNvSpPr>
          <p:nvPr>
            <p:ph type="body" idx="1"/>
          </p:nvPr>
        </p:nvSpPr>
        <p:spPr>
          <a:xfrm>
            <a:off x="336775" y="1737050"/>
            <a:ext cx="4133100" cy="31461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2"/>
              </a:buClr>
              <a:buSzPts val="1600"/>
              <a:buAutoNum type="arabicPeriod"/>
            </a:pPr>
            <a:r>
              <a:rPr lang="en" sz="1600" b="1">
                <a:solidFill>
                  <a:schemeClr val="dk2"/>
                </a:solidFill>
              </a:rPr>
              <a:t>Data Collection	</a:t>
            </a: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457200" lvl="0" indent="-330200" algn="l" rtl="0">
              <a:lnSpc>
                <a:spcPct val="150000"/>
              </a:lnSpc>
              <a:spcBef>
                <a:spcPts val="1200"/>
              </a:spcBef>
              <a:spcAft>
                <a:spcPts val="0"/>
              </a:spcAft>
              <a:buClr>
                <a:schemeClr val="dk2"/>
              </a:buClr>
              <a:buSzPts val="1600"/>
              <a:buAutoNum type="arabicPeriod"/>
            </a:pPr>
            <a:r>
              <a:rPr lang="en" sz="1600" b="1">
                <a:solidFill>
                  <a:schemeClr val="dk2"/>
                </a:solidFill>
              </a:rPr>
              <a:t>Data Cleaning</a:t>
            </a:r>
            <a:endParaRPr sz="1600" b="1">
              <a:solidFill>
                <a:schemeClr val="dk2"/>
              </a:solidFill>
            </a:endParaRPr>
          </a:p>
          <a:p>
            <a:pPr marL="457200" lvl="0" indent="0" algn="l" rtl="0">
              <a:lnSpc>
                <a:spcPct val="150000"/>
              </a:lnSpc>
              <a:spcBef>
                <a:spcPts val="1200"/>
              </a:spcBef>
              <a:spcAft>
                <a:spcPts val="0"/>
              </a:spcAft>
              <a:buNone/>
            </a:pPr>
            <a:endParaRPr sz="1600" b="1">
              <a:solidFill>
                <a:schemeClr val="dk2"/>
              </a:solidFill>
            </a:endParaRPr>
          </a:p>
          <a:p>
            <a:pPr marL="457200" lvl="0" indent="-330200" algn="l" rtl="0">
              <a:lnSpc>
                <a:spcPct val="150000"/>
              </a:lnSpc>
              <a:spcBef>
                <a:spcPts val="1200"/>
              </a:spcBef>
              <a:spcAft>
                <a:spcPts val="0"/>
              </a:spcAft>
              <a:buClr>
                <a:schemeClr val="dk2"/>
              </a:buClr>
              <a:buSzPts val="1600"/>
              <a:buAutoNum type="arabicPeriod"/>
            </a:pPr>
            <a:r>
              <a:rPr lang="en" sz="1600" b="1">
                <a:solidFill>
                  <a:schemeClr val="dk2"/>
                </a:solidFill>
              </a:rPr>
              <a:t>Preprocessing</a:t>
            </a:r>
            <a:endParaRPr sz="1600" b="1">
              <a:solidFill>
                <a:schemeClr val="dk2"/>
              </a:solidFill>
            </a:endParaRPr>
          </a:p>
        </p:txBody>
      </p:sp>
      <p:sp>
        <p:nvSpPr>
          <p:cNvPr id="101" name="Google Shape;101;p15"/>
          <p:cNvSpPr txBox="1"/>
          <p:nvPr/>
        </p:nvSpPr>
        <p:spPr>
          <a:xfrm>
            <a:off x="5055550" y="2110175"/>
            <a:ext cx="2188800" cy="10467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9900FF"/>
                </a:solidFill>
                <a:latin typeface="Lato"/>
                <a:ea typeface="Lato"/>
                <a:cs typeface="Lato"/>
                <a:sym typeface="Lato"/>
              </a:rPr>
              <a:t>Total: 1804 distinct posts</a:t>
            </a:r>
            <a:endParaRPr>
              <a:solidFill>
                <a:srgbClr val="9900FF"/>
              </a:solidFill>
              <a:latin typeface="Lato"/>
              <a:ea typeface="Lato"/>
              <a:cs typeface="Lato"/>
              <a:sym typeface="Lato"/>
            </a:endParaRPr>
          </a:p>
          <a:p>
            <a:pPr marL="0" lvl="0" indent="0" algn="l" rtl="0">
              <a:lnSpc>
                <a:spcPct val="150000"/>
              </a:lnSpc>
              <a:spcBef>
                <a:spcPts val="0"/>
              </a:spcBef>
              <a:spcAft>
                <a:spcPts val="0"/>
              </a:spcAft>
              <a:buNone/>
            </a:pPr>
            <a:r>
              <a:rPr lang="en">
                <a:solidFill>
                  <a:srgbClr val="9900FF"/>
                </a:solidFill>
                <a:latin typeface="Lato"/>
                <a:ea typeface="Lato"/>
                <a:cs typeface="Lato"/>
                <a:sym typeface="Lato"/>
              </a:rPr>
              <a:t>54% Singapore</a:t>
            </a:r>
            <a:endParaRPr>
              <a:solidFill>
                <a:srgbClr val="9900FF"/>
              </a:solidFill>
              <a:latin typeface="Lato"/>
              <a:ea typeface="Lato"/>
              <a:cs typeface="Lato"/>
              <a:sym typeface="Lato"/>
            </a:endParaRPr>
          </a:p>
          <a:p>
            <a:pPr marL="0" lvl="0" indent="0" algn="l" rtl="0">
              <a:lnSpc>
                <a:spcPct val="150000"/>
              </a:lnSpc>
              <a:spcBef>
                <a:spcPts val="0"/>
              </a:spcBef>
              <a:spcAft>
                <a:spcPts val="0"/>
              </a:spcAft>
              <a:buNone/>
            </a:pPr>
            <a:r>
              <a:rPr lang="en">
                <a:solidFill>
                  <a:srgbClr val="9900FF"/>
                </a:solidFill>
                <a:latin typeface="Lato"/>
                <a:ea typeface="Lato"/>
                <a:cs typeface="Lato"/>
                <a:sym typeface="Lato"/>
              </a:rPr>
              <a:t>46% Japan</a:t>
            </a:r>
            <a:endParaRPr>
              <a:solidFill>
                <a:srgbClr val="9900FF"/>
              </a:solidFill>
              <a:latin typeface="Lato"/>
              <a:ea typeface="Lato"/>
              <a:cs typeface="Lato"/>
              <a:sym typeface="Lato"/>
            </a:endParaRPr>
          </a:p>
        </p:txBody>
      </p:sp>
      <p:sp>
        <p:nvSpPr>
          <p:cNvPr id="102" name="Google Shape;102;p15"/>
          <p:cNvSpPr txBox="1"/>
          <p:nvPr/>
        </p:nvSpPr>
        <p:spPr>
          <a:xfrm>
            <a:off x="2390950" y="3692425"/>
            <a:ext cx="4853400" cy="615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A61C00"/>
                </a:solidFill>
                <a:latin typeface="Lato"/>
                <a:ea typeface="Lato"/>
                <a:cs typeface="Lato"/>
                <a:sym typeface="Lato"/>
              </a:rPr>
              <a:t>Removal of html tags, non-alpha letters, white spaces, non-english characters</a:t>
            </a:r>
            <a:endParaRPr>
              <a:solidFill>
                <a:srgbClr val="A61C00"/>
              </a:solidFill>
              <a:latin typeface="Lato"/>
              <a:ea typeface="Lato"/>
              <a:cs typeface="Lato"/>
              <a:sym typeface="Lato"/>
            </a:endParaRPr>
          </a:p>
        </p:txBody>
      </p:sp>
      <p:sp>
        <p:nvSpPr>
          <p:cNvPr id="103" name="Google Shape;103;p15"/>
          <p:cNvSpPr txBox="1"/>
          <p:nvPr/>
        </p:nvSpPr>
        <p:spPr>
          <a:xfrm>
            <a:off x="2390949" y="4668925"/>
            <a:ext cx="5005893"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741B47"/>
                </a:solidFill>
                <a:latin typeface="Lato"/>
                <a:ea typeface="Lato"/>
                <a:cs typeface="Lato"/>
                <a:sym typeface="Lato"/>
              </a:rPr>
              <a:t>Tokenizing, lemmatizing with pos tags, removal of stopwords</a:t>
            </a:r>
            <a:endParaRPr>
              <a:solidFill>
                <a:srgbClr val="741B47"/>
              </a:solidFill>
              <a:latin typeface="Lato"/>
              <a:ea typeface="Lato"/>
              <a:cs typeface="Lato"/>
              <a:sym typeface="Lato"/>
            </a:endParaRPr>
          </a:p>
        </p:txBody>
      </p:sp>
      <p:sp>
        <p:nvSpPr>
          <p:cNvPr id="104" name="Google Shape;104;p15"/>
          <p:cNvSpPr txBox="1"/>
          <p:nvPr/>
        </p:nvSpPr>
        <p:spPr>
          <a:xfrm>
            <a:off x="841900" y="2462275"/>
            <a:ext cx="1936150" cy="432396"/>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9900FF"/>
                </a:solidFill>
                <a:latin typeface="Lato"/>
                <a:ea typeface="Lato"/>
                <a:cs typeface="Lato"/>
                <a:sym typeface="Lato"/>
              </a:rPr>
              <a:t>Using requests library</a:t>
            </a:r>
            <a:endParaRPr/>
          </a:p>
        </p:txBody>
      </p:sp>
      <p:sp>
        <p:nvSpPr>
          <p:cNvPr id="105" name="Google Shape;105;p15"/>
          <p:cNvSpPr txBox="1"/>
          <p:nvPr/>
        </p:nvSpPr>
        <p:spPr>
          <a:xfrm>
            <a:off x="3261600" y="2061725"/>
            <a:ext cx="1310400" cy="11436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9900FF"/>
                </a:solidFill>
                <a:latin typeface="Lato"/>
                <a:ea typeface="Lato"/>
                <a:cs typeface="Lato"/>
                <a:sym typeface="Lato"/>
              </a:rPr>
              <a:t>Hot</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Controversial</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New</a:t>
            </a:r>
            <a:endParaRPr>
              <a:solidFill>
                <a:srgbClr val="9900FF"/>
              </a:solidFill>
              <a:latin typeface="Lato"/>
              <a:ea typeface="Lato"/>
              <a:cs typeface="Lato"/>
              <a:sym typeface="Lato"/>
            </a:endParaRPr>
          </a:p>
          <a:p>
            <a:pPr marL="0" lvl="0" indent="0" algn="l" rtl="0">
              <a:lnSpc>
                <a:spcPct val="115000"/>
              </a:lnSpc>
              <a:spcBef>
                <a:spcPts val="0"/>
              </a:spcBef>
              <a:spcAft>
                <a:spcPts val="0"/>
              </a:spcAft>
              <a:buNone/>
            </a:pPr>
            <a:r>
              <a:rPr lang="en">
                <a:solidFill>
                  <a:srgbClr val="9900FF"/>
                </a:solidFill>
                <a:latin typeface="Lato"/>
                <a:ea typeface="Lato"/>
                <a:cs typeface="Lato"/>
                <a:sym typeface="Lato"/>
              </a:rPr>
              <a:t>Top</a:t>
            </a:r>
            <a:endParaRPr>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36775" y="1166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Methodology</a:t>
            </a:r>
            <a:endParaRPr sz="2640"/>
          </a:p>
        </p:txBody>
      </p:sp>
      <p:sp>
        <p:nvSpPr>
          <p:cNvPr id="111" name="Google Shape;111;p16"/>
          <p:cNvSpPr txBox="1">
            <a:spLocks noGrp="1"/>
          </p:cNvSpPr>
          <p:nvPr>
            <p:ph type="body" idx="1"/>
          </p:nvPr>
        </p:nvSpPr>
        <p:spPr>
          <a:xfrm>
            <a:off x="336775" y="1701450"/>
            <a:ext cx="3450300" cy="33681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b="1">
                <a:solidFill>
                  <a:schemeClr val="dk2"/>
                </a:solidFill>
              </a:rPr>
              <a:t>4. 	Modeling</a:t>
            </a: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endParaRPr sz="1600" b="1">
              <a:solidFill>
                <a:schemeClr val="dk2"/>
              </a:solidFill>
            </a:endParaRPr>
          </a:p>
          <a:p>
            <a:pPr marL="0" lvl="0" indent="0" algn="l" rtl="0">
              <a:lnSpc>
                <a:spcPct val="150000"/>
              </a:lnSpc>
              <a:spcBef>
                <a:spcPts val="1200"/>
              </a:spcBef>
              <a:spcAft>
                <a:spcPts val="0"/>
              </a:spcAft>
              <a:buNone/>
            </a:pPr>
            <a:r>
              <a:rPr lang="en" sz="1600" b="1">
                <a:solidFill>
                  <a:schemeClr val="dk2"/>
                </a:solidFill>
              </a:rPr>
              <a:t>5.	Evaluation &amp; Conclusions</a:t>
            </a:r>
            <a:endParaRPr sz="1600" b="1">
              <a:solidFill>
                <a:schemeClr val="dk2"/>
              </a:solidFill>
            </a:endParaRPr>
          </a:p>
          <a:p>
            <a:pPr marL="0" lvl="0" indent="0" algn="l" rtl="0">
              <a:lnSpc>
                <a:spcPct val="150000"/>
              </a:lnSpc>
              <a:spcBef>
                <a:spcPts val="1200"/>
              </a:spcBef>
              <a:spcAft>
                <a:spcPts val="1200"/>
              </a:spcAft>
              <a:buNone/>
            </a:pPr>
            <a:endParaRPr sz="1600" b="1">
              <a:solidFill>
                <a:schemeClr val="dk2"/>
              </a:solidFill>
            </a:endParaRPr>
          </a:p>
        </p:txBody>
      </p:sp>
      <p:sp>
        <p:nvSpPr>
          <p:cNvPr id="112" name="Google Shape;112;p16"/>
          <p:cNvSpPr txBox="1"/>
          <p:nvPr/>
        </p:nvSpPr>
        <p:spPr>
          <a:xfrm>
            <a:off x="3260850" y="2247750"/>
            <a:ext cx="2204400" cy="13914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274E13"/>
                </a:solidFill>
                <a:latin typeface="Lato"/>
                <a:ea typeface="Lato"/>
                <a:cs typeface="Lato"/>
                <a:sym typeface="Lato"/>
              </a:rPr>
              <a:t>Logistic Regression</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Multinomial Naive Bayes</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Support Vector Classifier</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Random Forest</a:t>
            </a:r>
            <a:endParaRPr>
              <a:solidFill>
                <a:srgbClr val="274E13"/>
              </a:solidFill>
              <a:latin typeface="Lato"/>
              <a:ea typeface="Lato"/>
              <a:cs typeface="Lato"/>
              <a:sym typeface="Lato"/>
            </a:endParaRPr>
          </a:p>
          <a:p>
            <a:pPr marL="0" lvl="0" indent="0" algn="l" rtl="0">
              <a:lnSpc>
                <a:spcPct val="115000"/>
              </a:lnSpc>
              <a:spcBef>
                <a:spcPts val="0"/>
              </a:spcBef>
              <a:spcAft>
                <a:spcPts val="0"/>
              </a:spcAft>
              <a:buNone/>
            </a:pPr>
            <a:endParaRPr>
              <a:solidFill>
                <a:srgbClr val="274E13"/>
              </a:solidFill>
              <a:latin typeface="Lato"/>
              <a:ea typeface="Lato"/>
              <a:cs typeface="Lato"/>
              <a:sym typeface="Lato"/>
            </a:endParaRPr>
          </a:p>
        </p:txBody>
      </p:sp>
      <p:sp>
        <p:nvSpPr>
          <p:cNvPr id="113" name="Google Shape;113;p16"/>
          <p:cNvSpPr txBox="1"/>
          <p:nvPr/>
        </p:nvSpPr>
        <p:spPr>
          <a:xfrm>
            <a:off x="989550" y="3185400"/>
            <a:ext cx="1668600" cy="4002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rgbClr val="274E13"/>
                </a:solidFill>
                <a:latin typeface="Lato"/>
                <a:ea typeface="Lato"/>
                <a:cs typeface="Lato"/>
                <a:sym typeface="Lato"/>
              </a:rPr>
              <a:t>Accuracy scores</a:t>
            </a:r>
            <a:endParaRPr>
              <a:solidFill>
                <a:srgbClr val="274E13"/>
              </a:solidFill>
              <a:latin typeface="Lato"/>
              <a:ea typeface="Lato"/>
              <a:cs typeface="Lato"/>
              <a:sym typeface="Lato"/>
            </a:endParaRPr>
          </a:p>
        </p:txBody>
      </p:sp>
      <p:sp>
        <p:nvSpPr>
          <p:cNvPr id="114" name="Google Shape;114;p16"/>
          <p:cNvSpPr txBox="1"/>
          <p:nvPr/>
        </p:nvSpPr>
        <p:spPr>
          <a:xfrm>
            <a:off x="989550" y="2247750"/>
            <a:ext cx="1668600" cy="7233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274E13"/>
                </a:solidFill>
                <a:latin typeface="Lato"/>
                <a:ea typeface="Lato"/>
                <a:cs typeface="Lato"/>
                <a:sym typeface="Lato"/>
              </a:rPr>
              <a:t>Count Vectorizer</a:t>
            </a:r>
            <a:endParaRPr>
              <a:solidFill>
                <a:srgbClr val="274E13"/>
              </a:solidFill>
              <a:latin typeface="Lato"/>
              <a:ea typeface="Lato"/>
              <a:cs typeface="Lato"/>
              <a:sym typeface="Lato"/>
            </a:endParaRPr>
          </a:p>
          <a:p>
            <a:pPr marL="0" lvl="0" indent="0" algn="l" rtl="0">
              <a:lnSpc>
                <a:spcPct val="150000"/>
              </a:lnSpc>
              <a:spcBef>
                <a:spcPts val="0"/>
              </a:spcBef>
              <a:spcAft>
                <a:spcPts val="0"/>
              </a:spcAft>
              <a:buNone/>
            </a:pPr>
            <a:r>
              <a:rPr lang="en">
                <a:solidFill>
                  <a:srgbClr val="274E13"/>
                </a:solidFill>
                <a:latin typeface="Lato"/>
                <a:ea typeface="Lato"/>
                <a:cs typeface="Lato"/>
                <a:sym typeface="Lato"/>
              </a:rPr>
              <a:t>TF-IDF Vectorizer</a:t>
            </a:r>
            <a:endParaRPr>
              <a:solidFill>
                <a:srgbClr val="274E1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46750" y="1135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Stopwords</a:t>
            </a:r>
            <a:endParaRPr sz="2640"/>
          </a:p>
        </p:txBody>
      </p:sp>
      <p:sp>
        <p:nvSpPr>
          <p:cNvPr id="120" name="Google Shape;120;p17"/>
          <p:cNvSpPr txBox="1">
            <a:spLocks noGrp="1"/>
          </p:cNvSpPr>
          <p:nvPr>
            <p:ph type="body" idx="1"/>
          </p:nvPr>
        </p:nvSpPr>
        <p:spPr>
          <a:xfrm>
            <a:off x="346750" y="1718050"/>
            <a:ext cx="3000608" cy="404400"/>
          </a:xfrm>
          <a:prstGeom prst="rect">
            <a:avLst/>
          </a:prstGeom>
          <a:solidFill>
            <a:srgbClr val="FFFF00"/>
          </a:solidFill>
        </p:spPr>
        <p:txBody>
          <a:bodyPr spcFirstLastPara="1" wrap="square" lIns="91425" tIns="91425" rIns="91425" bIns="91425" anchor="ctr" anchorCtr="0">
            <a:noAutofit/>
          </a:bodyPr>
          <a:lstStyle/>
          <a:p>
            <a:pPr marL="0" lvl="0" indent="0" algn="ctr" rtl="0">
              <a:spcBef>
                <a:spcPts val="0"/>
              </a:spcBef>
              <a:spcAft>
                <a:spcPts val="1200"/>
              </a:spcAft>
              <a:buNone/>
            </a:pPr>
            <a:r>
              <a:rPr lang="en" sz="1100" b="1" dirty="0">
                <a:solidFill>
                  <a:srgbClr val="000000"/>
                </a:solidFill>
              </a:rPr>
              <a:t>Logistic Regression with Count Vectorizer</a:t>
            </a:r>
            <a:endParaRPr sz="1100" b="1" dirty="0">
              <a:solidFill>
                <a:srgbClr val="000000"/>
              </a:solidFill>
            </a:endParaRPr>
          </a:p>
        </p:txBody>
      </p:sp>
      <p:pic>
        <p:nvPicPr>
          <p:cNvPr id="121" name="Google Shape;121;p17"/>
          <p:cNvPicPr preferRelativeResize="0"/>
          <p:nvPr/>
        </p:nvPicPr>
        <p:blipFill>
          <a:blip r:embed="rId3">
            <a:alphaModFix/>
          </a:blip>
          <a:stretch>
            <a:fillRect/>
          </a:stretch>
        </p:blipFill>
        <p:spPr>
          <a:xfrm>
            <a:off x="56600" y="2511625"/>
            <a:ext cx="9043549" cy="2547875"/>
          </a:xfrm>
          <a:prstGeom prst="rect">
            <a:avLst/>
          </a:prstGeom>
          <a:noFill/>
          <a:ln>
            <a:noFill/>
          </a:ln>
        </p:spPr>
      </p:pic>
      <p:cxnSp>
        <p:nvCxnSpPr>
          <p:cNvPr id="122" name="Google Shape;122;p17"/>
          <p:cNvCxnSpPr/>
          <p:nvPr/>
        </p:nvCxnSpPr>
        <p:spPr>
          <a:xfrm rot="10800000" flipH="1">
            <a:off x="3763800" y="1915300"/>
            <a:ext cx="467100" cy="9900"/>
          </a:xfrm>
          <a:prstGeom prst="straightConnector1">
            <a:avLst/>
          </a:prstGeom>
          <a:noFill/>
          <a:ln w="9525" cap="flat" cmpd="sng">
            <a:solidFill>
              <a:schemeClr val="dk2"/>
            </a:solidFill>
            <a:prstDash val="solid"/>
            <a:round/>
            <a:headEnd type="none" w="med" len="med"/>
            <a:tailEnd type="triangle" w="med" len="med"/>
          </a:ln>
        </p:spPr>
      </p:cxnSp>
      <p:sp>
        <p:nvSpPr>
          <p:cNvPr id="123" name="Google Shape;123;p17"/>
          <p:cNvSpPr txBox="1">
            <a:spLocks noGrp="1"/>
          </p:cNvSpPr>
          <p:nvPr>
            <p:ph type="body" idx="1"/>
          </p:nvPr>
        </p:nvSpPr>
        <p:spPr>
          <a:xfrm>
            <a:off x="4461800" y="1389850"/>
            <a:ext cx="3483300" cy="40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210" b="1"/>
              <a:t>Misclassified words with more than 5 frequency</a:t>
            </a:r>
            <a:endParaRPr sz="1210" b="1"/>
          </a:p>
        </p:txBody>
      </p:sp>
      <p:sp>
        <p:nvSpPr>
          <p:cNvPr id="124" name="Google Shape;124;p17"/>
          <p:cNvSpPr txBox="1">
            <a:spLocks noGrp="1"/>
          </p:cNvSpPr>
          <p:nvPr>
            <p:ph type="body" idx="1"/>
          </p:nvPr>
        </p:nvSpPr>
        <p:spPr>
          <a:xfrm>
            <a:off x="4461800" y="1988388"/>
            <a:ext cx="3483300" cy="404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210" b="1"/>
              <a:t>Common words appearing in both subreddits</a:t>
            </a:r>
            <a:endParaRPr sz="1210" b="1"/>
          </a:p>
        </p:txBody>
      </p:sp>
      <p:sp>
        <p:nvSpPr>
          <p:cNvPr id="125" name="Google Shape;125;p17"/>
          <p:cNvSpPr/>
          <p:nvPr/>
        </p:nvSpPr>
        <p:spPr>
          <a:xfrm>
            <a:off x="5858075" y="1718050"/>
            <a:ext cx="410400" cy="3114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627250" y="2688475"/>
            <a:ext cx="5652900" cy="155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19100" y="11309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 common words</a:t>
            </a:r>
            <a:endParaRPr/>
          </a:p>
        </p:txBody>
      </p:sp>
      <p:pic>
        <p:nvPicPr>
          <p:cNvPr id="132" name="Google Shape;132;p18"/>
          <p:cNvPicPr preferRelativeResize="0"/>
          <p:nvPr/>
        </p:nvPicPr>
        <p:blipFill>
          <a:blip r:embed="rId3">
            <a:alphaModFix/>
          </a:blip>
          <a:stretch>
            <a:fillRect/>
          </a:stretch>
        </p:blipFill>
        <p:spPr>
          <a:xfrm>
            <a:off x="0" y="2815823"/>
            <a:ext cx="5857375" cy="2355750"/>
          </a:xfrm>
          <a:prstGeom prst="rect">
            <a:avLst/>
          </a:prstGeom>
          <a:noFill/>
          <a:ln>
            <a:noFill/>
          </a:ln>
        </p:spPr>
      </p:pic>
      <p:pic>
        <p:nvPicPr>
          <p:cNvPr id="133" name="Google Shape;133;p18"/>
          <p:cNvPicPr preferRelativeResize="0"/>
          <p:nvPr/>
        </p:nvPicPr>
        <p:blipFill>
          <a:blip r:embed="rId4">
            <a:alphaModFix/>
          </a:blip>
          <a:stretch>
            <a:fillRect/>
          </a:stretch>
        </p:blipFill>
        <p:spPr>
          <a:xfrm>
            <a:off x="3576955" y="478425"/>
            <a:ext cx="5567046" cy="233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38600" y="11702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Top Predictive Features</a:t>
            </a:r>
            <a:endParaRPr sz="2640"/>
          </a:p>
          <a:p>
            <a:pPr marL="0" lvl="0" indent="0" algn="l" rtl="0">
              <a:spcBef>
                <a:spcPts val="0"/>
              </a:spcBef>
              <a:spcAft>
                <a:spcPts val="0"/>
              </a:spcAft>
              <a:buSzPts val="990"/>
              <a:buNone/>
            </a:pPr>
            <a:endParaRPr sz="2640"/>
          </a:p>
        </p:txBody>
      </p:sp>
      <p:sp>
        <p:nvSpPr>
          <p:cNvPr id="139" name="Google Shape;139;p19"/>
          <p:cNvSpPr txBox="1">
            <a:spLocks noGrp="1"/>
          </p:cNvSpPr>
          <p:nvPr>
            <p:ph type="body" idx="1"/>
          </p:nvPr>
        </p:nvSpPr>
        <p:spPr>
          <a:xfrm>
            <a:off x="290850" y="2082800"/>
            <a:ext cx="2541000" cy="215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community</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june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wait</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jail</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mrt</a:t>
            </a:r>
            <a:endParaRPr sz="1600" b="1">
              <a:solidFill>
                <a:schemeClr val="dk2"/>
              </a:solidFill>
            </a:endParaRPr>
          </a:p>
        </p:txBody>
      </p:sp>
      <p:sp>
        <p:nvSpPr>
          <p:cNvPr id="140" name="Google Shape;140;p19"/>
          <p:cNvSpPr txBox="1">
            <a:spLocks noGrp="1"/>
          </p:cNvSpPr>
          <p:nvPr>
            <p:ph type="body" idx="2"/>
          </p:nvPr>
        </p:nvSpPr>
        <p:spPr>
          <a:xfrm>
            <a:off x="5565675" y="2664950"/>
            <a:ext cx="1788000" cy="1634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june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community</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wait</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mrt</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grc</a:t>
            </a:r>
            <a:endParaRPr sz="1600" b="1">
              <a:solidFill>
                <a:srgbClr val="351C75"/>
              </a:solidFill>
            </a:endParaRPr>
          </a:p>
        </p:txBody>
      </p:sp>
      <p:sp>
        <p:nvSpPr>
          <p:cNvPr id="141" name="Google Shape;141;p19"/>
          <p:cNvSpPr txBox="1">
            <a:spLocks noGrp="1"/>
          </p:cNvSpPr>
          <p:nvPr>
            <p:ph type="body" idx="1"/>
          </p:nvPr>
        </p:nvSpPr>
        <p:spPr>
          <a:xfrm>
            <a:off x="2885600" y="2082800"/>
            <a:ext cx="1753800" cy="178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tokyo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osaka</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olympics</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taiwan</a:t>
            </a:r>
            <a:endParaRPr sz="1600" b="1">
              <a:solidFill>
                <a:srgbClr val="A64D79"/>
              </a:solidFill>
            </a:endParaRPr>
          </a:p>
        </p:txBody>
      </p:sp>
      <p:sp>
        <p:nvSpPr>
          <p:cNvPr id="142" name="Google Shape;142;p19"/>
          <p:cNvSpPr txBox="1"/>
          <p:nvPr/>
        </p:nvSpPr>
        <p:spPr>
          <a:xfrm>
            <a:off x="756325" y="18578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43" name="Google Shape;143;p19"/>
          <p:cNvSpPr txBox="1"/>
          <p:nvPr/>
        </p:nvSpPr>
        <p:spPr>
          <a:xfrm>
            <a:off x="3361000" y="18578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44" name="Google Shape;144;p19"/>
          <p:cNvSpPr/>
          <p:nvPr/>
        </p:nvSpPr>
        <p:spPr>
          <a:xfrm>
            <a:off x="1150250" y="4188850"/>
            <a:ext cx="2541000" cy="75255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TF-IDF  vectorizer with stopwords</a:t>
            </a:r>
            <a:endParaRPr sz="1200"/>
          </a:p>
        </p:txBody>
      </p:sp>
      <p:sp>
        <p:nvSpPr>
          <p:cNvPr id="145" name="Google Shape;145;p19"/>
          <p:cNvSpPr txBox="1">
            <a:spLocks noGrp="1"/>
          </p:cNvSpPr>
          <p:nvPr>
            <p:ph type="body" idx="2"/>
          </p:nvPr>
        </p:nvSpPr>
        <p:spPr>
          <a:xfrm>
            <a:off x="7353675" y="2591750"/>
            <a:ext cx="1783800" cy="1780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tokyo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olympics</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osaka</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asahi</a:t>
            </a:r>
            <a:endParaRPr sz="1600" b="1">
              <a:solidFill>
                <a:srgbClr val="351C75"/>
              </a:solidFill>
            </a:endParaRPr>
          </a:p>
          <a:p>
            <a:pPr marL="457200" lvl="0" indent="0" algn="l" rtl="0">
              <a:spcBef>
                <a:spcPts val="1200"/>
              </a:spcBef>
              <a:spcAft>
                <a:spcPts val="1200"/>
              </a:spcAft>
              <a:buNone/>
            </a:pPr>
            <a:endParaRPr sz="1600" b="1">
              <a:solidFill>
                <a:srgbClr val="351C75"/>
              </a:solidFill>
            </a:endParaRPr>
          </a:p>
        </p:txBody>
      </p:sp>
      <p:sp>
        <p:nvSpPr>
          <p:cNvPr id="146" name="Google Shape;146;p19"/>
          <p:cNvSpPr txBox="1"/>
          <p:nvPr/>
        </p:nvSpPr>
        <p:spPr>
          <a:xfrm>
            <a:off x="5943213" y="45412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47" name="Google Shape;147;p19"/>
          <p:cNvSpPr txBox="1"/>
          <p:nvPr/>
        </p:nvSpPr>
        <p:spPr>
          <a:xfrm>
            <a:off x="7802075" y="45412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48" name="Google Shape;148;p19"/>
          <p:cNvSpPr/>
          <p:nvPr/>
        </p:nvSpPr>
        <p:spPr>
          <a:xfrm>
            <a:off x="6246000" y="1562775"/>
            <a:ext cx="2428850" cy="8600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Countvectorizer with stopwords</a:t>
            </a:r>
            <a:endParaRPr sz="1200"/>
          </a:p>
        </p:txBody>
      </p:sp>
      <p:sp>
        <p:nvSpPr>
          <p:cNvPr id="149" name="Google Shape;149;p19"/>
          <p:cNvSpPr txBox="1">
            <a:spLocks noGrp="1"/>
          </p:cNvSpPr>
          <p:nvPr>
            <p:ph type="title"/>
          </p:nvPr>
        </p:nvSpPr>
        <p:spPr>
          <a:xfrm>
            <a:off x="2898000" y="573575"/>
            <a:ext cx="33480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Logistic Regression</a:t>
            </a:r>
            <a:endParaRPr sz="2640">
              <a:solidFill>
                <a:srgbClr val="38761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438600" y="11702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Top Predictive Features</a:t>
            </a:r>
            <a:endParaRPr sz="2640"/>
          </a:p>
          <a:p>
            <a:pPr marL="0" lvl="0" indent="0" algn="l" rtl="0">
              <a:spcBef>
                <a:spcPts val="0"/>
              </a:spcBef>
              <a:spcAft>
                <a:spcPts val="0"/>
              </a:spcAft>
              <a:buSzPts val="990"/>
              <a:buNone/>
            </a:pPr>
            <a:endParaRPr sz="2640"/>
          </a:p>
        </p:txBody>
      </p:sp>
      <p:sp>
        <p:nvSpPr>
          <p:cNvPr id="155" name="Google Shape;155;p20"/>
          <p:cNvSpPr txBox="1">
            <a:spLocks noGrp="1"/>
          </p:cNvSpPr>
          <p:nvPr>
            <p:ph type="body" idx="1"/>
          </p:nvPr>
        </p:nvSpPr>
        <p:spPr>
          <a:xfrm>
            <a:off x="290850" y="1854200"/>
            <a:ext cx="2541000" cy="319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june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community</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see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take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give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back</a:t>
            </a:r>
            <a:endParaRPr sz="1600" b="1">
              <a:solidFill>
                <a:schemeClr val="dk2"/>
              </a:solidFill>
            </a:endParaRPr>
          </a:p>
        </p:txBody>
      </p:sp>
      <p:sp>
        <p:nvSpPr>
          <p:cNvPr id="156" name="Google Shape;156;p20"/>
          <p:cNvSpPr txBox="1">
            <a:spLocks noGrp="1"/>
          </p:cNvSpPr>
          <p:nvPr>
            <p:ph type="body" idx="2"/>
          </p:nvPr>
        </p:nvSpPr>
        <p:spPr>
          <a:xfrm>
            <a:off x="5607375" y="1698875"/>
            <a:ext cx="1704600" cy="2760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go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even</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also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see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many</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take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give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find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much</a:t>
            </a:r>
            <a:endParaRPr sz="1600" b="1">
              <a:solidFill>
                <a:srgbClr val="351C75"/>
              </a:solidFill>
            </a:endParaRPr>
          </a:p>
        </p:txBody>
      </p:sp>
      <p:sp>
        <p:nvSpPr>
          <p:cNvPr id="157" name="Google Shape;157;p20"/>
          <p:cNvSpPr txBox="1">
            <a:spLocks noGrp="1"/>
          </p:cNvSpPr>
          <p:nvPr>
            <p:ph type="body" idx="1"/>
          </p:nvPr>
        </p:nvSpPr>
        <p:spPr>
          <a:xfrm>
            <a:off x="2885598" y="1854200"/>
            <a:ext cx="1753800" cy="304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b="1" u="sng">
              <a:solidFill>
                <a:srgbClr val="A64D79"/>
              </a:solidFill>
            </a:endParaRPr>
          </a:p>
          <a:p>
            <a:pPr marL="457200" lvl="0" indent="-330200" algn="l" rtl="0">
              <a:spcBef>
                <a:spcPts val="1200"/>
              </a:spcBef>
              <a:spcAft>
                <a:spcPts val="0"/>
              </a:spcAft>
              <a:buClr>
                <a:srgbClr val="A64D79"/>
              </a:buClr>
              <a:buSzPts val="1600"/>
              <a:buChar char="-"/>
            </a:pPr>
            <a:r>
              <a:rPr lang="en" sz="1600" b="1">
                <a:solidFill>
                  <a:srgbClr val="A64D79"/>
                </a:solidFill>
              </a:rPr>
              <a:t>tokyo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find</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olympics</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go</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anyone</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asahi</a:t>
            </a:r>
            <a:endParaRPr sz="1600" b="1">
              <a:solidFill>
                <a:srgbClr val="A64D79"/>
              </a:solidFill>
            </a:endParaRPr>
          </a:p>
          <a:p>
            <a:pPr marL="457200" lvl="0" indent="-330200" algn="l" rtl="0">
              <a:spcBef>
                <a:spcPts val="0"/>
              </a:spcBef>
              <a:spcAft>
                <a:spcPts val="0"/>
              </a:spcAft>
              <a:buClr>
                <a:srgbClr val="A64D79"/>
              </a:buClr>
              <a:buSzPts val="1600"/>
              <a:buChar char="-"/>
            </a:pPr>
            <a:r>
              <a:rPr lang="en" sz="1600" b="1">
                <a:solidFill>
                  <a:srgbClr val="A64D79"/>
                </a:solidFill>
              </a:rPr>
              <a:t>osaka</a:t>
            </a:r>
            <a:endParaRPr sz="1600" b="1">
              <a:solidFill>
                <a:srgbClr val="A64D79"/>
              </a:solidFill>
            </a:endParaRPr>
          </a:p>
        </p:txBody>
      </p:sp>
      <p:sp>
        <p:nvSpPr>
          <p:cNvPr id="158" name="Google Shape;158;p20"/>
          <p:cNvSpPr txBox="1"/>
          <p:nvPr/>
        </p:nvSpPr>
        <p:spPr>
          <a:xfrm>
            <a:off x="680125" y="17054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59" name="Google Shape;159;p20"/>
          <p:cNvSpPr txBox="1"/>
          <p:nvPr/>
        </p:nvSpPr>
        <p:spPr>
          <a:xfrm>
            <a:off x="3284800" y="17054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60" name="Google Shape;160;p20"/>
          <p:cNvSpPr/>
          <p:nvPr/>
        </p:nvSpPr>
        <p:spPr>
          <a:xfrm>
            <a:off x="967275" y="4459175"/>
            <a:ext cx="2640850" cy="5924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TF-IDF vectorizer without stopwords</a:t>
            </a:r>
            <a:endParaRPr sz="1200"/>
          </a:p>
        </p:txBody>
      </p:sp>
      <p:sp>
        <p:nvSpPr>
          <p:cNvPr id="161" name="Google Shape;161;p20"/>
          <p:cNvSpPr txBox="1">
            <a:spLocks noGrp="1"/>
          </p:cNvSpPr>
          <p:nvPr>
            <p:ph type="body" idx="2"/>
          </p:nvPr>
        </p:nvSpPr>
        <p:spPr>
          <a:xfrm>
            <a:off x="7243925" y="1657700"/>
            <a:ext cx="1783800" cy="37428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51C75"/>
              </a:buClr>
              <a:buSzPts val="1600"/>
              <a:buChar char="-"/>
            </a:pPr>
            <a:r>
              <a:rPr lang="en" sz="1600" b="1">
                <a:solidFill>
                  <a:srgbClr val="351C75"/>
                </a:solidFill>
              </a:rPr>
              <a:t>go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find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tokyo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see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anyone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also</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base</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could</a:t>
            </a:r>
            <a:endParaRPr sz="1600" b="1">
              <a:solidFill>
                <a:srgbClr val="351C75"/>
              </a:solidFill>
            </a:endParaRPr>
          </a:p>
          <a:p>
            <a:pPr marL="457200" lvl="0" indent="-330200" algn="l" rtl="0">
              <a:spcBef>
                <a:spcPts val="0"/>
              </a:spcBef>
              <a:spcAft>
                <a:spcPts val="0"/>
              </a:spcAft>
              <a:buClr>
                <a:srgbClr val="351C75"/>
              </a:buClr>
              <a:buSzPts val="1600"/>
              <a:buChar char="-"/>
            </a:pPr>
            <a:r>
              <a:rPr lang="en" sz="1600" b="1">
                <a:solidFill>
                  <a:srgbClr val="351C75"/>
                </a:solidFill>
              </a:rPr>
              <a:t>much</a:t>
            </a:r>
            <a:endParaRPr sz="1600" b="1">
              <a:solidFill>
                <a:srgbClr val="351C75"/>
              </a:solidFill>
            </a:endParaRPr>
          </a:p>
          <a:p>
            <a:pPr marL="457200" lvl="0" indent="0" algn="l" rtl="0">
              <a:spcBef>
                <a:spcPts val="1200"/>
              </a:spcBef>
              <a:spcAft>
                <a:spcPts val="1200"/>
              </a:spcAft>
              <a:buNone/>
            </a:pPr>
            <a:endParaRPr sz="1600" b="1">
              <a:solidFill>
                <a:srgbClr val="351C75"/>
              </a:solidFill>
            </a:endParaRPr>
          </a:p>
        </p:txBody>
      </p:sp>
      <p:sp>
        <p:nvSpPr>
          <p:cNvPr id="162" name="Google Shape;162;p20"/>
          <p:cNvSpPr txBox="1"/>
          <p:nvPr/>
        </p:nvSpPr>
        <p:spPr>
          <a:xfrm>
            <a:off x="5943213" y="4617400"/>
            <a:ext cx="10329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Singapore</a:t>
            </a:r>
            <a:endParaRPr b="1">
              <a:solidFill>
                <a:srgbClr val="FF0000"/>
              </a:solidFill>
              <a:latin typeface="Lato"/>
              <a:ea typeface="Lato"/>
              <a:cs typeface="Lato"/>
              <a:sym typeface="Lato"/>
            </a:endParaRPr>
          </a:p>
        </p:txBody>
      </p:sp>
      <p:sp>
        <p:nvSpPr>
          <p:cNvPr id="163" name="Google Shape;163;p20"/>
          <p:cNvSpPr txBox="1"/>
          <p:nvPr/>
        </p:nvSpPr>
        <p:spPr>
          <a:xfrm>
            <a:off x="7802075" y="4617400"/>
            <a:ext cx="667500" cy="400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Lato"/>
                <a:ea typeface="Lato"/>
                <a:cs typeface="Lato"/>
                <a:sym typeface="Lato"/>
              </a:rPr>
              <a:t>Japan</a:t>
            </a:r>
            <a:endParaRPr b="1">
              <a:solidFill>
                <a:srgbClr val="FF0000"/>
              </a:solidFill>
              <a:latin typeface="Lato"/>
              <a:ea typeface="Lato"/>
              <a:cs typeface="Lato"/>
              <a:sym typeface="Lato"/>
            </a:endParaRPr>
          </a:p>
        </p:txBody>
      </p:sp>
      <p:sp>
        <p:nvSpPr>
          <p:cNvPr id="164" name="Google Shape;164;p20"/>
          <p:cNvSpPr/>
          <p:nvPr/>
        </p:nvSpPr>
        <p:spPr>
          <a:xfrm>
            <a:off x="6863125" y="675350"/>
            <a:ext cx="2164600" cy="8600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Countvectorizer without stopwords</a:t>
            </a:r>
            <a:endParaRPr sz="1200"/>
          </a:p>
        </p:txBody>
      </p:sp>
      <p:sp>
        <p:nvSpPr>
          <p:cNvPr id="165" name="Google Shape;165;p20"/>
          <p:cNvSpPr txBox="1">
            <a:spLocks noGrp="1"/>
          </p:cNvSpPr>
          <p:nvPr>
            <p:ph type="title"/>
          </p:nvPr>
        </p:nvSpPr>
        <p:spPr>
          <a:xfrm>
            <a:off x="2501750" y="558800"/>
            <a:ext cx="42693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Multinomial Naive Bayes</a:t>
            </a:r>
            <a:endParaRPr sz="2640">
              <a:solidFill>
                <a:srgbClr val="38761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460600" y="11488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t>Feature importance</a:t>
            </a:r>
            <a:endParaRPr sz="2640"/>
          </a:p>
        </p:txBody>
      </p:sp>
      <p:sp>
        <p:nvSpPr>
          <p:cNvPr id="171" name="Google Shape;171;p21"/>
          <p:cNvSpPr txBox="1">
            <a:spLocks noGrp="1"/>
          </p:cNvSpPr>
          <p:nvPr>
            <p:ph type="body" idx="1"/>
          </p:nvPr>
        </p:nvSpPr>
        <p:spPr>
          <a:xfrm>
            <a:off x="84900" y="2426100"/>
            <a:ext cx="1485000" cy="2913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5000"/>
              </a:lnSpc>
              <a:spcBef>
                <a:spcPts val="0"/>
              </a:spcBef>
              <a:spcAft>
                <a:spcPts val="1200"/>
              </a:spcAft>
              <a:buSzPts val="605"/>
              <a:buNone/>
            </a:pPr>
            <a:r>
              <a:rPr lang="en" sz="1215" b="1">
                <a:solidFill>
                  <a:srgbClr val="FF0000"/>
                </a:solidFill>
              </a:rPr>
              <a:t>Count vectorizer</a:t>
            </a:r>
            <a:endParaRPr sz="1215" b="1">
              <a:solidFill>
                <a:srgbClr val="FF0000"/>
              </a:solidFill>
            </a:endParaRPr>
          </a:p>
        </p:txBody>
      </p:sp>
      <p:pic>
        <p:nvPicPr>
          <p:cNvPr id="172" name="Google Shape;172;p21"/>
          <p:cNvPicPr preferRelativeResize="0"/>
          <p:nvPr/>
        </p:nvPicPr>
        <p:blipFill rotWithShape="1">
          <a:blip r:embed="rId3">
            <a:alphaModFix/>
          </a:blip>
          <a:srcRect t="1845"/>
          <a:stretch/>
        </p:blipFill>
        <p:spPr>
          <a:xfrm>
            <a:off x="5798225" y="1684050"/>
            <a:ext cx="1770880" cy="3403225"/>
          </a:xfrm>
          <a:prstGeom prst="rect">
            <a:avLst/>
          </a:prstGeom>
          <a:noFill/>
          <a:ln>
            <a:noFill/>
          </a:ln>
        </p:spPr>
      </p:pic>
      <p:pic>
        <p:nvPicPr>
          <p:cNvPr id="173" name="Google Shape;173;p21"/>
          <p:cNvPicPr preferRelativeResize="0"/>
          <p:nvPr/>
        </p:nvPicPr>
        <p:blipFill>
          <a:blip r:embed="rId4">
            <a:alphaModFix/>
          </a:blip>
          <a:stretch>
            <a:fillRect/>
          </a:stretch>
        </p:blipFill>
        <p:spPr>
          <a:xfrm>
            <a:off x="1646825" y="1684050"/>
            <a:ext cx="1880906" cy="3403225"/>
          </a:xfrm>
          <a:prstGeom prst="rect">
            <a:avLst/>
          </a:prstGeom>
          <a:noFill/>
          <a:ln>
            <a:noFill/>
          </a:ln>
        </p:spPr>
      </p:pic>
      <p:sp>
        <p:nvSpPr>
          <p:cNvPr id="174" name="Google Shape;174;p21"/>
          <p:cNvSpPr txBox="1">
            <a:spLocks noGrp="1"/>
          </p:cNvSpPr>
          <p:nvPr>
            <p:ph type="body" idx="1"/>
          </p:nvPr>
        </p:nvSpPr>
        <p:spPr>
          <a:xfrm>
            <a:off x="4227575" y="2426100"/>
            <a:ext cx="1485000" cy="2913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5000"/>
              </a:lnSpc>
              <a:spcBef>
                <a:spcPts val="0"/>
              </a:spcBef>
              <a:spcAft>
                <a:spcPts val="1200"/>
              </a:spcAft>
              <a:buSzPts val="605"/>
              <a:buNone/>
            </a:pPr>
            <a:r>
              <a:rPr lang="en" sz="1215" b="1">
                <a:solidFill>
                  <a:srgbClr val="FF0000"/>
                </a:solidFill>
              </a:rPr>
              <a:t>TF-IDF vectorizer</a:t>
            </a:r>
            <a:endParaRPr sz="1215" b="1">
              <a:solidFill>
                <a:srgbClr val="FF0000"/>
              </a:solidFill>
            </a:endParaRPr>
          </a:p>
        </p:txBody>
      </p:sp>
      <p:cxnSp>
        <p:nvCxnSpPr>
          <p:cNvPr id="175" name="Google Shape;175;p21"/>
          <p:cNvCxnSpPr>
            <a:stCxn id="173" idx="1"/>
          </p:cNvCxnSpPr>
          <p:nvPr/>
        </p:nvCxnSpPr>
        <p:spPr>
          <a:xfrm rot="10800000" flipH="1">
            <a:off x="1646825" y="3339162"/>
            <a:ext cx="6057900" cy="46500"/>
          </a:xfrm>
          <a:prstGeom prst="straightConnector1">
            <a:avLst/>
          </a:prstGeom>
          <a:noFill/>
          <a:ln w="19050" cap="flat" cmpd="sng">
            <a:solidFill>
              <a:srgbClr val="FF0000"/>
            </a:solidFill>
            <a:prstDash val="solid"/>
            <a:round/>
            <a:headEnd type="none" w="med" len="med"/>
            <a:tailEnd type="none" w="med" len="med"/>
          </a:ln>
        </p:spPr>
      </p:cxnSp>
      <p:sp>
        <p:nvSpPr>
          <p:cNvPr id="176" name="Google Shape;176;p21"/>
          <p:cNvSpPr txBox="1">
            <a:spLocks noGrp="1"/>
          </p:cNvSpPr>
          <p:nvPr>
            <p:ph type="title"/>
          </p:nvPr>
        </p:nvSpPr>
        <p:spPr>
          <a:xfrm>
            <a:off x="3220350" y="536875"/>
            <a:ext cx="2703300" cy="535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40">
                <a:solidFill>
                  <a:srgbClr val="38761D"/>
                </a:solidFill>
              </a:rPr>
              <a:t>Random Forest</a:t>
            </a:r>
            <a:endParaRPr sz="2640">
              <a:solidFill>
                <a:srgbClr val="38761D"/>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1338</Words>
  <Application>Microsoft Office PowerPoint</Application>
  <PresentationFormat>On-screen Show (16:9)</PresentationFormat>
  <Paragraphs>159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Raleway</vt:lpstr>
      <vt:lpstr>Streamline</vt:lpstr>
      <vt:lpstr>Web APIs &amp; Classification</vt:lpstr>
      <vt:lpstr>Problem Statement</vt:lpstr>
      <vt:lpstr>Methodology</vt:lpstr>
      <vt:lpstr>Methodology</vt:lpstr>
      <vt:lpstr>Stopwords</vt:lpstr>
      <vt:lpstr>No common words</vt:lpstr>
      <vt:lpstr>Top Predictive Features </vt:lpstr>
      <vt:lpstr>Top Predictive Features </vt:lpstr>
      <vt:lpstr>Feature importance</vt:lpstr>
      <vt:lpstr>Modeling</vt:lpstr>
      <vt:lpstr>Evaluation &amp;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APIs &amp; Classification</dc:title>
  <cp:lastModifiedBy>#CHUA HUILIN</cp:lastModifiedBy>
  <cp:revision>1</cp:revision>
  <dcterms:modified xsi:type="dcterms:W3CDTF">2021-06-27T06:33:33Z</dcterms:modified>
</cp:coreProperties>
</file>