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0" r:id="rId3"/>
    <p:sldId id="257" r:id="rId4"/>
    <p:sldId id="258" r:id="rId5"/>
    <p:sldId id="259" r:id="rId6"/>
    <p:sldId id="272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artins" userId="01354dfb2c7898d7" providerId="LiveId" clId="{17F63D6C-5946-45E3-8046-8DED4DB2383D}"/>
    <pc:docChg chg="modSld">
      <pc:chgData name="Felipe Martins" userId="01354dfb2c7898d7" providerId="LiveId" clId="{17F63D6C-5946-45E3-8046-8DED4DB2383D}" dt="2024-10-01T17:19:22.580" v="1" actId="14734"/>
      <pc:docMkLst>
        <pc:docMk/>
      </pc:docMkLst>
      <pc:sldChg chg="modSp mod">
        <pc:chgData name="Felipe Martins" userId="01354dfb2c7898d7" providerId="LiveId" clId="{17F63D6C-5946-45E3-8046-8DED4DB2383D}" dt="2024-10-01T16:59:15.311" v="0" actId="1076"/>
        <pc:sldMkLst>
          <pc:docMk/>
          <pc:sldMk cId="3017290075" sldId="262"/>
        </pc:sldMkLst>
        <pc:spChg chg="mod">
          <ac:chgData name="Felipe Martins" userId="01354dfb2c7898d7" providerId="LiveId" clId="{17F63D6C-5946-45E3-8046-8DED4DB2383D}" dt="2024-10-01T16:59:15.311" v="0" actId="1076"/>
          <ac:spMkLst>
            <pc:docMk/>
            <pc:sldMk cId="3017290075" sldId="262"/>
            <ac:spMk id="3" creationId="{CFDA394F-389B-4D8F-8B5F-D2DB14458363}"/>
          </ac:spMkLst>
        </pc:spChg>
      </pc:sldChg>
      <pc:sldChg chg="modSp mod">
        <pc:chgData name="Felipe Martins" userId="01354dfb2c7898d7" providerId="LiveId" clId="{17F63D6C-5946-45E3-8046-8DED4DB2383D}" dt="2024-10-01T17:19:22.580" v="1" actId="14734"/>
        <pc:sldMkLst>
          <pc:docMk/>
          <pc:sldMk cId="2493702213" sldId="269"/>
        </pc:sldMkLst>
        <pc:graphicFrameChg chg="modGraphic">
          <ac:chgData name="Felipe Martins" userId="01354dfb2c7898d7" providerId="LiveId" clId="{17F63D6C-5946-45E3-8046-8DED4DB2383D}" dt="2024-10-01T17:19:22.580" v="1" actId="14734"/>
          <ac:graphicFrameMkLst>
            <pc:docMk/>
            <pc:sldMk cId="2493702213" sldId="269"/>
            <ac:graphicFrameMk id="11" creationId="{2AC6FA77-6AE7-4CF8-906B-C7B1AF37EE5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patterns-for-microservices-sync-vs-async" TargetMode="External"/><Relationship Id="rId5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4" Type="http://schemas.openxmlformats.org/officeDocument/2006/relationships/hyperlink" Target="https://www.redhat.com/pt-br/topics/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</a:t>
            </a:r>
            <a:r>
              <a:rPr lang="pt-BR" dirty="0" err="1"/>
              <a:t>RabbitMQ</a:t>
            </a:r>
            <a:r>
              <a:rPr lang="pt-BR" dirty="0"/>
              <a:t>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2C6E5E-B2CB-45D0-AD56-A9AAEE59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2219209"/>
            <a:ext cx="10289458" cy="3954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É uma abordagem para o desenvolvimento de software em que uma aplicação é desmembrada em componentes mínimos e independentes.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Diferentemente da abordagem tradicional monolítica em que toda a aplicação é criada como um único bloco, os </a:t>
            </a:r>
            <a:r>
              <a:rPr lang="pt-BR" sz="2800" dirty="0" err="1"/>
              <a:t>microsserviços</a:t>
            </a:r>
            <a:r>
              <a:rPr lang="pt-BR" sz="2800" dirty="0"/>
              <a:t> são componentes separados que trabalham juntos para realizar as mesmas tarefas. Cada um dos componentes ou processos é um </a:t>
            </a:r>
            <a:r>
              <a:rPr lang="pt-BR" sz="2800" dirty="0" err="1"/>
              <a:t>microsserviço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Geralmente são desenvolvidos em formatos de API 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necessário, comunicam-se com outros </a:t>
            </a:r>
            <a:r>
              <a:rPr lang="pt-BR" sz="2800" dirty="0" err="1"/>
              <a:t>microsserviços</a:t>
            </a:r>
            <a:r>
              <a:rPr lang="pt-BR" sz="2800" dirty="0"/>
              <a:t> de maneira síncrona e assíncrona.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São módulos independentes.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Em uma única solução, pode-se ter diversas tecnologias e linguagens de programação distintas, desde que consigam se comunicar.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Tem escalabilidade.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boa prática é que cada </a:t>
            </a:r>
            <a:r>
              <a:rPr lang="pt-BR" sz="2800" dirty="0" err="1"/>
              <a:t>microsserviço</a:t>
            </a:r>
            <a:r>
              <a:rPr lang="pt-BR" sz="2800" dirty="0"/>
              <a:t> possua sua própria base de dados para acesso.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há necessidade de </a:t>
            </a:r>
            <a:r>
              <a:rPr lang="pt-BR" sz="2800" dirty="0" err="1"/>
              <a:t>deploy</a:t>
            </a:r>
            <a:r>
              <a:rPr lang="pt-BR" sz="2800" dirty="0"/>
              <a:t>, a aplicação não é totalmente impedida de operar, apenas a funcionalidade ao qual o </a:t>
            </a:r>
            <a:r>
              <a:rPr lang="pt-BR" sz="2800" dirty="0" err="1"/>
              <a:t>microsserviço</a:t>
            </a:r>
            <a:r>
              <a:rPr lang="pt-BR" sz="2800" dirty="0"/>
              <a:t> responsável estará temporariamente indisponível.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Fácil de interagir com diversos sistemas e plataformas.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928E6BE-3079-4DB7-99E0-64857F06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32" y="2065595"/>
            <a:ext cx="7600335" cy="46537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B40AD7E-318C-4C03-AEB6-CEFFC656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" y="2219209"/>
            <a:ext cx="11071123" cy="4254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2AC6FA77-6AE7-4CF8-906B-C7B1AF37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01372"/>
              </p:ext>
            </p:extLst>
          </p:nvPr>
        </p:nvGraphicFramePr>
        <p:xfrm>
          <a:off x="390528" y="2067724"/>
          <a:ext cx="10929162" cy="43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009">
                  <a:extLst>
                    <a:ext uri="{9D8B030D-6E8A-4147-A177-3AD203B41FA5}">
                      <a16:colId xmlns:a16="http://schemas.microsoft.com/office/drawing/2014/main" val="684490033"/>
                    </a:ext>
                  </a:extLst>
                </a:gridCol>
                <a:gridCol w="5400153">
                  <a:extLst>
                    <a:ext uri="{9D8B030D-6E8A-4147-A177-3AD203B41FA5}">
                      <a16:colId xmlns:a16="http://schemas.microsoft.com/office/drawing/2014/main" val="3558201626"/>
                    </a:ext>
                  </a:extLst>
                </a:gridCol>
              </a:tblGrid>
              <a:tr h="41973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Monolítico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Microsserviços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2938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Desenvolvimento mais rápido para implementar novas funcionalidades.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Conforme cresce o número de serviços, fica mais complexo para implementar novas funcionalidades.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47988"/>
                  </a:ext>
                </a:extLst>
              </a:tr>
              <a:tr h="839466">
                <a:tc>
                  <a:txBody>
                    <a:bodyPr/>
                    <a:lstStyle/>
                    <a:p>
                      <a:r>
                        <a:rPr lang="pt-BR" dirty="0"/>
                        <a:t>Dificuldade com escalabilidade e necessidade de manutenções.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Escalável e possibilita manutenções diárias sem grandes impactos.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65174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pt-BR" dirty="0"/>
                        <a:t>Toda a aplicação é desenvolvida em apenas um bloco contendo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, lógica de </a:t>
                      </a:r>
                      <a:r>
                        <a:rPr lang="pt-BR" dirty="0" err="1"/>
                        <a:t>back-end</a:t>
                      </a:r>
                      <a:r>
                        <a:rPr lang="pt-BR" dirty="0"/>
                        <a:t> e banco de dados.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geralmente é uma aplicação web própria que consome os dados dos </a:t>
                      </a:r>
                      <a:r>
                        <a:rPr lang="pt-BR" dirty="0" err="1"/>
                        <a:t>microsserviços</a:t>
                      </a:r>
                      <a:r>
                        <a:rPr lang="pt-BR" dirty="0"/>
                        <a:t>. Back-</a:t>
                      </a:r>
                      <a:r>
                        <a:rPr lang="pt-BR" dirty="0" err="1"/>
                        <a:t>ends</a:t>
                      </a:r>
                      <a:r>
                        <a:rPr lang="pt-BR" dirty="0"/>
                        <a:t> separados.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7529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Grande acoplamento entre as dependências da aplicação.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Baixo acoplamento, apenas realizando comunicações síncronas e assíncronas.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009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Geralmente, os testes são da aplicação toda, e conforme cresce, fica cada vez mais difícil manter.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em teste e monitoramento. Testes rodam muito mais rápido e com maior desempenho.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5078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051" y="0"/>
            <a:ext cx="8853949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0475C4B-A012-44CD-B4CA-2C6AF6B9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69" y="2241035"/>
            <a:ext cx="8932462" cy="43189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RedHat</a:t>
            </a:r>
            <a:r>
              <a:rPr lang="pt-BR" sz="2400" dirty="0"/>
              <a:t> – O que é arquitetura de </a:t>
            </a:r>
            <a:r>
              <a:rPr lang="pt-BR" sz="2400" dirty="0" err="1"/>
              <a:t>microsserviços</a:t>
            </a:r>
            <a:r>
              <a:rPr lang="pt-B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57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83" y="2349975"/>
            <a:ext cx="11277598" cy="407969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Victor Hugo </a:t>
            </a:r>
            <a:r>
              <a:rPr lang="pt-BR" dirty="0" err="1"/>
              <a:t>Negrisoli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), Londrina, 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fazendo uma pós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3 anos e meio de atuação no mercado de tecnologia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Sênior.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com tecnologia Java | Spring e com tecnologias Node.js | Express.js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</a:t>
            </a:r>
            <a:r>
              <a:rPr lang="pt-BR" dirty="0" err="1"/>
              <a:t>microsserviços</a:t>
            </a:r>
            <a:r>
              <a:rPr lang="pt-BR" dirty="0"/>
              <a:t>, comunicações e integrações entre sistemas com Spring Cloud, Apache Kafka, </a:t>
            </a:r>
            <a:r>
              <a:rPr lang="pt-BR" dirty="0" err="1"/>
              <a:t>RabbitMQ</a:t>
            </a:r>
            <a:r>
              <a:rPr lang="pt-BR" dirty="0"/>
              <a:t>, entre outros.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Telefone: +55 (43) 9 9147-5826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6431" y="824602"/>
            <a:ext cx="4436807" cy="902995"/>
          </a:xfrm>
        </p:spPr>
        <p:txBody>
          <a:bodyPr>
            <a:normAutofit fontScale="90000"/>
          </a:bodyPr>
          <a:lstStyle/>
          <a:p>
            <a:r>
              <a:rPr lang="pt-BR" dirty="0"/>
              <a:t>Quem sou eu?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6F41F2-425E-4830-BDD8-250B2F99B5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12024" r="18897" b="8387"/>
          <a:stretch/>
        </p:blipFill>
        <p:spPr>
          <a:xfrm>
            <a:off x="9124334" y="244438"/>
            <a:ext cx="2757947" cy="2204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04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809837"/>
            <a:ext cx="10235381" cy="317800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Teoria sobre o que são </a:t>
            </a:r>
            <a:r>
              <a:rPr lang="pt-BR" dirty="0" err="1"/>
              <a:t>microsserviços</a:t>
            </a:r>
            <a:r>
              <a:rPr lang="pt-BR" dirty="0"/>
              <a:t>, porquê utilizá-los e quais seus tipos de comunicações.</a:t>
            </a:r>
          </a:p>
          <a:p>
            <a:endParaRPr lang="pt-BR" dirty="0"/>
          </a:p>
          <a:p>
            <a:pPr algn="just"/>
            <a:r>
              <a:rPr lang="pt-BR" dirty="0"/>
              <a:t>Prática implementando duas APIs e realizando comunicações síncronas e assíncronas via chamadas HTTP por meio de API REST e fila de mensagens com </a:t>
            </a:r>
            <a:r>
              <a:rPr lang="pt-BR" dirty="0" err="1"/>
              <a:t>RabbitMQ</a:t>
            </a:r>
            <a:r>
              <a:rPr lang="pt-BR" dirty="0"/>
              <a:t>. Por fim, iremos subir toda a aplicação no Docker com </a:t>
            </a:r>
            <a:r>
              <a:rPr lang="pt-BR" dirty="0" err="1"/>
              <a:t>docker-compose</a:t>
            </a:r>
            <a:r>
              <a:rPr lang="pt-BR" dirty="0"/>
              <a:t>, e iremos disponibilizar também no </a:t>
            </a:r>
            <a:r>
              <a:rPr lang="pt-BR" dirty="0" err="1"/>
              <a:t>Heroku</a:t>
            </a:r>
            <a:r>
              <a:rPr lang="pt-BR" dirty="0"/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Divisão do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1956AE-D0BD-4AEA-8C74-FF9F15C6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438" y="2835668"/>
            <a:ext cx="4308988" cy="329599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API 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11 e Spring Boot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PostgreSQL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Tecnologias</a:t>
            </a:r>
            <a:br>
              <a:rPr lang="pt-BR" dirty="0"/>
            </a:br>
            <a:r>
              <a:rPr lang="pt-BR" dirty="0"/>
              <a:t> utilizadas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379666B-77D0-4725-8963-8337B23783AA}"/>
              </a:ext>
            </a:extLst>
          </p:cNvPr>
          <p:cNvSpPr txBox="1">
            <a:spLocks/>
          </p:cNvSpPr>
          <p:nvPr/>
        </p:nvSpPr>
        <p:spPr>
          <a:xfrm>
            <a:off x="6774426" y="2790658"/>
            <a:ext cx="4308988" cy="329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MongoDB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RabbitMQ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Docker-</a:t>
            </a:r>
            <a:r>
              <a:rPr lang="pt-BR" dirty="0" err="1"/>
              <a:t>compose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Heroku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B1E5EA-D164-418E-A077-702D6342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530661"/>
            <a:ext cx="9783096" cy="38990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Boa pergunta!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Temos que ter uma finalidade!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Então, iremos simular um pequeno sistema de vendas.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Node.js irá ser responsável por registrar </a:t>
            </a:r>
            <a:r>
              <a:rPr lang="pt-BR" b="1" dirty="0"/>
              <a:t>vendas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Spring será responsável por cuidar do estoque de </a:t>
            </a:r>
            <a:r>
              <a:rPr lang="pt-BR" b="1" dirty="0"/>
              <a:t>produtos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Toda vez que uma venda for realizada, será enviada uma </a:t>
            </a:r>
            <a:r>
              <a:rPr lang="pt-BR" b="1" dirty="0"/>
              <a:t>mensagem</a:t>
            </a:r>
            <a:r>
              <a:rPr lang="pt-BR" dirty="0"/>
              <a:t> da API de vendas para a API de produtos para que o estoque seja atualizado.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a realização de cada venda, será necessário </a:t>
            </a:r>
            <a:r>
              <a:rPr lang="pt-BR" b="1" dirty="0"/>
              <a:t>requisitar</a:t>
            </a:r>
            <a:r>
              <a:rPr lang="pt-BR" dirty="0"/>
              <a:t> para a </a:t>
            </a:r>
            <a:r>
              <a:rPr lang="pt-BR" dirty="0" err="1"/>
              <a:t>a</a:t>
            </a:r>
            <a:r>
              <a:rPr lang="pt-BR" dirty="0"/>
              <a:t> API de produtos se o produto consta em estoque, caso contrário, não realizaremos a venda.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Ao atualizar o estoque de um produto, a gente retorna uma </a:t>
            </a:r>
            <a:r>
              <a:rPr lang="pt-BR" b="1" dirty="0"/>
              <a:t>mensagem </a:t>
            </a:r>
            <a:r>
              <a:rPr lang="pt-BR" dirty="0"/>
              <a:t>para a aplicação de vendas informando que está tudo ok com  a venda que podemos atualizar a venda para CONCLUÍDA.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Mas... </a:t>
            </a:r>
            <a:br>
              <a:rPr lang="pt-BR" dirty="0"/>
            </a:br>
            <a:r>
              <a:rPr lang="pt-BR" dirty="0"/>
              <a:t>O que iremos criar com toda essa </a:t>
            </a:r>
            <a:r>
              <a:rPr lang="pt-BR" dirty="0" err="1"/>
              <a:t>stack</a:t>
            </a:r>
            <a:r>
              <a:rPr lang="pt-BR" dirty="0"/>
              <a:t>?!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9046EA-5829-4A09-96EC-338DBE2F9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496463"/>
          </a:xfrm>
        </p:spPr>
        <p:txBody>
          <a:bodyPr>
            <a:normAutofit/>
          </a:bodyPr>
          <a:lstStyle/>
          <a:p>
            <a:r>
              <a:rPr lang="pt-BR" sz="2000" dirty="0"/>
              <a:t>Diagrama da arquitetura que iremos construir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A6CA3D3-BF48-46D9-8073-E0613F68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" y="486697"/>
            <a:ext cx="11588735" cy="62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349977"/>
            <a:ext cx="10840064" cy="40796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É uma aplicação de software em camadas que consiste em ter uma interface de usuário e a lógica de processamento dos dados em um único programa, geralmente feita a partir de uma única plataforma. Exemplo: Java, C#, PHP, Node.js, entre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Frameworks comuns para aplicações monolíticas: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Spring MVC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.NET Framework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Server Faces (JSF)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 (com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r>
              <a:rPr lang="pt-B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Laravel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Rails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Django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754134-B221-4A1E-A390-DE16924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450" y="2286001"/>
            <a:ext cx="9783096" cy="41436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r>
              <a:rPr lang="pt-BR" dirty="0"/>
              <a:t> geralmente são o mesmo projeto e muitas vezes utilizam padrões como 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o </a:t>
            </a:r>
            <a:r>
              <a:rPr lang="pt-BR" dirty="0" err="1"/>
              <a:t>back-end</a:t>
            </a:r>
            <a:r>
              <a:rPr lang="pt-BR" dirty="0"/>
              <a:t> é responsável por renderizar as páginas HTML (no caso de aplicação web) ou de realizar a interface gráfica (no caso de aplicações desktop).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software por completo fica em apenas um local.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Builds e alterações no estado devem ser bem preparadas antes, pois ao parar a aplicação, todas as funcionalidades ficam indisponibilizadas até que a aplicação volte a operar.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Desenvolvimento geralmente mais rápido por manter </a:t>
            </a:r>
            <a:r>
              <a:rPr lang="pt-BR" dirty="0" err="1"/>
              <a:t>back-end</a:t>
            </a:r>
            <a:r>
              <a:rPr lang="pt-BR" dirty="0"/>
              <a:t>, banco de dados e front-</a:t>
            </a:r>
            <a:r>
              <a:rPr lang="pt-BR" dirty="0" err="1"/>
              <a:t>end</a:t>
            </a:r>
            <a:r>
              <a:rPr lang="pt-BR" dirty="0"/>
              <a:t> na mesma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aplicações monolíticas não são modularizadas (não é uma regra).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37144C-F389-4670-BD02-5FC5F4F8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06" y="1906403"/>
            <a:ext cx="6442586" cy="4831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0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973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Comunicação entre Microsserviços</vt:lpstr>
      <vt:lpstr>Quem sou eu?</vt:lpstr>
      <vt:lpstr>Divisão do curso</vt:lpstr>
      <vt:lpstr>Tecnologias  utilizadas</vt:lpstr>
      <vt:lpstr>Mas...  O que iremos criar com toda essa stack?!</vt:lpstr>
      <vt:lpstr>Diagrama da arquitetura que iremos construir</vt:lpstr>
      <vt:lpstr>Arquitetura Monolítica</vt:lpstr>
      <vt:lpstr>Arquitetura Monolítica</vt:lpstr>
      <vt:lpstr>Arquitetura Monolítica</vt:lpstr>
      <vt:lpstr>Arquitetura Monolítica</vt:lpstr>
      <vt:lpstr>Arquitetura de Microsserviços</vt:lpstr>
      <vt:lpstr>Arquitetura de Microsserviços</vt:lpstr>
      <vt:lpstr>Arquitetura de Microsserviços</vt:lpstr>
      <vt:lpstr>Arquitetura de Microsserviços</vt:lpstr>
      <vt:lpstr>Monolítico vs Microsserviços</vt:lpstr>
      <vt:lpstr>Monolítico vs Microsserviços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Felipe Martins</cp:lastModifiedBy>
  <cp:revision>33</cp:revision>
  <dcterms:created xsi:type="dcterms:W3CDTF">2020-12-15T11:29:04Z</dcterms:created>
  <dcterms:modified xsi:type="dcterms:W3CDTF">2024-10-01T17:19:32Z</dcterms:modified>
</cp:coreProperties>
</file>