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6" d="100"/>
          <a:sy n="106" d="100"/>
        </p:scale>
        <p:origin x="176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1066E5-82A8-41C0-99E5-7C22B571F0F8}"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62829F4E-BCDD-4617-87D0-2E42A686316F}">
      <dgm:prSet/>
      <dgm:spPr/>
      <dgm:t>
        <a:bodyPr/>
        <a:lstStyle/>
        <a:p>
          <a:pPr>
            <a:lnSpc>
              <a:spcPct val="100000"/>
            </a:lnSpc>
          </a:pPr>
          <a:r>
            <a:rPr lang="en-US"/>
            <a:t>Implementing a Plastic-Free Policy</a:t>
          </a:r>
        </a:p>
      </dgm:t>
    </dgm:pt>
    <dgm:pt modelId="{BFF975CD-F35E-485C-903B-E5927C877C1F}" type="parTrans" cxnId="{3302DDC1-0E4A-452D-91D0-4C4378017732}">
      <dgm:prSet/>
      <dgm:spPr/>
      <dgm:t>
        <a:bodyPr/>
        <a:lstStyle/>
        <a:p>
          <a:endParaRPr lang="en-US"/>
        </a:p>
      </dgm:t>
    </dgm:pt>
    <dgm:pt modelId="{FD4ED89E-37E5-40BA-BBB4-1D44324B517E}" type="sibTrans" cxnId="{3302DDC1-0E4A-452D-91D0-4C4378017732}">
      <dgm:prSet/>
      <dgm:spPr/>
      <dgm:t>
        <a:bodyPr/>
        <a:lstStyle/>
        <a:p>
          <a:endParaRPr lang="en-US"/>
        </a:p>
      </dgm:t>
    </dgm:pt>
    <dgm:pt modelId="{B4D29A48-F17B-4BC0-8C6C-37AF515ABABA}">
      <dgm:prSet/>
      <dgm:spPr/>
      <dgm:t>
        <a:bodyPr/>
        <a:lstStyle/>
        <a:p>
          <a:pPr>
            <a:lnSpc>
              <a:spcPct val="100000"/>
            </a:lnSpc>
          </a:pPr>
          <a:r>
            <a:rPr lang="en-US"/>
            <a:t>Encouraging Digital Solutions</a:t>
          </a:r>
        </a:p>
      </dgm:t>
    </dgm:pt>
    <dgm:pt modelId="{4DD7282F-3176-4EDA-B9F3-3860F1693525}" type="parTrans" cxnId="{D093E544-0AEF-4725-83C2-244A45738256}">
      <dgm:prSet/>
      <dgm:spPr/>
      <dgm:t>
        <a:bodyPr/>
        <a:lstStyle/>
        <a:p>
          <a:endParaRPr lang="en-US"/>
        </a:p>
      </dgm:t>
    </dgm:pt>
    <dgm:pt modelId="{CBEA91E2-CACF-4CBB-8838-FF0B7540CFBC}" type="sibTrans" cxnId="{D093E544-0AEF-4725-83C2-244A45738256}">
      <dgm:prSet/>
      <dgm:spPr/>
      <dgm:t>
        <a:bodyPr/>
        <a:lstStyle/>
        <a:p>
          <a:endParaRPr lang="en-US"/>
        </a:p>
      </dgm:t>
    </dgm:pt>
    <dgm:pt modelId="{74EE138D-5BD4-4F0D-A6EE-B4DB31675FC1}">
      <dgm:prSet/>
      <dgm:spPr/>
      <dgm:t>
        <a:bodyPr/>
        <a:lstStyle/>
        <a:p>
          <a:pPr>
            <a:lnSpc>
              <a:spcPct val="100000"/>
            </a:lnSpc>
          </a:pPr>
          <a:r>
            <a:rPr lang="en-US"/>
            <a:t>Organizing Clean-Up Days</a:t>
          </a:r>
        </a:p>
      </dgm:t>
    </dgm:pt>
    <dgm:pt modelId="{C0865CBD-52BF-4110-9FD8-F98F65B8C85D}" type="parTrans" cxnId="{66250EBA-F8BB-4639-8B95-9D64CA4BEC77}">
      <dgm:prSet/>
      <dgm:spPr/>
      <dgm:t>
        <a:bodyPr/>
        <a:lstStyle/>
        <a:p>
          <a:endParaRPr lang="en-US"/>
        </a:p>
      </dgm:t>
    </dgm:pt>
    <dgm:pt modelId="{3215412E-11A8-4BF9-B902-047B17D0E65B}" type="sibTrans" cxnId="{66250EBA-F8BB-4639-8B95-9D64CA4BEC77}">
      <dgm:prSet/>
      <dgm:spPr/>
      <dgm:t>
        <a:bodyPr/>
        <a:lstStyle/>
        <a:p>
          <a:endParaRPr lang="en-US"/>
        </a:p>
      </dgm:t>
    </dgm:pt>
    <dgm:pt modelId="{1C5399A4-DFA4-41A7-ADC6-994EFAC9F03D}">
      <dgm:prSet/>
      <dgm:spPr/>
      <dgm:t>
        <a:bodyPr/>
        <a:lstStyle/>
        <a:p>
          <a:pPr>
            <a:lnSpc>
              <a:spcPct val="100000"/>
            </a:lnSpc>
          </a:pPr>
          <a:r>
            <a:rPr lang="en-US" dirty="0"/>
            <a:t>Live Poll Idea: What single-use plastic item do you use most at work?</a:t>
          </a:r>
        </a:p>
      </dgm:t>
    </dgm:pt>
    <dgm:pt modelId="{0631B60B-2B12-42E6-A287-F617B958EDBA}" type="parTrans" cxnId="{11A91C09-BD93-40DF-BCC8-BDEC018EBEDA}">
      <dgm:prSet/>
      <dgm:spPr/>
      <dgm:t>
        <a:bodyPr/>
        <a:lstStyle/>
        <a:p>
          <a:endParaRPr lang="en-US"/>
        </a:p>
      </dgm:t>
    </dgm:pt>
    <dgm:pt modelId="{12F76209-2F81-4800-87CF-61A77F0368DC}" type="sibTrans" cxnId="{11A91C09-BD93-40DF-BCC8-BDEC018EBEDA}">
      <dgm:prSet/>
      <dgm:spPr/>
      <dgm:t>
        <a:bodyPr/>
        <a:lstStyle/>
        <a:p>
          <a:endParaRPr lang="en-US"/>
        </a:p>
      </dgm:t>
    </dgm:pt>
    <dgm:pt modelId="{46D61072-C337-4778-827C-1A09EF172AAC}" type="pres">
      <dgm:prSet presAssocID="{051066E5-82A8-41C0-99E5-7C22B571F0F8}" presName="root" presStyleCnt="0">
        <dgm:presLayoutVars>
          <dgm:dir/>
          <dgm:resizeHandles val="exact"/>
        </dgm:presLayoutVars>
      </dgm:prSet>
      <dgm:spPr/>
    </dgm:pt>
    <dgm:pt modelId="{174A987B-31A9-4112-A6C2-AA4265FEBF32}" type="pres">
      <dgm:prSet presAssocID="{62829F4E-BCDD-4617-87D0-2E42A686316F}" presName="compNode" presStyleCnt="0"/>
      <dgm:spPr/>
    </dgm:pt>
    <dgm:pt modelId="{2F1B4856-A3FC-4841-8EE1-1DF17BC84F55}" type="pres">
      <dgm:prSet presAssocID="{62829F4E-BCDD-4617-87D0-2E42A686316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ecycle Sign"/>
        </a:ext>
      </dgm:extLst>
    </dgm:pt>
    <dgm:pt modelId="{27FAF775-608E-428F-9B80-521F34FD1079}" type="pres">
      <dgm:prSet presAssocID="{62829F4E-BCDD-4617-87D0-2E42A686316F}" presName="spaceRect" presStyleCnt="0"/>
      <dgm:spPr/>
    </dgm:pt>
    <dgm:pt modelId="{E59FFEC6-2DAA-476A-8487-0E306697C8C6}" type="pres">
      <dgm:prSet presAssocID="{62829F4E-BCDD-4617-87D0-2E42A686316F}" presName="textRect" presStyleLbl="revTx" presStyleIdx="0" presStyleCnt="4">
        <dgm:presLayoutVars>
          <dgm:chMax val="1"/>
          <dgm:chPref val="1"/>
        </dgm:presLayoutVars>
      </dgm:prSet>
      <dgm:spPr/>
    </dgm:pt>
    <dgm:pt modelId="{5649705E-B272-4873-B826-7DEF5710358C}" type="pres">
      <dgm:prSet presAssocID="{FD4ED89E-37E5-40BA-BBB4-1D44324B517E}" presName="sibTrans" presStyleCnt="0"/>
      <dgm:spPr/>
    </dgm:pt>
    <dgm:pt modelId="{55854A09-62D0-40CC-98B6-D1B55930A51E}" type="pres">
      <dgm:prSet presAssocID="{B4D29A48-F17B-4BC0-8C6C-37AF515ABABA}" presName="compNode" presStyleCnt="0"/>
      <dgm:spPr/>
    </dgm:pt>
    <dgm:pt modelId="{704DC381-BA90-4513-A576-8511BD88F571}" type="pres">
      <dgm:prSet presAssocID="{B4D29A48-F17B-4BC0-8C6C-37AF515ABAB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ghtbulb"/>
        </a:ext>
      </dgm:extLst>
    </dgm:pt>
    <dgm:pt modelId="{FAFDB999-970B-47D8-801F-CBE366F3F16F}" type="pres">
      <dgm:prSet presAssocID="{B4D29A48-F17B-4BC0-8C6C-37AF515ABABA}" presName="spaceRect" presStyleCnt="0"/>
      <dgm:spPr/>
    </dgm:pt>
    <dgm:pt modelId="{01777807-2FC9-4F2C-85BE-93A4C65D40AF}" type="pres">
      <dgm:prSet presAssocID="{B4D29A48-F17B-4BC0-8C6C-37AF515ABABA}" presName="textRect" presStyleLbl="revTx" presStyleIdx="1" presStyleCnt="4">
        <dgm:presLayoutVars>
          <dgm:chMax val="1"/>
          <dgm:chPref val="1"/>
        </dgm:presLayoutVars>
      </dgm:prSet>
      <dgm:spPr/>
    </dgm:pt>
    <dgm:pt modelId="{AE8D34B8-8737-435D-A6B8-785AC16D68DE}" type="pres">
      <dgm:prSet presAssocID="{CBEA91E2-CACF-4CBB-8838-FF0B7540CFBC}" presName="sibTrans" presStyleCnt="0"/>
      <dgm:spPr/>
    </dgm:pt>
    <dgm:pt modelId="{C2907F8B-FFC6-4B4B-B196-392E52F0BBB9}" type="pres">
      <dgm:prSet presAssocID="{74EE138D-5BD4-4F0D-A6EE-B4DB31675FC1}" presName="compNode" presStyleCnt="0"/>
      <dgm:spPr/>
    </dgm:pt>
    <dgm:pt modelId="{4BD40A50-5A06-4D36-AAB6-863CAB53876F}" type="pres">
      <dgm:prSet presAssocID="{74EE138D-5BD4-4F0D-A6EE-B4DB31675FC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ble"/>
        </a:ext>
      </dgm:extLst>
    </dgm:pt>
    <dgm:pt modelId="{057DF2AC-8F23-4716-ABB4-742F3E973A95}" type="pres">
      <dgm:prSet presAssocID="{74EE138D-5BD4-4F0D-A6EE-B4DB31675FC1}" presName="spaceRect" presStyleCnt="0"/>
      <dgm:spPr/>
    </dgm:pt>
    <dgm:pt modelId="{9737413F-6893-4F20-8A2B-DA77AE7CCFC5}" type="pres">
      <dgm:prSet presAssocID="{74EE138D-5BD4-4F0D-A6EE-B4DB31675FC1}" presName="textRect" presStyleLbl="revTx" presStyleIdx="2" presStyleCnt="4">
        <dgm:presLayoutVars>
          <dgm:chMax val="1"/>
          <dgm:chPref val="1"/>
        </dgm:presLayoutVars>
      </dgm:prSet>
      <dgm:spPr/>
    </dgm:pt>
    <dgm:pt modelId="{E887122A-10F6-4021-B3FF-0F1A8D31D0CC}" type="pres">
      <dgm:prSet presAssocID="{3215412E-11A8-4BF9-B902-047B17D0E65B}" presName="sibTrans" presStyleCnt="0"/>
      <dgm:spPr/>
    </dgm:pt>
    <dgm:pt modelId="{31135D76-DA39-4075-8515-5296552CB1B0}" type="pres">
      <dgm:prSet presAssocID="{1C5399A4-DFA4-41A7-ADC6-994EFAC9F03D}" presName="compNode" presStyleCnt="0"/>
      <dgm:spPr/>
    </dgm:pt>
    <dgm:pt modelId="{AADDA4D3-E9A6-4272-91A2-AF1841B2163B}" type="pres">
      <dgm:prSet presAssocID="{1C5399A4-DFA4-41A7-ADC6-994EFAC9F03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at"/>
        </a:ext>
      </dgm:extLst>
    </dgm:pt>
    <dgm:pt modelId="{143BD87E-C213-4A73-9935-A531A2DDA87C}" type="pres">
      <dgm:prSet presAssocID="{1C5399A4-DFA4-41A7-ADC6-994EFAC9F03D}" presName="spaceRect" presStyleCnt="0"/>
      <dgm:spPr/>
    </dgm:pt>
    <dgm:pt modelId="{C062021E-7ABD-4984-84D0-3A96C2C33969}" type="pres">
      <dgm:prSet presAssocID="{1C5399A4-DFA4-41A7-ADC6-994EFAC9F03D}" presName="textRect" presStyleLbl="revTx" presStyleIdx="3" presStyleCnt="4">
        <dgm:presLayoutVars>
          <dgm:chMax val="1"/>
          <dgm:chPref val="1"/>
        </dgm:presLayoutVars>
      </dgm:prSet>
      <dgm:spPr/>
    </dgm:pt>
  </dgm:ptLst>
  <dgm:cxnLst>
    <dgm:cxn modelId="{11A91C09-BD93-40DF-BCC8-BDEC018EBEDA}" srcId="{051066E5-82A8-41C0-99E5-7C22B571F0F8}" destId="{1C5399A4-DFA4-41A7-ADC6-994EFAC9F03D}" srcOrd="3" destOrd="0" parTransId="{0631B60B-2B12-42E6-A287-F617B958EDBA}" sibTransId="{12F76209-2F81-4800-87CF-61A77F0368DC}"/>
    <dgm:cxn modelId="{D093E544-0AEF-4725-83C2-244A45738256}" srcId="{051066E5-82A8-41C0-99E5-7C22B571F0F8}" destId="{B4D29A48-F17B-4BC0-8C6C-37AF515ABABA}" srcOrd="1" destOrd="0" parTransId="{4DD7282F-3176-4EDA-B9F3-3860F1693525}" sibTransId="{CBEA91E2-CACF-4CBB-8838-FF0B7540CFBC}"/>
    <dgm:cxn modelId="{F0965D80-D0EA-4A5E-825B-4A63C378F2F6}" type="presOf" srcId="{B4D29A48-F17B-4BC0-8C6C-37AF515ABABA}" destId="{01777807-2FC9-4F2C-85BE-93A4C65D40AF}" srcOrd="0" destOrd="0" presId="urn:microsoft.com/office/officeart/2018/2/layout/IconLabelList"/>
    <dgm:cxn modelId="{F1D76EA9-A234-46FF-B956-A8737B1CFA58}" type="presOf" srcId="{1C5399A4-DFA4-41A7-ADC6-994EFAC9F03D}" destId="{C062021E-7ABD-4984-84D0-3A96C2C33969}" srcOrd="0" destOrd="0" presId="urn:microsoft.com/office/officeart/2018/2/layout/IconLabelList"/>
    <dgm:cxn modelId="{66250EBA-F8BB-4639-8B95-9D64CA4BEC77}" srcId="{051066E5-82A8-41C0-99E5-7C22B571F0F8}" destId="{74EE138D-5BD4-4F0D-A6EE-B4DB31675FC1}" srcOrd="2" destOrd="0" parTransId="{C0865CBD-52BF-4110-9FD8-F98F65B8C85D}" sibTransId="{3215412E-11A8-4BF9-B902-047B17D0E65B}"/>
    <dgm:cxn modelId="{3302DDC1-0E4A-452D-91D0-4C4378017732}" srcId="{051066E5-82A8-41C0-99E5-7C22B571F0F8}" destId="{62829F4E-BCDD-4617-87D0-2E42A686316F}" srcOrd="0" destOrd="0" parTransId="{BFF975CD-F35E-485C-903B-E5927C877C1F}" sibTransId="{FD4ED89E-37E5-40BA-BBB4-1D44324B517E}"/>
    <dgm:cxn modelId="{1EA798D5-ED7C-41B5-97B2-EF1A997A94E5}" type="presOf" srcId="{74EE138D-5BD4-4F0D-A6EE-B4DB31675FC1}" destId="{9737413F-6893-4F20-8A2B-DA77AE7CCFC5}" srcOrd="0" destOrd="0" presId="urn:microsoft.com/office/officeart/2018/2/layout/IconLabelList"/>
    <dgm:cxn modelId="{00F91BD8-309A-47EE-B745-0374ECDA2037}" type="presOf" srcId="{051066E5-82A8-41C0-99E5-7C22B571F0F8}" destId="{46D61072-C337-4778-827C-1A09EF172AAC}" srcOrd="0" destOrd="0" presId="urn:microsoft.com/office/officeart/2018/2/layout/IconLabelList"/>
    <dgm:cxn modelId="{50333DFE-6BE7-4F81-8483-25031DCFD2EF}" type="presOf" srcId="{62829F4E-BCDD-4617-87D0-2E42A686316F}" destId="{E59FFEC6-2DAA-476A-8487-0E306697C8C6}" srcOrd="0" destOrd="0" presId="urn:microsoft.com/office/officeart/2018/2/layout/IconLabelList"/>
    <dgm:cxn modelId="{12F9028C-43FA-43A7-8079-19E2D8E8969A}" type="presParOf" srcId="{46D61072-C337-4778-827C-1A09EF172AAC}" destId="{174A987B-31A9-4112-A6C2-AA4265FEBF32}" srcOrd="0" destOrd="0" presId="urn:microsoft.com/office/officeart/2018/2/layout/IconLabelList"/>
    <dgm:cxn modelId="{03E0C47E-5CF9-4736-B62A-EFAE7C49BD7F}" type="presParOf" srcId="{174A987B-31A9-4112-A6C2-AA4265FEBF32}" destId="{2F1B4856-A3FC-4841-8EE1-1DF17BC84F55}" srcOrd="0" destOrd="0" presId="urn:microsoft.com/office/officeart/2018/2/layout/IconLabelList"/>
    <dgm:cxn modelId="{1E2EF20C-6015-472B-8B2E-6E668159D761}" type="presParOf" srcId="{174A987B-31A9-4112-A6C2-AA4265FEBF32}" destId="{27FAF775-608E-428F-9B80-521F34FD1079}" srcOrd="1" destOrd="0" presId="urn:microsoft.com/office/officeart/2018/2/layout/IconLabelList"/>
    <dgm:cxn modelId="{D675D1F2-4020-4CCC-A11F-A09531FF7DF9}" type="presParOf" srcId="{174A987B-31A9-4112-A6C2-AA4265FEBF32}" destId="{E59FFEC6-2DAA-476A-8487-0E306697C8C6}" srcOrd="2" destOrd="0" presId="urn:microsoft.com/office/officeart/2018/2/layout/IconLabelList"/>
    <dgm:cxn modelId="{AD2A48C5-EEC5-45A2-A916-18F5D369DF8D}" type="presParOf" srcId="{46D61072-C337-4778-827C-1A09EF172AAC}" destId="{5649705E-B272-4873-B826-7DEF5710358C}" srcOrd="1" destOrd="0" presId="urn:microsoft.com/office/officeart/2018/2/layout/IconLabelList"/>
    <dgm:cxn modelId="{55B5BD3C-4BC1-4132-87CB-BE03BBE15A69}" type="presParOf" srcId="{46D61072-C337-4778-827C-1A09EF172AAC}" destId="{55854A09-62D0-40CC-98B6-D1B55930A51E}" srcOrd="2" destOrd="0" presId="urn:microsoft.com/office/officeart/2018/2/layout/IconLabelList"/>
    <dgm:cxn modelId="{558FAB60-A1D3-4B5E-A4B3-25D2254B25CE}" type="presParOf" srcId="{55854A09-62D0-40CC-98B6-D1B55930A51E}" destId="{704DC381-BA90-4513-A576-8511BD88F571}" srcOrd="0" destOrd="0" presId="urn:microsoft.com/office/officeart/2018/2/layout/IconLabelList"/>
    <dgm:cxn modelId="{B763E692-16AC-4EC2-95AC-2189DC3BB2C4}" type="presParOf" srcId="{55854A09-62D0-40CC-98B6-D1B55930A51E}" destId="{FAFDB999-970B-47D8-801F-CBE366F3F16F}" srcOrd="1" destOrd="0" presId="urn:microsoft.com/office/officeart/2018/2/layout/IconLabelList"/>
    <dgm:cxn modelId="{28A01CBC-DB55-4839-A72A-20E487ECA8DA}" type="presParOf" srcId="{55854A09-62D0-40CC-98B6-D1B55930A51E}" destId="{01777807-2FC9-4F2C-85BE-93A4C65D40AF}" srcOrd="2" destOrd="0" presId="urn:microsoft.com/office/officeart/2018/2/layout/IconLabelList"/>
    <dgm:cxn modelId="{DDB08A5F-D49A-49AD-8136-EADFAD8C4A15}" type="presParOf" srcId="{46D61072-C337-4778-827C-1A09EF172AAC}" destId="{AE8D34B8-8737-435D-A6B8-785AC16D68DE}" srcOrd="3" destOrd="0" presId="urn:microsoft.com/office/officeart/2018/2/layout/IconLabelList"/>
    <dgm:cxn modelId="{EBB1AF4C-4C3D-476D-9A13-6C314A96D6A2}" type="presParOf" srcId="{46D61072-C337-4778-827C-1A09EF172AAC}" destId="{C2907F8B-FFC6-4B4B-B196-392E52F0BBB9}" srcOrd="4" destOrd="0" presId="urn:microsoft.com/office/officeart/2018/2/layout/IconLabelList"/>
    <dgm:cxn modelId="{1479000D-9AD7-4848-ACD1-ACBE6F0FF0C8}" type="presParOf" srcId="{C2907F8B-FFC6-4B4B-B196-392E52F0BBB9}" destId="{4BD40A50-5A06-4D36-AAB6-863CAB53876F}" srcOrd="0" destOrd="0" presId="urn:microsoft.com/office/officeart/2018/2/layout/IconLabelList"/>
    <dgm:cxn modelId="{974E9A46-A4CE-4899-8181-60BFA21AE6DC}" type="presParOf" srcId="{C2907F8B-FFC6-4B4B-B196-392E52F0BBB9}" destId="{057DF2AC-8F23-4716-ABB4-742F3E973A95}" srcOrd="1" destOrd="0" presId="urn:microsoft.com/office/officeart/2018/2/layout/IconLabelList"/>
    <dgm:cxn modelId="{BA748036-C9BF-4D8F-B7FC-E553E986E6A9}" type="presParOf" srcId="{C2907F8B-FFC6-4B4B-B196-392E52F0BBB9}" destId="{9737413F-6893-4F20-8A2B-DA77AE7CCFC5}" srcOrd="2" destOrd="0" presId="urn:microsoft.com/office/officeart/2018/2/layout/IconLabelList"/>
    <dgm:cxn modelId="{53D119AB-449B-45CC-81BB-1DF2235D1396}" type="presParOf" srcId="{46D61072-C337-4778-827C-1A09EF172AAC}" destId="{E887122A-10F6-4021-B3FF-0F1A8D31D0CC}" srcOrd="5" destOrd="0" presId="urn:microsoft.com/office/officeart/2018/2/layout/IconLabelList"/>
    <dgm:cxn modelId="{FC2638FC-A173-449D-BFCB-E54E766A3F4B}" type="presParOf" srcId="{46D61072-C337-4778-827C-1A09EF172AAC}" destId="{31135D76-DA39-4075-8515-5296552CB1B0}" srcOrd="6" destOrd="0" presId="urn:microsoft.com/office/officeart/2018/2/layout/IconLabelList"/>
    <dgm:cxn modelId="{2A412276-B04D-486C-8F71-68DEDEC1FA41}" type="presParOf" srcId="{31135D76-DA39-4075-8515-5296552CB1B0}" destId="{AADDA4D3-E9A6-4272-91A2-AF1841B2163B}" srcOrd="0" destOrd="0" presId="urn:microsoft.com/office/officeart/2018/2/layout/IconLabelList"/>
    <dgm:cxn modelId="{8C9F169C-AE5B-49CD-BB2B-A9E884173755}" type="presParOf" srcId="{31135D76-DA39-4075-8515-5296552CB1B0}" destId="{143BD87E-C213-4A73-9935-A531A2DDA87C}" srcOrd="1" destOrd="0" presId="urn:microsoft.com/office/officeart/2018/2/layout/IconLabelList"/>
    <dgm:cxn modelId="{4DD73DA8-93A9-4F66-BBF8-C831F127B36F}" type="presParOf" srcId="{31135D76-DA39-4075-8515-5296552CB1B0}" destId="{C062021E-7ABD-4984-84D0-3A96C2C33969}"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ADFA91-521E-443E-9786-64181E952588}" type="doc">
      <dgm:prSet loTypeId="urn:microsoft.com/office/officeart/2005/8/layout/matrix3" loCatId="matrix" qsTypeId="urn:microsoft.com/office/officeart/2005/8/quickstyle/simple1" qsCatId="simple" csTypeId="urn:microsoft.com/office/officeart/2005/8/colors/accent1_2" csCatId="accent1"/>
      <dgm:spPr/>
      <dgm:t>
        <a:bodyPr/>
        <a:lstStyle/>
        <a:p>
          <a:endParaRPr lang="en-US"/>
        </a:p>
      </dgm:t>
    </dgm:pt>
    <dgm:pt modelId="{827F1927-50D7-4D17-BC53-DF703C987C11}">
      <dgm:prSet/>
      <dgm:spPr/>
      <dgm:t>
        <a:bodyPr/>
        <a:lstStyle/>
        <a:p>
          <a:r>
            <a:rPr lang="en-US" dirty="0"/>
            <a:t>University of California, Santa Barbara: Ban on single-use plastics</a:t>
          </a:r>
        </a:p>
      </dgm:t>
    </dgm:pt>
    <dgm:pt modelId="{75BC30FB-600A-4856-BBDC-2476E36123FB}" type="parTrans" cxnId="{43A752FC-4D95-4523-B59B-0CD9F232ECA6}">
      <dgm:prSet/>
      <dgm:spPr/>
      <dgm:t>
        <a:bodyPr/>
        <a:lstStyle/>
        <a:p>
          <a:endParaRPr lang="en-US"/>
        </a:p>
      </dgm:t>
    </dgm:pt>
    <dgm:pt modelId="{7A2524A8-2BC8-4B92-A023-C56ECA7ED0EF}" type="sibTrans" cxnId="{43A752FC-4D95-4523-B59B-0CD9F232ECA6}">
      <dgm:prSet/>
      <dgm:spPr/>
      <dgm:t>
        <a:bodyPr/>
        <a:lstStyle/>
        <a:p>
          <a:endParaRPr lang="en-US"/>
        </a:p>
      </dgm:t>
    </dgm:pt>
    <dgm:pt modelId="{E5204DDD-175E-48A5-A65D-8CA04F7CB17C}">
      <dgm:prSet/>
      <dgm:spPr/>
      <dgm:t>
        <a:bodyPr/>
        <a:lstStyle/>
        <a:p>
          <a:r>
            <a:rPr lang="en-US" dirty="0"/>
            <a:t>University of Edinburgh: 'Plastic-Free Campus' campaign</a:t>
          </a:r>
        </a:p>
      </dgm:t>
    </dgm:pt>
    <dgm:pt modelId="{574A90EA-C5C2-4665-897C-A967FF2AE387}" type="parTrans" cxnId="{BCD870A3-908A-44BD-B3B0-311D2DCC887A}">
      <dgm:prSet/>
      <dgm:spPr/>
      <dgm:t>
        <a:bodyPr/>
        <a:lstStyle/>
        <a:p>
          <a:endParaRPr lang="en-US"/>
        </a:p>
      </dgm:t>
    </dgm:pt>
    <dgm:pt modelId="{481D857B-CB9E-47F8-B9E7-469C16FD01BF}" type="sibTrans" cxnId="{BCD870A3-908A-44BD-B3B0-311D2DCC887A}">
      <dgm:prSet/>
      <dgm:spPr/>
      <dgm:t>
        <a:bodyPr/>
        <a:lstStyle/>
        <a:p>
          <a:endParaRPr lang="en-US"/>
        </a:p>
      </dgm:t>
    </dgm:pt>
    <dgm:pt modelId="{597B75C5-3C17-49FA-9A1C-A9322DC26699}">
      <dgm:prSet/>
      <dgm:spPr/>
      <dgm:t>
        <a:bodyPr/>
        <a:lstStyle/>
        <a:p>
          <a:r>
            <a:rPr lang="en-US" dirty="0"/>
            <a:t>University of Toronto: Student-led initiative to promote sustainability</a:t>
          </a:r>
        </a:p>
      </dgm:t>
    </dgm:pt>
    <dgm:pt modelId="{2567FB21-88ED-432B-AEFE-66F924A5B6B4}" type="parTrans" cxnId="{6F9B85CC-490C-4771-B916-A80087A6B753}">
      <dgm:prSet/>
      <dgm:spPr/>
      <dgm:t>
        <a:bodyPr/>
        <a:lstStyle/>
        <a:p>
          <a:endParaRPr lang="en-US"/>
        </a:p>
      </dgm:t>
    </dgm:pt>
    <dgm:pt modelId="{6EA675E1-0266-4B85-98AD-BE0E99D5D32B}" type="sibTrans" cxnId="{6F9B85CC-490C-4771-B916-A80087A6B753}">
      <dgm:prSet/>
      <dgm:spPr/>
      <dgm:t>
        <a:bodyPr/>
        <a:lstStyle/>
        <a:p>
          <a:endParaRPr lang="en-US"/>
        </a:p>
      </dgm:t>
    </dgm:pt>
    <dgm:pt modelId="{230244F8-C81E-46B0-A393-F575CBA2944C}">
      <dgm:prSet/>
      <dgm:spPr/>
      <dgm:t>
        <a:bodyPr/>
        <a:lstStyle/>
        <a:p>
          <a:r>
            <a:rPr lang="en-US" dirty="0"/>
            <a:t>Encouraging Student Involvement</a:t>
          </a:r>
        </a:p>
      </dgm:t>
    </dgm:pt>
    <dgm:pt modelId="{E55D1175-381B-46E7-95CC-779A967A578C}" type="parTrans" cxnId="{0591BE3A-2EBB-4AC1-AD9B-156E9DF493D1}">
      <dgm:prSet/>
      <dgm:spPr/>
      <dgm:t>
        <a:bodyPr/>
        <a:lstStyle/>
        <a:p>
          <a:endParaRPr lang="en-US"/>
        </a:p>
      </dgm:t>
    </dgm:pt>
    <dgm:pt modelId="{FBC244FF-0EC0-4B47-9E92-4E5A06133F2E}" type="sibTrans" cxnId="{0591BE3A-2EBB-4AC1-AD9B-156E9DF493D1}">
      <dgm:prSet/>
      <dgm:spPr/>
      <dgm:t>
        <a:bodyPr/>
        <a:lstStyle/>
        <a:p>
          <a:endParaRPr lang="en-US"/>
        </a:p>
      </dgm:t>
    </dgm:pt>
    <dgm:pt modelId="{C9707C6B-2F9B-4171-B012-A2CF6AEEB767}" type="pres">
      <dgm:prSet presAssocID="{2EADFA91-521E-443E-9786-64181E952588}" presName="matrix" presStyleCnt="0">
        <dgm:presLayoutVars>
          <dgm:chMax val="1"/>
          <dgm:dir/>
          <dgm:resizeHandles val="exact"/>
        </dgm:presLayoutVars>
      </dgm:prSet>
      <dgm:spPr/>
    </dgm:pt>
    <dgm:pt modelId="{09E6922B-8507-4097-BD1E-7EBA039819E5}" type="pres">
      <dgm:prSet presAssocID="{2EADFA91-521E-443E-9786-64181E952588}" presName="diamond" presStyleLbl="bgShp" presStyleIdx="0" presStyleCnt="1"/>
      <dgm:spPr/>
    </dgm:pt>
    <dgm:pt modelId="{B8299BA3-8C33-48CF-B514-67907FF48CF6}" type="pres">
      <dgm:prSet presAssocID="{2EADFA91-521E-443E-9786-64181E952588}" presName="quad1" presStyleLbl="node1" presStyleIdx="0" presStyleCnt="4">
        <dgm:presLayoutVars>
          <dgm:chMax val="0"/>
          <dgm:chPref val="0"/>
          <dgm:bulletEnabled val="1"/>
        </dgm:presLayoutVars>
      </dgm:prSet>
      <dgm:spPr/>
    </dgm:pt>
    <dgm:pt modelId="{72B15D28-4BF1-4827-A932-8163EF60B1E0}" type="pres">
      <dgm:prSet presAssocID="{2EADFA91-521E-443E-9786-64181E952588}" presName="quad2" presStyleLbl="node1" presStyleIdx="1" presStyleCnt="4">
        <dgm:presLayoutVars>
          <dgm:chMax val="0"/>
          <dgm:chPref val="0"/>
          <dgm:bulletEnabled val="1"/>
        </dgm:presLayoutVars>
      </dgm:prSet>
      <dgm:spPr/>
    </dgm:pt>
    <dgm:pt modelId="{AB0FD5EF-10BF-457D-8CA9-B0F1D1B8C3B9}" type="pres">
      <dgm:prSet presAssocID="{2EADFA91-521E-443E-9786-64181E952588}" presName="quad3" presStyleLbl="node1" presStyleIdx="2" presStyleCnt="4">
        <dgm:presLayoutVars>
          <dgm:chMax val="0"/>
          <dgm:chPref val="0"/>
          <dgm:bulletEnabled val="1"/>
        </dgm:presLayoutVars>
      </dgm:prSet>
      <dgm:spPr/>
    </dgm:pt>
    <dgm:pt modelId="{DF4DE6F2-47DF-41CE-BE3F-514C457706BD}" type="pres">
      <dgm:prSet presAssocID="{2EADFA91-521E-443E-9786-64181E952588}" presName="quad4" presStyleLbl="node1" presStyleIdx="3" presStyleCnt="4">
        <dgm:presLayoutVars>
          <dgm:chMax val="0"/>
          <dgm:chPref val="0"/>
          <dgm:bulletEnabled val="1"/>
        </dgm:presLayoutVars>
      </dgm:prSet>
      <dgm:spPr/>
    </dgm:pt>
  </dgm:ptLst>
  <dgm:cxnLst>
    <dgm:cxn modelId="{2AA83C0A-D0A7-4DE0-9501-374A7914FA1D}" type="presOf" srcId="{597B75C5-3C17-49FA-9A1C-A9322DC26699}" destId="{AB0FD5EF-10BF-457D-8CA9-B0F1D1B8C3B9}" srcOrd="0" destOrd="0" presId="urn:microsoft.com/office/officeart/2005/8/layout/matrix3"/>
    <dgm:cxn modelId="{0591BE3A-2EBB-4AC1-AD9B-156E9DF493D1}" srcId="{2EADFA91-521E-443E-9786-64181E952588}" destId="{230244F8-C81E-46B0-A393-F575CBA2944C}" srcOrd="3" destOrd="0" parTransId="{E55D1175-381B-46E7-95CC-779A967A578C}" sibTransId="{FBC244FF-0EC0-4B47-9E92-4E5A06133F2E}"/>
    <dgm:cxn modelId="{A2971A42-33BC-45F4-8DD2-D47987891FAA}" type="presOf" srcId="{2EADFA91-521E-443E-9786-64181E952588}" destId="{C9707C6B-2F9B-4171-B012-A2CF6AEEB767}" srcOrd="0" destOrd="0" presId="urn:microsoft.com/office/officeart/2005/8/layout/matrix3"/>
    <dgm:cxn modelId="{B9BC1C46-00A1-4F9C-B21C-964B88770C88}" type="presOf" srcId="{827F1927-50D7-4D17-BC53-DF703C987C11}" destId="{B8299BA3-8C33-48CF-B514-67907FF48CF6}" srcOrd="0" destOrd="0" presId="urn:microsoft.com/office/officeart/2005/8/layout/matrix3"/>
    <dgm:cxn modelId="{97CC7088-514C-4069-A752-D06AC53CD449}" type="presOf" srcId="{230244F8-C81E-46B0-A393-F575CBA2944C}" destId="{DF4DE6F2-47DF-41CE-BE3F-514C457706BD}" srcOrd="0" destOrd="0" presId="urn:microsoft.com/office/officeart/2005/8/layout/matrix3"/>
    <dgm:cxn modelId="{BCD870A3-908A-44BD-B3B0-311D2DCC887A}" srcId="{2EADFA91-521E-443E-9786-64181E952588}" destId="{E5204DDD-175E-48A5-A65D-8CA04F7CB17C}" srcOrd="1" destOrd="0" parTransId="{574A90EA-C5C2-4665-897C-A967FF2AE387}" sibTransId="{481D857B-CB9E-47F8-B9E7-469C16FD01BF}"/>
    <dgm:cxn modelId="{6F9B85CC-490C-4771-B916-A80087A6B753}" srcId="{2EADFA91-521E-443E-9786-64181E952588}" destId="{597B75C5-3C17-49FA-9A1C-A9322DC26699}" srcOrd="2" destOrd="0" parTransId="{2567FB21-88ED-432B-AEFE-66F924A5B6B4}" sibTransId="{6EA675E1-0266-4B85-98AD-BE0E99D5D32B}"/>
    <dgm:cxn modelId="{83F2C6F3-E21C-4A5F-8DD0-A3AA9BA37CF1}" type="presOf" srcId="{E5204DDD-175E-48A5-A65D-8CA04F7CB17C}" destId="{72B15D28-4BF1-4827-A932-8163EF60B1E0}" srcOrd="0" destOrd="0" presId="urn:microsoft.com/office/officeart/2005/8/layout/matrix3"/>
    <dgm:cxn modelId="{43A752FC-4D95-4523-B59B-0CD9F232ECA6}" srcId="{2EADFA91-521E-443E-9786-64181E952588}" destId="{827F1927-50D7-4D17-BC53-DF703C987C11}" srcOrd="0" destOrd="0" parTransId="{75BC30FB-600A-4856-BBDC-2476E36123FB}" sibTransId="{7A2524A8-2BC8-4B92-A023-C56ECA7ED0EF}"/>
    <dgm:cxn modelId="{D3AF54FA-7E87-4812-B511-D685C4AE20C0}" type="presParOf" srcId="{C9707C6B-2F9B-4171-B012-A2CF6AEEB767}" destId="{09E6922B-8507-4097-BD1E-7EBA039819E5}" srcOrd="0" destOrd="0" presId="urn:microsoft.com/office/officeart/2005/8/layout/matrix3"/>
    <dgm:cxn modelId="{115E901D-78A9-4522-A6ED-EDBD605A6BE9}" type="presParOf" srcId="{C9707C6B-2F9B-4171-B012-A2CF6AEEB767}" destId="{B8299BA3-8C33-48CF-B514-67907FF48CF6}" srcOrd="1" destOrd="0" presId="urn:microsoft.com/office/officeart/2005/8/layout/matrix3"/>
    <dgm:cxn modelId="{CBA6AE96-2F86-4824-8EFC-B1B56D30AA20}" type="presParOf" srcId="{C9707C6B-2F9B-4171-B012-A2CF6AEEB767}" destId="{72B15D28-4BF1-4827-A932-8163EF60B1E0}" srcOrd="2" destOrd="0" presId="urn:microsoft.com/office/officeart/2005/8/layout/matrix3"/>
    <dgm:cxn modelId="{49F035F6-F1D9-4C26-BC55-5A60A551F738}" type="presParOf" srcId="{C9707C6B-2F9B-4171-B012-A2CF6AEEB767}" destId="{AB0FD5EF-10BF-457D-8CA9-B0F1D1B8C3B9}" srcOrd="3" destOrd="0" presId="urn:microsoft.com/office/officeart/2005/8/layout/matrix3"/>
    <dgm:cxn modelId="{5BCC5FAA-FBE6-404C-96E9-09186F758335}" type="presParOf" srcId="{C9707C6B-2F9B-4171-B012-A2CF6AEEB767}" destId="{DF4DE6F2-47DF-41CE-BE3F-514C457706BD}"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69E198-0A94-4574-9939-54B1A25003BC}"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00677CD9-4F04-497C-9A14-EAA2675043CB}">
      <dgm:prSet/>
      <dgm:spPr/>
      <dgm:t>
        <a:bodyPr/>
        <a:lstStyle/>
        <a:p>
          <a:r>
            <a:rPr lang="en-US"/>
            <a:t>Recap of strategies for reducing plastic in various areas</a:t>
          </a:r>
        </a:p>
      </dgm:t>
    </dgm:pt>
    <dgm:pt modelId="{20CFEC07-C3F2-4AB7-87A2-71D0E49AD6A6}" type="parTrans" cxnId="{E835D068-F9C0-477D-9E6E-A91C48202393}">
      <dgm:prSet/>
      <dgm:spPr/>
      <dgm:t>
        <a:bodyPr/>
        <a:lstStyle/>
        <a:p>
          <a:endParaRPr lang="en-US"/>
        </a:p>
      </dgm:t>
    </dgm:pt>
    <dgm:pt modelId="{CA27DD0F-89C7-4FB4-BB14-0F9A03E263E7}" type="sibTrans" cxnId="{E835D068-F9C0-477D-9E6E-A91C48202393}">
      <dgm:prSet/>
      <dgm:spPr/>
      <dgm:t>
        <a:bodyPr/>
        <a:lstStyle/>
        <a:p>
          <a:endParaRPr lang="en-US"/>
        </a:p>
      </dgm:t>
    </dgm:pt>
    <dgm:pt modelId="{0BDAE1FA-07B1-48F7-8EB8-E88A3369057E}">
      <dgm:prSet/>
      <dgm:spPr/>
      <dgm:t>
        <a:bodyPr/>
        <a:lstStyle/>
        <a:p>
          <a:r>
            <a:rPr lang="en-US"/>
            <a:t>Encourage students to take action</a:t>
          </a:r>
        </a:p>
      </dgm:t>
    </dgm:pt>
    <dgm:pt modelId="{D5898C0C-0CE6-4558-BAEB-B9557E267CCB}" type="parTrans" cxnId="{E27F09C1-93FF-435E-B638-DA96278F2FB1}">
      <dgm:prSet/>
      <dgm:spPr/>
      <dgm:t>
        <a:bodyPr/>
        <a:lstStyle/>
        <a:p>
          <a:endParaRPr lang="en-US"/>
        </a:p>
      </dgm:t>
    </dgm:pt>
    <dgm:pt modelId="{E3680F8A-6E2F-4148-B612-C093807120D3}" type="sibTrans" cxnId="{E27F09C1-93FF-435E-B638-DA96278F2FB1}">
      <dgm:prSet/>
      <dgm:spPr/>
      <dgm:t>
        <a:bodyPr/>
        <a:lstStyle/>
        <a:p>
          <a:endParaRPr lang="en-US"/>
        </a:p>
      </dgm:t>
    </dgm:pt>
    <dgm:pt modelId="{39E6638A-F83F-4A3D-93F7-7F5863FB3AC3}">
      <dgm:prSet/>
      <dgm:spPr/>
      <dgm:t>
        <a:bodyPr/>
        <a:lstStyle/>
        <a:p>
          <a:r>
            <a:rPr lang="en-US"/>
            <a:t>Open floor for questions and discussions</a:t>
          </a:r>
        </a:p>
      </dgm:t>
    </dgm:pt>
    <dgm:pt modelId="{42CF715C-DB34-4B1A-BFFC-50F7B7AA07AE}" type="parTrans" cxnId="{D544D096-84AD-4ED9-912B-CBAFD3C1A9AB}">
      <dgm:prSet/>
      <dgm:spPr/>
      <dgm:t>
        <a:bodyPr/>
        <a:lstStyle/>
        <a:p>
          <a:endParaRPr lang="en-US"/>
        </a:p>
      </dgm:t>
    </dgm:pt>
    <dgm:pt modelId="{D4DC9D9C-127E-40AB-8598-C4205A109CAB}" type="sibTrans" cxnId="{D544D096-84AD-4ED9-912B-CBAFD3C1A9AB}">
      <dgm:prSet/>
      <dgm:spPr/>
      <dgm:t>
        <a:bodyPr/>
        <a:lstStyle/>
        <a:p>
          <a:endParaRPr lang="en-US"/>
        </a:p>
      </dgm:t>
    </dgm:pt>
    <dgm:pt modelId="{AB777AAE-EDAB-4C41-B099-B2C96E45E094}" type="pres">
      <dgm:prSet presAssocID="{6A69E198-0A94-4574-9939-54B1A25003BC}" presName="root" presStyleCnt="0">
        <dgm:presLayoutVars>
          <dgm:dir/>
          <dgm:resizeHandles val="exact"/>
        </dgm:presLayoutVars>
      </dgm:prSet>
      <dgm:spPr/>
    </dgm:pt>
    <dgm:pt modelId="{1A5EF505-53F2-4801-9DD4-F5163593E874}" type="pres">
      <dgm:prSet presAssocID="{00677CD9-4F04-497C-9A14-EAA2675043CB}" presName="compNode" presStyleCnt="0"/>
      <dgm:spPr/>
    </dgm:pt>
    <dgm:pt modelId="{4809EA90-2CB1-4636-8A44-BC678855959A}" type="pres">
      <dgm:prSet presAssocID="{00677CD9-4F04-497C-9A14-EAA2675043C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cycle"/>
        </a:ext>
      </dgm:extLst>
    </dgm:pt>
    <dgm:pt modelId="{DCC4D8E0-E8BB-4A93-A81C-F68F71BEBE13}" type="pres">
      <dgm:prSet presAssocID="{00677CD9-4F04-497C-9A14-EAA2675043CB}" presName="spaceRect" presStyleCnt="0"/>
      <dgm:spPr/>
    </dgm:pt>
    <dgm:pt modelId="{09485433-A8DE-46CF-B0CC-15F7BA46FBDA}" type="pres">
      <dgm:prSet presAssocID="{00677CD9-4F04-497C-9A14-EAA2675043CB}" presName="textRect" presStyleLbl="revTx" presStyleIdx="0" presStyleCnt="3">
        <dgm:presLayoutVars>
          <dgm:chMax val="1"/>
          <dgm:chPref val="1"/>
        </dgm:presLayoutVars>
      </dgm:prSet>
      <dgm:spPr/>
    </dgm:pt>
    <dgm:pt modelId="{BC5143D1-C3B5-4C2B-9401-2F0C323B8454}" type="pres">
      <dgm:prSet presAssocID="{CA27DD0F-89C7-4FB4-BB14-0F9A03E263E7}" presName="sibTrans" presStyleCnt="0"/>
      <dgm:spPr/>
    </dgm:pt>
    <dgm:pt modelId="{B72D2F61-9B33-4949-92EF-9DB04F0F2FB8}" type="pres">
      <dgm:prSet presAssocID="{0BDAE1FA-07B1-48F7-8EB8-E88A3369057E}" presName="compNode" presStyleCnt="0"/>
      <dgm:spPr/>
    </dgm:pt>
    <dgm:pt modelId="{4DC0ED68-8A70-4577-B6C1-D3D3E1EF5687}" type="pres">
      <dgm:prSet presAssocID="{0BDAE1FA-07B1-48F7-8EB8-E88A3369057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eacher"/>
        </a:ext>
      </dgm:extLst>
    </dgm:pt>
    <dgm:pt modelId="{F4D9894E-B50C-4EBF-A0FE-A4B1129515FB}" type="pres">
      <dgm:prSet presAssocID="{0BDAE1FA-07B1-48F7-8EB8-E88A3369057E}" presName="spaceRect" presStyleCnt="0"/>
      <dgm:spPr/>
    </dgm:pt>
    <dgm:pt modelId="{42E22953-70D7-4D4A-884A-0827DBB07353}" type="pres">
      <dgm:prSet presAssocID="{0BDAE1FA-07B1-48F7-8EB8-E88A3369057E}" presName="textRect" presStyleLbl="revTx" presStyleIdx="1" presStyleCnt="3">
        <dgm:presLayoutVars>
          <dgm:chMax val="1"/>
          <dgm:chPref val="1"/>
        </dgm:presLayoutVars>
      </dgm:prSet>
      <dgm:spPr/>
    </dgm:pt>
    <dgm:pt modelId="{6E2A7B09-8693-44B1-A165-81EF7DEF6968}" type="pres">
      <dgm:prSet presAssocID="{E3680F8A-6E2F-4148-B612-C093807120D3}" presName="sibTrans" presStyleCnt="0"/>
      <dgm:spPr/>
    </dgm:pt>
    <dgm:pt modelId="{7C701180-367B-47E3-8EA0-BE09807EA05D}" type="pres">
      <dgm:prSet presAssocID="{39E6638A-F83F-4A3D-93F7-7F5863FB3AC3}" presName="compNode" presStyleCnt="0"/>
      <dgm:spPr/>
    </dgm:pt>
    <dgm:pt modelId="{0A925A51-7C06-432D-B051-D33A8DFB0E31}" type="pres">
      <dgm:prSet presAssocID="{39E6638A-F83F-4A3D-93F7-7F5863FB3AC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t"/>
        </a:ext>
      </dgm:extLst>
    </dgm:pt>
    <dgm:pt modelId="{0070A823-C9B2-4959-A9DB-F2A4AAAB161F}" type="pres">
      <dgm:prSet presAssocID="{39E6638A-F83F-4A3D-93F7-7F5863FB3AC3}" presName="spaceRect" presStyleCnt="0"/>
      <dgm:spPr/>
    </dgm:pt>
    <dgm:pt modelId="{BC594F1E-0279-4093-B511-E2B9432A2D2F}" type="pres">
      <dgm:prSet presAssocID="{39E6638A-F83F-4A3D-93F7-7F5863FB3AC3}" presName="textRect" presStyleLbl="revTx" presStyleIdx="2" presStyleCnt="3">
        <dgm:presLayoutVars>
          <dgm:chMax val="1"/>
          <dgm:chPref val="1"/>
        </dgm:presLayoutVars>
      </dgm:prSet>
      <dgm:spPr/>
    </dgm:pt>
  </dgm:ptLst>
  <dgm:cxnLst>
    <dgm:cxn modelId="{C5FFBB04-80FB-4F44-85D6-74B07B5DAF41}" type="presOf" srcId="{0BDAE1FA-07B1-48F7-8EB8-E88A3369057E}" destId="{42E22953-70D7-4D4A-884A-0827DBB07353}" srcOrd="0" destOrd="0" presId="urn:microsoft.com/office/officeart/2018/2/layout/IconLabelList"/>
    <dgm:cxn modelId="{9FAC750D-7524-4A9D-9185-3E48677BCCE5}" type="presOf" srcId="{39E6638A-F83F-4A3D-93F7-7F5863FB3AC3}" destId="{BC594F1E-0279-4093-B511-E2B9432A2D2F}" srcOrd="0" destOrd="0" presId="urn:microsoft.com/office/officeart/2018/2/layout/IconLabelList"/>
    <dgm:cxn modelId="{E904D517-A28F-4C3E-B605-5DBE3638F605}" type="presOf" srcId="{6A69E198-0A94-4574-9939-54B1A25003BC}" destId="{AB777AAE-EDAB-4C41-B099-B2C96E45E094}" srcOrd="0" destOrd="0" presId="urn:microsoft.com/office/officeart/2018/2/layout/IconLabelList"/>
    <dgm:cxn modelId="{E835D068-F9C0-477D-9E6E-A91C48202393}" srcId="{6A69E198-0A94-4574-9939-54B1A25003BC}" destId="{00677CD9-4F04-497C-9A14-EAA2675043CB}" srcOrd="0" destOrd="0" parTransId="{20CFEC07-C3F2-4AB7-87A2-71D0E49AD6A6}" sibTransId="{CA27DD0F-89C7-4FB4-BB14-0F9A03E263E7}"/>
    <dgm:cxn modelId="{D544D096-84AD-4ED9-912B-CBAFD3C1A9AB}" srcId="{6A69E198-0A94-4574-9939-54B1A25003BC}" destId="{39E6638A-F83F-4A3D-93F7-7F5863FB3AC3}" srcOrd="2" destOrd="0" parTransId="{42CF715C-DB34-4B1A-BFFC-50F7B7AA07AE}" sibTransId="{D4DC9D9C-127E-40AB-8598-C4205A109CAB}"/>
    <dgm:cxn modelId="{C57B94BB-AFDC-42BA-947C-238F56021C8A}" type="presOf" srcId="{00677CD9-4F04-497C-9A14-EAA2675043CB}" destId="{09485433-A8DE-46CF-B0CC-15F7BA46FBDA}" srcOrd="0" destOrd="0" presId="urn:microsoft.com/office/officeart/2018/2/layout/IconLabelList"/>
    <dgm:cxn modelId="{E27F09C1-93FF-435E-B638-DA96278F2FB1}" srcId="{6A69E198-0A94-4574-9939-54B1A25003BC}" destId="{0BDAE1FA-07B1-48F7-8EB8-E88A3369057E}" srcOrd="1" destOrd="0" parTransId="{D5898C0C-0CE6-4558-BAEB-B9557E267CCB}" sibTransId="{E3680F8A-6E2F-4148-B612-C093807120D3}"/>
    <dgm:cxn modelId="{45B66435-6263-4F03-B0DE-5765E2EC5DB4}" type="presParOf" srcId="{AB777AAE-EDAB-4C41-B099-B2C96E45E094}" destId="{1A5EF505-53F2-4801-9DD4-F5163593E874}" srcOrd="0" destOrd="0" presId="urn:microsoft.com/office/officeart/2018/2/layout/IconLabelList"/>
    <dgm:cxn modelId="{BF41F7A0-4FB8-4D57-81FE-1622F7BF0160}" type="presParOf" srcId="{1A5EF505-53F2-4801-9DD4-F5163593E874}" destId="{4809EA90-2CB1-4636-8A44-BC678855959A}" srcOrd="0" destOrd="0" presId="urn:microsoft.com/office/officeart/2018/2/layout/IconLabelList"/>
    <dgm:cxn modelId="{A3A1527A-1088-4F31-9172-1F88226F60F9}" type="presParOf" srcId="{1A5EF505-53F2-4801-9DD4-F5163593E874}" destId="{DCC4D8E0-E8BB-4A93-A81C-F68F71BEBE13}" srcOrd="1" destOrd="0" presId="urn:microsoft.com/office/officeart/2018/2/layout/IconLabelList"/>
    <dgm:cxn modelId="{BA510051-33F3-4EE9-8718-4BF9E3A94F7E}" type="presParOf" srcId="{1A5EF505-53F2-4801-9DD4-F5163593E874}" destId="{09485433-A8DE-46CF-B0CC-15F7BA46FBDA}" srcOrd="2" destOrd="0" presId="urn:microsoft.com/office/officeart/2018/2/layout/IconLabelList"/>
    <dgm:cxn modelId="{4688A78B-B06A-4A54-909E-CD01ACB28DC3}" type="presParOf" srcId="{AB777AAE-EDAB-4C41-B099-B2C96E45E094}" destId="{BC5143D1-C3B5-4C2B-9401-2F0C323B8454}" srcOrd="1" destOrd="0" presId="urn:microsoft.com/office/officeart/2018/2/layout/IconLabelList"/>
    <dgm:cxn modelId="{3E30BC43-FC78-474F-9DF4-5B57939D4DC5}" type="presParOf" srcId="{AB777AAE-EDAB-4C41-B099-B2C96E45E094}" destId="{B72D2F61-9B33-4949-92EF-9DB04F0F2FB8}" srcOrd="2" destOrd="0" presId="urn:microsoft.com/office/officeart/2018/2/layout/IconLabelList"/>
    <dgm:cxn modelId="{4D43C1D5-C140-4DA4-A464-8132CB00B737}" type="presParOf" srcId="{B72D2F61-9B33-4949-92EF-9DB04F0F2FB8}" destId="{4DC0ED68-8A70-4577-B6C1-D3D3E1EF5687}" srcOrd="0" destOrd="0" presId="urn:microsoft.com/office/officeart/2018/2/layout/IconLabelList"/>
    <dgm:cxn modelId="{1082A165-3CD7-4748-AB22-3B2FACD83626}" type="presParOf" srcId="{B72D2F61-9B33-4949-92EF-9DB04F0F2FB8}" destId="{F4D9894E-B50C-4EBF-A0FE-A4B1129515FB}" srcOrd="1" destOrd="0" presId="urn:microsoft.com/office/officeart/2018/2/layout/IconLabelList"/>
    <dgm:cxn modelId="{DF0611E4-AB71-48B9-95E3-7BFCCE4B1576}" type="presParOf" srcId="{B72D2F61-9B33-4949-92EF-9DB04F0F2FB8}" destId="{42E22953-70D7-4D4A-884A-0827DBB07353}" srcOrd="2" destOrd="0" presId="urn:microsoft.com/office/officeart/2018/2/layout/IconLabelList"/>
    <dgm:cxn modelId="{AA374F45-6E3B-4DF9-B202-BE27D870BCAB}" type="presParOf" srcId="{AB777AAE-EDAB-4C41-B099-B2C96E45E094}" destId="{6E2A7B09-8693-44B1-A165-81EF7DEF6968}" srcOrd="3" destOrd="0" presId="urn:microsoft.com/office/officeart/2018/2/layout/IconLabelList"/>
    <dgm:cxn modelId="{F0FF711B-5602-45B1-8243-3D3DAA99D80A}" type="presParOf" srcId="{AB777AAE-EDAB-4C41-B099-B2C96E45E094}" destId="{7C701180-367B-47E3-8EA0-BE09807EA05D}" srcOrd="4" destOrd="0" presId="urn:microsoft.com/office/officeart/2018/2/layout/IconLabelList"/>
    <dgm:cxn modelId="{1EC3DD8C-5264-4791-B176-817AD49516CA}" type="presParOf" srcId="{7C701180-367B-47E3-8EA0-BE09807EA05D}" destId="{0A925A51-7C06-432D-B051-D33A8DFB0E31}" srcOrd="0" destOrd="0" presId="urn:microsoft.com/office/officeart/2018/2/layout/IconLabelList"/>
    <dgm:cxn modelId="{87A6DAEF-185D-404F-B3FC-BF28A2A9C0FF}" type="presParOf" srcId="{7C701180-367B-47E3-8EA0-BE09807EA05D}" destId="{0070A823-C9B2-4959-A9DB-F2A4AAAB161F}" srcOrd="1" destOrd="0" presId="urn:microsoft.com/office/officeart/2018/2/layout/IconLabelList"/>
    <dgm:cxn modelId="{07C1337B-A515-41A4-BCD1-4B5AEBFE5F7C}" type="presParOf" srcId="{7C701180-367B-47E3-8EA0-BE09807EA05D}" destId="{BC594F1E-0279-4093-B511-E2B9432A2D2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19A5439-19C6-4CC9-BB3F-21A98E178854}"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F2FE85E5-8545-483C-B373-ED852F8B9146}">
      <dgm:prSet/>
      <dgm:spPr/>
      <dgm:t>
        <a:bodyPr/>
        <a:lstStyle/>
        <a:p>
          <a:pPr>
            <a:lnSpc>
              <a:spcPct val="100000"/>
            </a:lnSpc>
          </a:pPr>
          <a:r>
            <a:rPr lang="en-US"/>
            <a:t>Engage with students, answer questions</a:t>
          </a:r>
        </a:p>
      </dgm:t>
    </dgm:pt>
    <dgm:pt modelId="{4923D790-1E5F-42DC-BB87-5074B0E5B37A}" type="parTrans" cxnId="{B9E844E0-DED4-4145-92AE-4BA86A15E5C7}">
      <dgm:prSet/>
      <dgm:spPr/>
      <dgm:t>
        <a:bodyPr/>
        <a:lstStyle/>
        <a:p>
          <a:endParaRPr lang="en-US"/>
        </a:p>
      </dgm:t>
    </dgm:pt>
    <dgm:pt modelId="{899D92F1-E838-41F2-B9FF-7F256C8B45D3}" type="sibTrans" cxnId="{B9E844E0-DED4-4145-92AE-4BA86A15E5C7}">
      <dgm:prSet/>
      <dgm:spPr/>
      <dgm:t>
        <a:bodyPr/>
        <a:lstStyle/>
        <a:p>
          <a:endParaRPr lang="en-US"/>
        </a:p>
      </dgm:t>
    </dgm:pt>
    <dgm:pt modelId="{659C7A2D-89E8-414E-8FF8-7557060709CD}">
      <dgm:prSet/>
      <dgm:spPr/>
      <dgm:t>
        <a:bodyPr/>
        <a:lstStyle/>
        <a:p>
          <a:pPr>
            <a:lnSpc>
              <a:spcPct val="100000"/>
            </a:lnSpc>
          </a:pPr>
          <a:r>
            <a:rPr lang="en-US"/>
            <a:t>Encourage sharing of experiences and suggestions</a:t>
          </a:r>
        </a:p>
      </dgm:t>
    </dgm:pt>
    <dgm:pt modelId="{CA939DE9-E483-458E-B5ED-E91D588CF38B}" type="parTrans" cxnId="{C37FD15E-E4D1-45D2-A857-05B017E2178C}">
      <dgm:prSet/>
      <dgm:spPr/>
      <dgm:t>
        <a:bodyPr/>
        <a:lstStyle/>
        <a:p>
          <a:endParaRPr lang="en-US"/>
        </a:p>
      </dgm:t>
    </dgm:pt>
    <dgm:pt modelId="{BEED12CA-27C5-45CC-B1BB-7B8319BB9CBF}" type="sibTrans" cxnId="{C37FD15E-E4D1-45D2-A857-05B017E2178C}">
      <dgm:prSet/>
      <dgm:spPr/>
      <dgm:t>
        <a:bodyPr/>
        <a:lstStyle/>
        <a:p>
          <a:endParaRPr lang="en-US"/>
        </a:p>
      </dgm:t>
    </dgm:pt>
    <dgm:pt modelId="{D81DFD20-816F-4332-93B2-8717A1C25DF4}">
      <dgm:prSet/>
      <dgm:spPr/>
      <dgm:t>
        <a:bodyPr/>
        <a:lstStyle/>
        <a:p>
          <a:pPr>
            <a:lnSpc>
              <a:spcPct val="100000"/>
            </a:lnSpc>
          </a:pPr>
          <a:r>
            <a:rPr lang="en-US"/>
            <a:t>Foster collaborative discussion for a sustainable future</a:t>
          </a:r>
        </a:p>
      </dgm:t>
    </dgm:pt>
    <dgm:pt modelId="{B1124320-217A-462E-A503-E0D504BE4278}" type="parTrans" cxnId="{73545DAC-130D-494A-9BE2-2B7E60F2D4E5}">
      <dgm:prSet/>
      <dgm:spPr/>
      <dgm:t>
        <a:bodyPr/>
        <a:lstStyle/>
        <a:p>
          <a:endParaRPr lang="en-US"/>
        </a:p>
      </dgm:t>
    </dgm:pt>
    <dgm:pt modelId="{CB211349-9526-4B69-8847-32AA7A57F782}" type="sibTrans" cxnId="{73545DAC-130D-494A-9BE2-2B7E60F2D4E5}">
      <dgm:prSet/>
      <dgm:spPr/>
      <dgm:t>
        <a:bodyPr/>
        <a:lstStyle/>
        <a:p>
          <a:endParaRPr lang="en-US"/>
        </a:p>
      </dgm:t>
    </dgm:pt>
    <dgm:pt modelId="{0336E2CD-788E-4623-98D7-B422EDB06E26}" type="pres">
      <dgm:prSet presAssocID="{719A5439-19C6-4CC9-BB3F-21A98E178854}" presName="root" presStyleCnt="0">
        <dgm:presLayoutVars>
          <dgm:dir/>
          <dgm:resizeHandles val="exact"/>
        </dgm:presLayoutVars>
      </dgm:prSet>
      <dgm:spPr/>
    </dgm:pt>
    <dgm:pt modelId="{6E1B9540-3F97-42F4-A0B3-F1841492749B}" type="pres">
      <dgm:prSet presAssocID="{F2FE85E5-8545-483C-B373-ED852F8B9146}" presName="compNode" presStyleCnt="0"/>
      <dgm:spPr/>
    </dgm:pt>
    <dgm:pt modelId="{05351C79-190B-4A8C-8FFB-1157261DBB48}" type="pres">
      <dgm:prSet presAssocID="{F2FE85E5-8545-483C-B373-ED852F8B914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Questions"/>
        </a:ext>
      </dgm:extLst>
    </dgm:pt>
    <dgm:pt modelId="{C44DF76E-4A1B-4808-B18A-F005AAD10345}" type="pres">
      <dgm:prSet presAssocID="{F2FE85E5-8545-483C-B373-ED852F8B9146}" presName="spaceRect" presStyleCnt="0"/>
      <dgm:spPr/>
    </dgm:pt>
    <dgm:pt modelId="{13B1B88F-F42F-4816-B5B8-685E95BAED77}" type="pres">
      <dgm:prSet presAssocID="{F2FE85E5-8545-483C-B373-ED852F8B9146}" presName="textRect" presStyleLbl="revTx" presStyleIdx="0" presStyleCnt="3">
        <dgm:presLayoutVars>
          <dgm:chMax val="1"/>
          <dgm:chPref val="1"/>
        </dgm:presLayoutVars>
      </dgm:prSet>
      <dgm:spPr/>
    </dgm:pt>
    <dgm:pt modelId="{75E27B52-A6ED-4D59-B25B-865751A3FE8B}" type="pres">
      <dgm:prSet presAssocID="{899D92F1-E838-41F2-B9FF-7F256C8B45D3}" presName="sibTrans" presStyleCnt="0"/>
      <dgm:spPr/>
    </dgm:pt>
    <dgm:pt modelId="{BBEC03E3-FDE1-4B86-A74A-5F76E5ADBC98}" type="pres">
      <dgm:prSet presAssocID="{659C7A2D-89E8-414E-8FF8-7557060709CD}" presName="compNode" presStyleCnt="0"/>
      <dgm:spPr/>
    </dgm:pt>
    <dgm:pt modelId="{0F09D45E-8070-4D2E-8D64-BD516BC087CA}" type="pres">
      <dgm:prSet presAssocID="{659C7A2D-89E8-414E-8FF8-7557060709C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ghtbulb"/>
        </a:ext>
      </dgm:extLst>
    </dgm:pt>
    <dgm:pt modelId="{BB12560E-E006-4837-AFAA-8A23404F4079}" type="pres">
      <dgm:prSet presAssocID="{659C7A2D-89E8-414E-8FF8-7557060709CD}" presName="spaceRect" presStyleCnt="0"/>
      <dgm:spPr/>
    </dgm:pt>
    <dgm:pt modelId="{842B016C-A517-4F37-99BD-BC99148192BE}" type="pres">
      <dgm:prSet presAssocID="{659C7A2D-89E8-414E-8FF8-7557060709CD}" presName="textRect" presStyleLbl="revTx" presStyleIdx="1" presStyleCnt="3">
        <dgm:presLayoutVars>
          <dgm:chMax val="1"/>
          <dgm:chPref val="1"/>
        </dgm:presLayoutVars>
      </dgm:prSet>
      <dgm:spPr/>
    </dgm:pt>
    <dgm:pt modelId="{EAAB2C08-91B4-4110-B745-C2724F836295}" type="pres">
      <dgm:prSet presAssocID="{BEED12CA-27C5-45CC-B1BB-7B8319BB9CBF}" presName="sibTrans" presStyleCnt="0"/>
      <dgm:spPr/>
    </dgm:pt>
    <dgm:pt modelId="{F2E83326-E378-4E9F-9A0C-41655628B255}" type="pres">
      <dgm:prSet presAssocID="{D81DFD20-816F-4332-93B2-8717A1C25DF4}" presName="compNode" presStyleCnt="0"/>
      <dgm:spPr/>
    </dgm:pt>
    <dgm:pt modelId="{D6A8AD6E-DB33-49F7-9567-43F88E96184F}" type="pres">
      <dgm:prSet presAssocID="{D81DFD20-816F-4332-93B2-8717A1C25DF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eeting"/>
        </a:ext>
      </dgm:extLst>
    </dgm:pt>
    <dgm:pt modelId="{B3CE0D47-006D-4FB0-A279-6C0AFB30B3A3}" type="pres">
      <dgm:prSet presAssocID="{D81DFD20-816F-4332-93B2-8717A1C25DF4}" presName="spaceRect" presStyleCnt="0"/>
      <dgm:spPr/>
    </dgm:pt>
    <dgm:pt modelId="{DF92CD50-9992-4E8F-9F87-B5000FAC02E7}" type="pres">
      <dgm:prSet presAssocID="{D81DFD20-816F-4332-93B2-8717A1C25DF4}" presName="textRect" presStyleLbl="revTx" presStyleIdx="2" presStyleCnt="3">
        <dgm:presLayoutVars>
          <dgm:chMax val="1"/>
          <dgm:chPref val="1"/>
        </dgm:presLayoutVars>
      </dgm:prSet>
      <dgm:spPr/>
    </dgm:pt>
  </dgm:ptLst>
  <dgm:cxnLst>
    <dgm:cxn modelId="{C37FD15E-E4D1-45D2-A857-05B017E2178C}" srcId="{719A5439-19C6-4CC9-BB3F-21A98E178854}" destId="{659C7A2D-89E8-414E-8FF8-7557060709CD}" srcOrd="1" destOrd="0" parTransId="{CA939DE9-E483-458E-B5ED-E91D588CF38B}" sibTransId="{BEED12CA-27C5-45CC-B1BB-7B8319BB9CBF}"/>
    <dgm:cxn modelId="{88788E90-D91B-4A23-A6F0-798055088E8D}" type="presOf" srcId="{F2FE85E5-8545-483C-B373-ED852F8B9146}" destId="{13B1B88F-F42F-4816-B5B8-685E95BAED77}" srcOrd="0" destOrd="0" presId="urn:microsoft.com/office/officeart/2018/2/layout/IconLabelList"/>
    <dgm:cxn modelId="{73545DAC-130D-494A-9BE2-2B7E60F2D4E5}" srcId="{719A5439-19C6-4CC9-BB3F-21A98E178854}" destId="{D81DFD20-816F-4332-93B2-8717A1C25DF4}" srcOrd="2" destOrd="0" parTransId="{B1124320-217A-462E-A503-E0D504BE4278}" sibTransId="{CB211349-9526-4B69-8847-32AA7A57F782}"/>
    <dgm:cxn modelId="{03447BC8-AE08-4F52-8485-39E8F32DFB2F}" type="presOf" srcId="{659C7A2D-89E8-414E-8FF8-7557060709CD}" destId="{842B016C-A517-4F37-99BD-BC99148192BE}" srcOrd="0" destOrd="0" presId="urn:microsoft.com/office/officeart/2018/2/layout/IconLabelList"/>
    <dgm:cxn modelId="{230EB9CA-C205-41A2-B903-C5BADFA92A62}" type="presOf" srcId="{719A5439-19C6-4CC9-BB3F-21A98E178854}" destId="{0336E2CD-788E-4623-98D7-B422EDB06E26}" srcOrd="0" destOrd="0" presId="urn:microsoft.com/office/officeart/2018/2/layout/IconLabelList"/>
    <dgm:cxn modelId="{B9E844E0-DED4-4145-92AE-4BA86A15E5C7}" srcId="{719A5439-19C6-4CC9-BB3F-21A98E178854}" destId="{F2FE85E5-8545-483C-B373-ED852F8B9146}" srcOrd="0" destOrd="0" parTransId="{4923D790-1E5F-42DC-BB87-5074B0E5B37A}" sibTransId="{899D92F1-E838-41F2-B9FF-7F256C8B45D3}"/>
    <dgm:cxn modelId="{C9C702E9-13ED-4C9E-85B1-1BC80AB50E10}" type="presOf" srcId="{D81DFD20-816F-4332-93B2-8717A1C25DF4}" destId="{DF92CD50-9992-4E8F-9F87-B5000FAC02E7}" srcOrd="0" destOrd="0" presId="urn:microsoft.com/office/officeart/2018/2/layout/IconLabelList"/>
    <dgm:cxn modelId="{61C26DF1-3619-4B25-9999-AC742A14E96C}" type="presParOf" srcId="{0336E2CD-788E-4623-98D7-B422EDB06E26}" destId="{6E1B9540-3F97-42F4-A0B3-F1841492749B}" srcOrd="0" destOrd="0" presId="urn:microsoft.com/office/officeart/2018/2/layout/IconLabelList"/>
    <dgm:cxn modelId="{60245150-8757-4C2F-922F-2710A78CE46F}" type="presParOf" srcId="{6E1B9540-3F97-42F4-A0B3-F1841492749B}" destId="{05351C79-190B-4A8C-8FFB-1157261DBB48}" srcOrd="0" destOrd="0" presId="urn:microsoft.com/office/officeart/2018/2/layout/IconLabelList"/>
    <dgm:cxn modelId="{E19F2A84-A318-4774-9FF1-0D720BD49DA5}" type="presParOf" srcId="{6E1B9540-3F97-42F4-A0B3-F1841492749B}" destId="{C44DF76E-4A1B-4808-B18A-F005AAD10345}" srcOrd="1" destOrd="0" presId="urn:microsoft.com/office/officeart/2018/2/layout/IconLabelList"/>
    <dgm:cxn modelId="{F7300E61-14F1-40F1-A52F-18AEE120D120}" type="presParOf" srcId="{6E1B9540-3F97-42F4-A0B3-F1841492749B}" destId="{13B1B88F-F42F-4816-B5B8-685E95BAED77}" srcOrd="2" destOrd="0" presId="urn:microsoft.com/office/officeart/2018/2/layout/IconLabelList"/>
    <dgm:cxn modelId="{ADC1F771-B0FA-4020-A870-8AFEDE9D8049}" type="presParOf" srcId="{0336E2CD-788E-4623-98D7-B422EDB06E26}" destId="{75E27B52-A6ED-4D59-B25B-865751A3FE8B}" srcOrd="1" destOrd="0" presId="urn:microsoft.com/office/officeart/2018/2/layout/IconLabelList"/>
    <dgm:cxn modelId="{15265E47-353A-4034-B987-5F2D9DDFACE9}" type="presParOf" srcId="{0336E2CD-788E-4623-98D7-B422EDB06E26}" destId="{BBEC03E3-FDE1-4B86-A74A-5F76E5ADBC98}" srcOrd="2" destOrd="0" presId="urn:microsoft.com/office/officeart/2018/2/layout/IconLabelList"/>
    <dgm:cxn modelId="{D7FE3117-2DAF-467D-BF63-17860A05E3E0}" type="presParOf" srcId="{BBEC03E3-FDE1-4B86-A74A-5F76E5ADBC98}" destId="{0F09D45E-8070-4D2E-8D64-BD516BC087CA}" srcOrd="0" destOrd="0" presId="urn:microsoft.com/office/officeart/2018/2/layout/IconLabelList"/>
    <dgm:cxn modelId="{F3A5E6B4-3FC7-4286-935F-07E239FC4954}" type="presParOf" srcId="{BBEC03E3-FDE1-4B86-A74A-5F76E5ADBC98}" destId="{BB12560E-E006-4837-AFAA-8A23404F4079}" srcOrd="1" destOrd="0" presId="urn:microsoft.com/office/officeart/2018/2/layout/IconLabelList"/>
    <dgm:cxn modelId="{5C719677-2007-45E5-81B5-9B41E0C2339E}" type="presParOf" srcId="{BBEC03E3-FDE1-4B86-A74A-5F76E5ADBC98}" destId="{842B016C-A517-4F37-99BD-BC99148192BE}" srcOrd="2" destOrd="0" presId="urn:microsoft.com/office/officeart/2018/2/layout/IconLabelList"/>
    <dgm:cxn modelId="{29AD7CE8-0277-431A-9593-A327A9E692AA}" type="presParOf" srcId="{0336E2CD-788E-4623-98D7-B422EDB06E26}" destId="{EAAB2C08-91B4-4110-B745-C2724F836295}" srcOrd="3" destOrd="0" presId="urn:microsoft.com/office/officeart/2018/2/layout/IconLabelList"/>
    <dgm:cxn modelId="{232DDB18-5007-4FA0-9CFC-13195FF76986}" type="presParOf" srcId="{0336E2CD-788E-4623-98D7-B422EDB06E26}" destId="{F2E83326-E378-4E9F-9A0C-41655628B255}" srcOrd="4" destOrd="0" presId="urn:microsoft.com/office/officeart/2018/2/layout/IconLabelList"/>
    <dgm:cxn modelId="{55F2CA01-0A3E-40B5-B667-DD1203CB1EF1}" type="presParOf" srcId="{F2E83326-E378-4E9F-9A0C-41655628B255}" destId="{D6A8AD6E-DB33-49F7-9567-43F88E96184F}" srcOrd="0" destOrd="0" presId="urn:microsoft.com/office/officeart/2018/2/layout/IconLabelList"/>
    <dgm:cxn modelId="{A7485059-DB51-4588-82FB-50F00CE9A892}" type="presParOf" srcId="{F2E83326-E378-4E9F-9A0C-41655628B255}" destId="{B3CE0D47-006D-4FB0-A279-6C0AFB30B3A3}" srcOrd="1" destOrd="0" presId="urn:microsoft.com/office/officeart/2018/2/layout/IconLabelList"/>
    <dgm:cxn modelId="{B6F0D167-197B-4646-B0C0-5C7BB65CF87A}" type="presParOf" srcId="{F2E83326-E378-4E9F-9A0C-41655628B255}" destId="{DF92CD50-9992-4E8F-9F87-B5000FAC02E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1B4856-A3FC-4841-8EE1-1DF17BC84F55}">
      <dsp:nvSpPr>
        <dsp:cNvPr id="0" name=""/>
        <dsp:cNvSpPr/>
      </dsp:nvSpPr>
      <dsp:spPr>
        <a:xfrm>
          <a:off x="537299" y="1362202"/>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9FFEC6-2DAA-476A-8487-0E306697C8C6}">
      <dsp:nvSpPr>
        <dsp:cNvPr id="0" name=""/>
        <dsp:cNvSpPr/>
      </dsp:nvSpPr>
      <dsp:spPr>
        <a:xfrm>
          <a:off x="42299" y="244376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Implementing a Plastic-Free Policy</a:t>
          </a:r>
        </a:p>
      </dsp:txBody>
      <dsp:txXfrm>
        <a:off x="42299" y="2443760"/>
        <a:ext cx="1800000" cy="720000"/>
      </dsp:txXfrm>
    </dsp:sp>
    <dsp:sp modelId="{704DC381-BA90-4513-A576-8511BD88F571}">
      <dsp:nvSpPr>
        <dsp:cNvPr id="0" name=""/>
        <dsp:cNvSpPr/>
      </dsp:nvSpPr>
      <dsp:spPr>
        <a:xfrm>
          <a:off x="2652300" y="1362202"/>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777807-2FC9-4F2C-85BE-93A4C65D40AF}">
      <dsp:nvSpPr>
        <dsp:cNvPr id="0" name=""/>
        <dsp:cNvSpPr/>
      </dsp:nvSpPr>
      <dsp:spPr>
        <a:xfrm>
          <a:off x="2157300" y="244376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Encouraging Digital Solutions</a:t>
          </a:r>
        </a:p>
      </dsp:txBody>
      <dsp:txXfrm>
        <a:off x="2157300" y="2443760"/>
        <a:ext cx="1800000" cy="720000"/>
      </dsp:txXfrm>
    </dsp:sp>
    <dsp:sp modelId="{4BD40A50-5A06-4D36-AAB6-863CAB53876F}">
      <dsp:nvSpPr>
        <dsp:cNvPr id="0" name=""/>
        <dsp:cNvSpPr/>
      </dsp:nvSpPr>
      <dsp:spPr>
        <a:xfrm>
          <a:off x="4767300" y="1362202"/>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37413F-6893-4F20-8A2B-DA77AE7CCFC5}">
      <dsp:nvSpPr>
        <dsp:cNvPr id="0" name=""/>
        <dsp:cNvSpPr/>
      </dsp:nvSpPr>
      <dsp:spPr>
        <a:xfrm>
          <a:off x="4272300" y="244376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Organizing Clean-Up Days</a:t>
          </a:r>
        </a:p>
      </dsp:txBody>
      <dsp:txXfrm>
        <a:off x="4272300" y="2443760"/>
        <a:ext cx="1800000" cy="720000"/>
      </dsp:txXfrm>
    </dsp:sp>
    <dsp:sp modelId="{AADDA4D3-E9A6-4272-91A2-AF1841B2163B}">
      <dsp:nvSpPr>
        <dsp:cNvPr id="0" name=""/>
        <dsp:cNvSpPr/>
      </dsp:nvSpPr>
      <dsp:spPr>
        <a:xfrm>
          <a:off x="6882300" y="1362202"/>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62021E-7ABD-4984-84D0-3A96C2C33969}">
      <dsp:nvSpPr>
        <dsp:cNvPr id="0" name=""/>
        <dsp:cNvSpPr/>
      </dsp:nvSpPr>
      <dsp:spPr>
        <a:xfrm>
          <a:off x="6387300" y="244376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dirty="0"/>
            <a:t>Live Poll Idea: What single-use plastic item do you use most at work?</a:t>
          </a:r>
        </a:p>
      </dsp:txBody>
      <dsp:txXfrm>
        <a:off x="6387300" y="2443760"/>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E6922B-8507-4097-BD1E-7EBA039819E5}">
      <dsp:nvSpPr>
        <dsp:cNvPr id="0" name=""/>
        <dsp:cNvSpPr/>
      </dsp:nvSpPr>
      <dsp:spPr>
        <a:xfrm>
          <a:off x="2001533" y="0"/>
          <a:ext cx="4192805" cy="4192805"/>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299BA3-8C33-48CF-B514-67907FF48CF6}">
      <dsp:nvSpPr>
        <dsp:cNvPr id="0" name=""/>
        <dsp:cNvSpPr/>
      </dsp:nvSpPr>
      <dsp:spPr>
        <a:xfrm>
          <a:off x="2399849" y="398316"/>
          <a:ext cx="1635193" cy="163519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University of California, Santa Barbara: Ban on single-use plastics</a:t>
          </a:r>
        </a:p>
      </dsp:txBody>
      <dsp:txXfrm>
        <a:off x="2479673" y="478140"/>
        <a:ext cx="1475545" cy="1475545"/>
      </dsp:txXfrm>
    </dsp:sp>
    <dsp:sp modelId="{72B15D28-4BF1-4827-A932-8163EF60B1E0}">
      <dsp:nvSpPr>
        <dsp:cNvPr id="0" name=""/>
        <dsp:cNvSpPr/>
      </dsp:nvSpPr>
      <dsp:spPr>
        <a:xfrm>
          <a:off x="4160827" y="398316"/>
          <a:ext cx="1635193" cy="163519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University of Edinburgh: 'Plastic-Free Campus' campaign</a:t>
          </a:r>
        </a:p>
      </dsp:txBody>
      <dsp:txXfrm>
        <a:off x="4240651" y="478140"/>
        <a:ext cx="1475545" cy="1475545"/>
      </dsp:txXfrm>
    </dsp:sp>
    <dsp:sp modelId="{AB0FD5EF-10BF-457D-8CA9-B0F1D1B8C3B9}">
      <dsp:nvSpPr>
        <dsp:cNvPr id="0" name=""/>
        <dsp:cNvSpPr/>
      </dsp:nvSpPr>
      <dsp:spPr>
        <a:xfrm>
          <a:off x="2399849" y="2159294"/>
          <a:ext cx="1635193" cy="163519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University of Toronto: Student-led initiative to promote sustainability</a:t>
          </a:r>
        </a:p>
      </dsp:txBody>
      <dsp:txXfrm>
        <a:off x="2479673" y="2239118"/>
        <a:ext cx="1475545" cy="1475545"/>
      </dsp:txXfrm>
    </dsp:sp>
    <dsp:sp modelId="{DF4DE6F2-47DF-41CE-BE3F-514C457706BD}">
      <dsp:nvSpPr>
        <dsp:cNvPr id="0" name=""/>
        <dsp:cNvSpPr/>
      </dsp:nvSpPr>
      <dsp:spPr>
        <a:xfrm>
          <a:off x="4160827" y="2159294"/>
          <a:ext cx="1635193" cy="163519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Encouraging Student Involvement</a:t>
          </a:r>
        </a:p>
      </dsp:txBody>
      <dsp:txXfrm>
        <a:off x="4240651" y="2239118"/>
        <a:ext cx="1475545" cy="14755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09EA90-2CB1-4636-8A44-BC678855959A}">
      <dsp:nvSpPr>
        <dsp:cNvPr id="0" name=""/>
        <dsp:cNvSpPr/>
      </dsp:nvSpPr>
      <dsp:spPr>
        <a:xfrm>
          <a:off x="738477" y="1037662"/>
          <a:ext cx="1079825" cy="10798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9485433-A8DE-46CF-B0CC-15F7BA46FBDA}">
      <dsp:nvSpPr>
        <dsp:cNvPr id="0" name=""/>
        <dsp:cNvSpPr/>
      </dsp:nvSpPr>
      <dsp:spPr>
        <a:xfrm>
          <a:off x="78583" y="2435142"/>
          <a:ext cx="23996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Recap of strategies for reducing plastic in various areas</a:t>
          </a:r>
        </a:p>
      </dsp:txBody>
      <dsp:txXfrm>
        <a:off x="78583" y="2435142"/>
        <a:ext cx="2399612" cy="720000"/>
      </dsp:txXfrm>
    </dsp:sp>
    <dsp:sp modelId="{4DC0ED68-8A70-4577-B6C1-D3D3E1EF5687}">
      <dsp:nvSpPr>
        <dsp:cNvPr id="0" name=""/>
        <dsp:cNvSpPr/>
      </dsp:nvSpPr>
      <dsp:spPr>
        <a:xfrm>
          <a:off x="3558022" y="1037662"/>
          <a:ext cx="1079825" cy="10798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2E22953-70D7-4D4A-884A-0827DBB07353}">
      <dsp:nvSpPr>
        <dsp:cNvPr id="0" name=""/>
        <dsp:cNvSpPr/>
      </dsp:nvSpPr>
      <dsp:spPr>
        <a:xfrm>
          <a:off x="2898129" y="2435142"/>
          <a:ext cx="23996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Encourage students to take action</a:t>
          </a:r>
        </a:p>
      </dsp:txBody>
      <dsp:txXfrm>
        <a:off x="2898129" y="2435142"/>
        <a:ext cx="2399612" cy="720000"/>
      </dsp:txXfrm>
    </dsp:sp>
    <dsp:sp modelId="{0A925A51-7C06-432D-B051-D33A8DFB0E31}">
      <dsp:nvSpPr>
        <dsp:cNvPr id="0" name=""/>
        <dsp:cNvSpPr/>
      </dsp:nvSpPr>
      <dsp:spPr>
        <a:xfrm>
          <a:off x="6377567" y="1037662"/>
          <a:ext cx="1079825" cy="10798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C594F1E-0279-4093-B511-E2B9432A2D2F}">
      <dsp:nvSpPr>
        <dsp:cNvPr id="0" name=""/>
        <dsp:cNvSpPr/>
      </dsp:nvSpPr>
      <dsp:spPr>
        <a:xfrm>
          <a:off x="5717674" y="2435142"/>
          <a:ext cx="23996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Open floor for questions and discussions</a:t>
          </a:r>
        </a:p>
      </dsp:txBody>
      <dsp:txXfrm>
        <a:off x="5717674" y="2435142"/>
        <a:ext cx="2399612"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351C79-190B-4A8C-8FFB-1157261DBB48}">
      <dsp:nvSpPr>
        <dsp:cNvPr id="0" name=""/>
        <dsp:cNvSpPr/>
      </dsp:nvSpPr>
      <dsp:spPr>
        <a:xfrm>
          <a:off x="750914" y="1203373"/>
          <a:ext cx="1081248" cy="10812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B1B88F-F42F-4816-B5B8-685E95BAED77}">
      <dsp:nvSpPr>
        <dsp:cNvPr id="0" name=""/>
        <dsp:cNvSpPr/>
      </dsp:nvSpPr>
      <dsp:spPr>
        <a:xfrm>
          <a:off x="90151" y="2602589"/>
          <a:ext cx="24027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Engage with students, answer questions</a:t>
          </a:r>
        </a:p>
      </dsp:txBody>
      <dsp:txXfrm>
        <a:off x="90151" y="2602589"/>
        <a:ext cx="2402775" cy="720000"/>
      </dsp:txXfrm>
    </dsp:sp>
    <dsp:sp modelId="{0F09D45E-8070-4D2E-8D64-BD516BC087CA}">
      <dsp:nvSpPr>
        <dsp:cNvPr id="0" name=""/>
        <dsp:cNvSpPr/>
      </dsp:nvSpPr>
      <dsp:spPr>
        <a:xfrm>
          <a:off x="3574175" y="1203373"/>
          <a:ext cx="1081248" cy="10812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2B016C-A517-4F37-99BD-BC99148192BE}">
      <dsp:nvSpPr>
        <dsp:cNvPr id="0" name=""/>
        <dsp:cNvSpPr/>
      </dsp:nvSpPr>
      <dsp:spPr>
        <a:xfrm>
          <a:off x="2913412" y="2602589"/>
          <a:ext cx="24027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Encourage sharing of experiences and suggestions</a:t>
          </a:r>
        </a:p>
      </dsp:txBody>
      <dsp:txXfrm>
        <a:off x="2913412" y="2602589"/>
        <a:ext cx="2402775" cy="720000"/>
      </dsp:txXfrm>
    </dsp:sp>
    <dsp:sp modelId="{D6A8AD6E-DB33-49F7-9567-43F88E96184F}">
      <dsp:nvSpPr>
        <dsp:cNvPr id="0" name=""/>
        <dsp:cNvSpPr/>
      </dsp:nvSpPr>
      <dsp:spPr>
        <a:xfrm>
          <a:off x="6397436" y="1203373"/>
          <a:ext cx="1081248" cy="10812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2CD50-9992-4E8F-9F87-B5000FAC02E7}">
      <dsp:nvSpPr>
        <dsp:cNvPr id="0" name=""/>
        <dsp:cNvSpPr/>
      </dsp:nvSpPr>
      <dsp:spPr>
        <a:xfrm>
          <a:off x="5736673" y="2602589"/>
          <a:ext cx="24027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Foster collaborative discussion for a sustainable future</a:t>
          </a:r>
        </a:p>
      </dsp:txBody>
      <dsp:txXfrm>
        <a:off x="5736673" y="2602589"/>
        <a:ext cx="2402775"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993B5F-21CA-4FFF-B8AC-9E7BFF74668B}" type="datetimeFigureOut">
              <a:rPr lang="en-GB" smtClean="0"/>
              <a:t>10/10/2024</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C79E38-AE36-47C5-AF7D-5BA96470D5B9}" type="slidenum">
              <a:rPr lang="en-GB" smtClean="0"/>
              <a:t>‹#›</a:t>
            </a:fld>
            <a:endParaRPr lang="en-GB"/>
          </a:p>
        </p:txBody>
      </p:sp>
    </p:spTree>
    <p:extLst>
      <p:ext uri="{BB962C8B-B14F-4D97-AF65-F5344CB8AC3E}">
        <p14:creationId xmlns:p14="http://schemas.microsoft.com/office/powerpoint/2010/main" val="1939922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Plastic Water Bottles:</a:t>
            </a:r>
            <a:r>
              <a:rPr lang="en-GB" dirty="0"/>
              <a:t> A frequently used item for hydration in many </a:t>
            </a:r>
            <a:r>
              <a:rPr lang="en-GB" dirty="0" err="1"/>
              <a:t>workplaces.</a:t>
            </a:r>
            <a:r>
              <a:rPr lang="en-GB" b="1" dirty="0" err="1"/>
              <a:t>Plastic</a:t>
            </a:r>
            <a:r>
              <a:rPr lang="en-GB" b="1" dirty="0"/>
              <a:t> Straws:</a:t>
            </a:r>
            <a:r>
              <a:rPr lang="en-GB" dirty="0"/>
              <a:t> Often used with drinks at work cafes or with takeaway </a:t>
            </a:r>
            <a:r>
              <a:rPr lang="en-GB" dirty="0" err="1"/>
              <a:t>beverages.</a:t>
            </a:r>
            <a:r>
              <a:rPr lang="en-GB" b="1" dirty="0" err="1"/>
              <a:t>Plastic</a:t>
            </a:r>
            <a:r>
              <a:rPr lang="en-GB" b="1" dirty="0"/>
              <a:t> Cutlery (Forks, Spoons, Knives):</a:t>
            </a:r>
            <a:r>
              <a:rPr lang="en-GB" dirty="0"/>
              <a:t> Common in workplace cafeterias or for packed </a:t>
            </a:r>
            <a:r>
              <a:rPr lang="en-GB" dirty="0" err="1"/>
              <a:t>lunches.</a:t>
            </a:r>
            <a:r>
              <a:rPr lang="en-GB" b="1" dirty="0" err="1"/>
              <a:t>Plastic</a:t>
            </a:r>
            <a:r>
              <a:rPr lang="en-GB" b="1" dirty="0"/>
              <a:t> Food Containers/Takeout Containers:</a:t>
            </a:r>
            <a:r>
              <a:rPr lang="en-GB" dirty="0"/>
              <a:t> Used for lunch or snacks brought from home or </a:t>
            </a:r>
            <a:r>
              <a:rPr lang="en-GB" dirty="0" err="1"/>
              <a:t>takeout.</a:t>
            </a:r>
            <a:r>
              <a:rPr lang="en-GB" b="1" dirty="0" err="1"/>
              <a:t>Plastic</a:t>
            </a:r>
            <a:r>
              <a:rPr lang="en-GB" b="1" dirty="0"/>
              <a:t> Coffee Cups or Lids:</a:t>
            </a:r>
            <a:r>
              <a:rPr lang="en-GB" dirty="0"/>
              <a:t> Frequently used by employees who get coffee to-</a:t>
            </a:r>
            <a:r>
              <a:rPr lang="en-GB" dirty="0" err="1"/>
              <a:t>go.</a:t>
            </a:r>
            <a:r>
              <a:rPr lang="en-GB" b="1" dirty="0" err="1"/>
              <a:t>Plastic</a:t>
            </a:r>
            <a:r>
              <a:rPr lang="en-GB" b="1" dirty="0"/>
              <a:t> Packaging (e.g., for snacks or office supplies):</a:t>
            </a:r>
            <a:r>
              <a:rPr lang="en-GB" dirty="0"/>
              <a:t> Packaging materials for food or office </a:t>
            </a:r>
            <a:r>
              <a:rPr lang="en-GB" dirty="0" err="1"/>
              <a:t>supplies.</a:t>
            </a:r>
            <a:r>
              <a:rPr lang="en-GB" b="1" dirty="0" err="1"/>
              <a:t>Plastic</a:t>
            </a:r>
            <a:r>
              <a:rPr lang="en-GB" b="1" dirty="0"/>
              <a:t> Bags:</a:t>
            </a:r>
            <a:r>
              <a:rPr lang="en-GB" dirty="0"/>
              <a:t> For carrying lunch or other items to and from </a:t>
            </a:r>
            <a:r>
              <a:rPr lang="en-GB" dirty="0" err="1"/>
              <a:t>work.</a:t>
            </a:r>
            <a:r>
              <a:rPr lang="en-GB" b="1" dirty="0" err="1"/>
              <a:t>Plastic</a:t>
            </a:r>
            <a:r>
              <a:rPr lang="en-GB" b="1" dirty="0"/>
              <a:t> Wrappers (for food or office supplies):</a:t>
            </a:r>
            <a:r>
              <a:rPr lang="en-GB" dirty="0"/>
              <a:t> Common for snacks, office supplies, or other small items.</a:t>
            </a:r>
          </a:p>
        </p:txBody>
      </p:sp>
      <p:sp>
        <p:nvSpPr>
          <p:cNvPr id="4" name="Slide Number Placeholder 3"/>
          <p:cNvSpPr>
            <a:spLocks noGrp="1"/>
          </p:cNvSpPr>
          <p:nvPr>
            <p:ph type="sldNum" sz="quarter" idx="5"/>
          </p:nvPr>
        </p:nvSpPr>
        <p:spPr/>
        <p:txBody>
          <a:bodyPr/>
          <a:lstStyle/>
          <a:p>
            <a:fld id="{C6C79E38-AE36-47C5-AF7D-5BA96470D5B9}" type="slidenum">
              <a:rPr lang="en-GB" smtClean="0"/>
              <a:t>2</a:t>
            </a:fld>
            <a:endParaRPr lang="en-GB"/>
          </a:p>
        </p:txBody>
      </p:sp>
    </p:spTree>
    <p:extLst>
      <p:ext uri="{BB962C8B-B14F-4D97-AF65-F5344CB8AC3E}">
        <p14:creationId xmlns:p14="http://schemas.microsoft.com/office/powerpoint/2010/main" val="2266622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Reusable Water Bottles:</a:t>
            </a:r>
            <a:r>
              <a:rPr lang="en-GB" dirty="0"/>
              <a:t> Many people use these to reduce reliance on single-use plastic water </a:t>
            </a:r>
            <a:r>
              <a:rPr lang="en-GB" dirty="0" err="1"/>
              <a:t>bottles.</a:t>
            </a:r>
            <a:r>
              <a:rPr lang="en-GB" b="1" dirty="0" err="1"/>
              <a:t>Reusable</a:t>
            </a:r>
            <a:r>
              <a:rPr lang="en-GB" b="1" dirty="0"/>
              <a:t> Coffee Cups:</a:t>
            </a:r>
            <a:r>
              <a:rPr lang="en-GB" dirty="0"/>
              <a:t> Popular for reducing the use of plastic or disposable coffee cups and </a:t>
            </a:r>
            <a:r>
              <a:rPr lang="en-GB" dirty="0" err="1"/>
              <a:t>lids.</a:t>
            </a:r>
            <a:r>
              <a:rPr lang="en-GB" b="1" dirty="0" err="1"/>
              <a:t>Reusable</a:t>
            </a:r>
            <a:r>
              <a:rPr lang="en-GB" b="1" dirty="0"/>
              <a:t> Shopping Bags:</a:t>
            </a:r>
            <a:r>
              <a:rPr lang="en-GB" dirty="0"/>
              <a:t> Used to eliminate the need for plastic bags in grocery stores or when </a:t>
            </a:r>
            <a:r>
              <a:rPr lang="en-GB" dirty="0" err="1"/>
              <a:t>shopping.</a:t>
            </a:r>
            <a:r>
              <a:rPr lang="en-GB" b="1" dirty="0" err="1"/>
              <a:t>Reusable</a:t>
            </a:r>
            <a:r>
              <a:rPr lang="en-GB" b="1" dirty="0"/>
              <a:t> Food Containers:</a:t>
            </a:r>
            <a:r>
              <a:rPr lang="en-GB" dirty="0"/>
              <a:t> Helpful for bringing lunch to work and avoiding plastic takeout </a:t>
            </a:r>
            <a:r>
              <a:rPr lang="en-GB" dirty="0" err="1"/>
              <a:t>containers.</a:t>
            </a:r>
            <a:r>
              <a:rPr lang="en-GB" b="1" dirty="0" err="1"/>
              <a:t>Metal</a:t>
            </a:r>
            <a:r>
              <a:rPr lang="en-GB" b="1" dirty="0"/>
              <a:t> or Bamboo Cutlery:</a:t>
            </a:r>
            <a:r>
              <a:rPr lang="en-GB" dirty="0"/>
              <a:t> Replaces plastic cutlery in office cafeterias or packed </a:t>
            </a:r>
            <a:r>
              <a:rPr lang="en-GB" dirty="0" err="1"/>
              <a:t>lunches.</a:t>
            </a:r>
            <a:r>
              <a:rPr lang="en-GB" b="1" dirty="0" err="1"/>
              <a:t>Reusable</a:t>
            </a:r>
            <a:r>
              <a:rPr lang="en-GB" b="1" dirty="0"/>
              <a:t> Straws (Metal, Silicone, Bamboo):</a:t>
            </a:r>
            <a:r>
              <a:rPr lang="en-GB" dirty="0"/>
              <a:t> Reduces the use of single-use plastic </a:t>
            </a:r>
            <a:r>
              <a:rPr lang="en-GB" dirty="0" err="1"/>
              <a:t>straws.</a:t>
            </a:r>
            <a:r>
              <a:rPr lang="en-GB" b="1" dirty="0" err="1"/>
              <a:t>Beeswax</a:t>
            </a:r>
            <a:r>
              <a:rPr lang="en-GB" b="1" dirty="0"/>
              <a:t> Wraps or Silicone Food Covers:</a:t>
            </a:r>
            <a:r>
              <a:rPr lang="en-GB" dirty="0"/>
              <a:t> Useful alternatives to plastic wrap for storing food.</a:t>
            </a:r>
          </a:p>
        </p:txBody>
      </p:sp>
      <p:sp>
        <p:nvSpPr>
          <p:cNvPr id="4" name="Slide Number Placeholder 3"/>
          <p:cNvSpPr>
            <a:spLocks noGrp="1"/>
          </p:cNvSpPr>
          <p:nvPr>
            <p:ph type="sldNum" sz="quarter" idx="5"/>
          </p:nvPr>
        </p:nvSpPr>
        <p:spPr/>
        <p:txBody>
          <a:bodyPr/>
          <a:lstStyle/>
          <a:p>
            <a:fld id="{C6C79E38-AE36-47C5-AF7D-5BA96470D5B9}" type="slidenum">
              <a:rPr lang="en-GB" smtClean="0"/>
              <a:t>3</a:t>
            </a:fld>
            <a:endParaRPr lang="en-GB"/>
          </a:p>
        </p:txBody>
      </p:sp>
    </p:spTree>
    <p:extLst>
      <p:ext uri="{BB962C8B-B14F-4D97-AF65-F5344CB8AC3E}">
        <p14:creationId xmlns:p14="http://schemas.microsoft.com/office/powerpoint/2010/main" val="244393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Beach or Park Cleanups:</a:t>
            </a:r>
            <a:r>
              <a:rPr lang="en-GB" dirty="0"/>
              <a:t> Organizing or participating in events to clean up plastic waste from local beaches or </a:t>
            </a:r>
            <a:r>
              <a:rPr lang="en-GB" dirty="0" err="1"/>
              <a:t>parks.</a:t>
            </a:r>
            <a:r>
              <a:rPr lang="en-GB" b="1" dirty="0" err="1"/>
              <a:t>Recycling</a:t>
            </a:r>
            <a:r>
              <a:rPr lang="en-GB" b="1" dirty="0"/>
              <a:t> Programs:</a:t>
            </a:r>
            <a:r>
              <a:rPr lang="en-GB" dirty="0"/>
              <a:t> Joining efforts to improve local recycling facilities or participate in </a:t>
            </a:r>
            <a:r>
              <a:rPr lang="en-GB" dirty="0" err="1"/>
              <a:t>neighborhood</a:t>
            </a:r>
            <a:r>
              <a:rPr lang="en-GB" dirty="0"/>
              <a:t> recycling </a:t>
            </a:r>
            <a:r>
              <a:rPr lang="en-GB" dirty="0" err="1"/>
              <a:t>drives.</a:t>
            </a:r>
            <a:r>
              <a:rPr lang="en-GB" b="1" dirty="0" err="1"/>
              <a:t>Plastic</a:t>
            </a:r>
            <a:r>
              <a:rPr lang="en-GB" b="1" dirty="0"/>
              <a:t>-Free Challenges:</a:t>
            </a:r>
            <a:r>
              <a:rPr lang="en-GB" dirty="0"/>
              <a:t> Engaging in challenges that promote reducing or eliminating plastic use for a set period of </a:t>
            </a:r>
            <a:r>
              <a:rPr lang="en-GB" dirty="0" err="1"/>
              <a:t>time.</a:t>
            </a:r>
            <a:r>
              <a:rPr lang="en-GB" b="1" dirty="0" err="1"/>
              <a:t>Educational</a:t>
            </a:r>
            <a:r>
              <a:rPr lang="en-GB" b="1" dirty="0"/>
              <a:t> Workshops:</a:t>
            </a:r>
            <a:r>
              <a:rPr lang="en-GB" dirty="0"/>
              <a:t> Attending or hosting workshops focused on reducing plastic waste and promoting sustainable </a:t>
            </a:r>
            <a:r>
              <a:rPr lang="en-GB" dirty="0" err="1"/>
              <a:t>alternatives.</a:t>
            </a:r>
            <a:r>
              <a:rPr lang="en-GB" b="1" dirty="0" err="1"/>
              <a:t>Community</a:t>
            </a:r>
            <a:r>
              <a:rPr lang="en-GB" b="1" dirty="0"/>
              <a:t> Composting:</a:t>
            </a:r>
            <a:r>
              <a:rPr lang="en-GB" dirty="0"/>
              <a:t> Participating in or starting a composting initiative that helps reduce waste and encourage </a:t>
            </a:r>
            <a:r>
              <a:rPr lang="en-GB" dirty="0" err="1"/>
              <a:t>sustainability.</a:t>
            </a:r>
            <a:r>
              <a:rPr lang="en-GB" b="1" dirty="0" err="1"/>
              <a:t>Reusable</a:t>
            </a:r>
            <a:r>
              <a:rPr lang="en-GB" b="1" dirty="0"/>
              <a:t> Item Drives:</a:t>
            </a:r>
            <a:r>
              <a:rPr lang="en-GB" dirty="0"/>
              <a:t> Collecting reusable items (bags, bottles, containers) to distribute to the community to reduce single-use plastic </a:t>
            </a:r>
            <a:r>
              <a:rPr lang="en-GB" dirty="0" err="1"/>
              <a:t>reliance.</a:t>
            </a:r>
            <a:r>
              <a:rPr lang="en-GB" b="1" dirty="0" err="1"/>
              <a:t>Advocacy</a:t>
            </a:r>
            <a:r>
              <a:rPr lang="en-GB" b="1" dirty="0"/>
              <a:t> and Policy Work:</a:t>
            </a:r>
            <a:r>
              <a:rPr lang="en-GB" dirty="0"/>
              <a:t> Supporting local legislation or campaigns aimed at reducing plastic waste, such as banning single-use plastics or improving waste management systems.</a:t>
            </a:r>
          </a:p>
        </p:txBody>
      </p:sp>
      <p:sp>
        <p:nvSpPr>
          <p:cNvPr id="4" name="Slide Number Placeholder 3"/>
          <p:cNvSpPr>
            <a:spLocks noGrp="1"/>
          </p:cNvSpPr>
          <p:nvPr>
            <p:ph type="sldNum" sz="quarter" idx="5"/>
          </p:nvPr>
        </p:nvSpPr>
        <p:spPr/>
        <p:txBody>
          <a:bodyPr/>
          <a:lstStyle/>
          <a:p>
            <a:fld id="{C6C79E38-AE36-47C5-AF7D-5BA96470D5B9}" type="slidenum">
              <a:rPr lang="en-GB" smtClean="0"/>
              <a:t>4</a:t>
            </a:fld>
            <a:endParaRPr lang="en-GB"/>
          </a:p>
        </p:txBody>
      </p:sp>
    </p:spTree>
    <p:extLst>
      <p:ext uri="{BB962C8B-B14F-4D97-AF65-F5344CB8AC3E}">
        <p14:creationId xmlns:p14="http://schemas.microsoft.com/office/powerpoint/2010/main" val="2451630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Community Recycling </a:t>
            </a:r>
            <a:r>
              <a:rPr lang="en-GB" b="1" dirty="0" err="1"/>
              <a:t>Centers</a:t>
            </a:r>
            <a:r>
              <a:rPr lang="en-GB" b="1" dirty="0"/>
              <a:t>:</a:t>
            </a:r>
            <a:r>
              <a:rPr lang="en-GB" dirty="0"/>
              <a:t> Establishing more accessible and efficient recycling </a:t>
            </a:r>
            <a:r>
              <a:rPr lang="en-GB" dirty="0" err="1"/>
              <a:t>facilities.</a:t>
            </a:r>
            <a:r>
              <a:rPr lang="en-GB" b="1" dirty="0" err="1"/>
              <a:t>Urban</a:t>
            </a:r>
            <a:r>
              <a:rPr lang="en-GB" b="1" dirty="0"/>
              <a:t> Green Spaces:</a:t>
            </a:r>
            <a:r>
              <a:rPr lang="en-GB" dirty="0"/>
              <a:t> Creating or expanding parks, gardens, and green spaces to promote biodiversity and provide recreational </a:t>
            </a:r>
            <a:r>
              <a:rPr lang="en-GB" dirty="0" err="1"/>
              <a:t>areas.</a:t>
            </a:r>
            <a:r>
              <a:rPr lang="en-GB" b="1" dirty="0" err="1"/>
              <a:t>Plastic</a:t>
            </a:r>
            <a:r>
              <a:rPr lang="en-GB" b="1" dirty="0"/>
              <a:t>-Free Zones:</a:t>
            </a:r>
            <a:r>
              <a:rPr lang="en-GB" dirty="0"/>
              <a:t> Designating areas within the community where single-use plastics are banned or heavily </a:t>
            </a:r>
            <a:r>
              <a:rPr lang="en-GB" dirty="0" err="1"/>
              <a:t>restricted.</a:t>
            </a:r>
            <a:r>
              <a:rPr lang="en-GB" b="1" dirty="0" err="1"/>
              <a:t>Community</a:t>
            </a:r>
            <a:r>
              <a:rPr lang="en-GB" b="1" dirty="0"/>
              <a:t> Solar Power Programs:</a:t>
            </a:r>
            <a:r>
              <a:rPr lang="en-GB" dirty="0"/>
              <a:t> Installing solar panels on public buildings or homes to reduce reliance on fossil </a:t>
            </a:r>
            <a:r>
              <a:rPr lang="en-GB" dirty="0" err="1"/>
              <a:t>fuels.</a:t>
            </a:r>
            <a:r>
              <a:rPr lang="en-GB" b="1" dirty="0" err="1"/>
              <a:t>Tree</a:t>
            </a:r>
            <a:r>
              <a:rPr lang="en-GB" b="1" dirty="0"/>
              <a:t>-Planting Initiatives:</a:t>
            </a:r>
            <a:r>
              <a:rPr lang="en-GB" dirty="0"/>
              <a:t> Organizing regular tree-planting events to combat deforestation and improve air </a:t>
            </a:r>
            <a:r>
              <a:rPr lang="en-GB" dirty="0" err="1"/>
              <a:t>quality.</a:t>
            </a:r>
            <a:r>
              <a:rPr lang="en-GB" b="1" dirty="0" err="1"/>
              <a:t>Water</a:t>
            </a:r>
            <a:r>
              <a:rPr lang="en-GB" b="1" dirty="0"/>
              <a:t> Conservation Programs:</a:t>
            </a:r>
            <a:r>
              <a:rPr lang="en-GB" dirty="0"/>
              <a:t> Promoting initiatives that encourage the efficient use of water, such as rainwater harvesting or greywater </a:t>
            </a:r>
            <a:r>
              <a:rPr lang="en-GB" dirty="0" err="1"/>
              <a:t>recycling.</a:t>
            </a:r>
            <a:r>
              <a:rPr lang="en-GB" b="1" dirty="0" err="1"/>
              <a:t>Sustainable</a:t>
            </a:r>
            <a:r>
              <a:rPr lang="en-GB" b="1" dirty="0"/>
              <a:t> Transportation Solutions:</a:t>
            </a:r>
            <a:r>
              <a:rPr lang="en-GB" dirty="0"/>
              <a:t> Developing bike lanes, electric car charging stations, or shared car services to reduce carbon </a:t>
            </a:r>
            <a:r>
              <a:rPr lang="en-GB" dirty="0" err="1"/>
              <a:t>emissions.</a:t>
            </a:r>
            <a:r>
              <a:rPr lang="en-GB" b="1" dirty="0" err="1"/>
              <a:t>Educational</a:t>
            </a:r>
            <a:r>
              <a:rPr lang="en-GB" b="1" dirty="0"/>
              <a:t> Environmental Workshops:</a:t>
            </a:r>
            <a:r>
              <a:rPr lang="en-GB" dirty="0"/>
              <a:t> Hosting workshops to raise awareness about sustainability, waste reduction, and eco-friendly practices.</a:t>
            </a:r>
          </a:p>
        </p:txBody>
      </p:sp>
      <p:sp>
        <p:nvSpPr>
          <p:cNvPr id="4" name="Slide Number Placeholder 3"/>
          <p:cNvSpPr>
            <a:spLocks noGrp="1"/>
          </p:cNvSpPr>
          <p:nvPr>
            <p:ph type="sldNum" sz="quarter" idx="5"/>
          </p:nvPr>
        </p:nvSpPr>
        <p:spPr/>
        <p:txBody>
          <a:bodyPr/>
          <a:lstStyle/>
          <a:p>
            <a:fld id="{C6C79E38-AE36-47C5-AF7D-5BA96470D5B9}" type="slidenum">
              <a:rPr lang="en-GB" smtClean="0"/>
              <a:t>5</a:t>
            </a:fld>
            <a:endParaRPr lang="en-GB"/>
          </a:p>
        </p:txBody>
      </p:sp>
    </p:spTree>
    <p:extLst>
      <p:ext uri="{BB962C8B-B14F-4D97-AF65-F5344CB8AC3E}">
        <p14:creationId xmlns:p14="http://schemas.microsoft.com/office/powerpoint/2010/main" val="106947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b="1" dirty="0"/>
              <a:t>University of California, Santa Barbara (UCSB)</a:t>
            </a:r>
            <a:r>
              <a:rPr lang="en-GB" dirty="0"/>
              <a:t> is part of the University of California (UC) system, which implemented a comprehensive </a:t>
            </a:r>
            <a:r>
              <a:rPr lang="en-GB" b="1" dirty="0"/>
              <a:t>ban on single-use plastics</a:t>
            </a:r>
            <a:r>
              <a:rPr lang="en-GB" dirty="0"/>
              <a:t> as part of its commitment to sustainability and reducing environmental impact. The UC-wide policy on single-use plastics, which UCSB follows, includes several key elements:</a:t>
            </a:r>
          </a:p>
          <a:p>
            <a:pPr>
              <a:buFont typeface="+mj-lt"/>
              <a:buAutoNum type="arabicPeriod"/>
            </a:pPr>
            <a:r>
              <a:rPr lang="en-GB" b="1" dirty="0"/>
              <a:t>Elimination of Plastic Bags:</a:t>
            </a:r>
            <a:r>
              <a:rPr lang="en-GB" dirty="0"/>
              <a:t> The policy mandates a ban on the purchase, sale, and distribution of plastic bags. Reusable alternatives are encouraged across the campus community, with a focus on promoting cloth or durable bags.</a:t>
            </a:r>
          </a:p>
          <a:p>
            <a:pPr>
              <a:buFont typeface="+mj-lt"/>
              <a:buAutoNum type="arabicPeriod"/>
            </a:pPr>
            <a:r>
              <a:rPr lang="en-GB" b="1" dirty="0"/>
              <a:t>Transition to Compostable or Reusable </a:t>
            </a:r>
            <a:r>
              <a:rPr lang="en-GB" b="1" dirty="0" err="1"/>
              <a:t>Foodware</a:t>
            </a:r>
            <a:r>
              <a:rPr lang="en-GB" b="1" dirty="0"/>
              <a:t>:</a:t>
            </a:r>
            <a:r>
              <a:rPr lang="en-GB" dirty="0"/>
              <a:t> Single-use plastic </a:t>
            </a:r>
            <a:r>
              <a:rPr lang="en-GB" dirty="0" err="1"/>
              <a:t>foodware</a:t>
            </a:r>
            <a:r>
              <a:rPr lang="en-GB" dirty="0"/>
              <a:t>, such as utensils, plates, cups, and straws, are being phased out in </a:t>
            </a:r>
            <a:r>
              <a:rPr lang="en-GB" dirty="0" err="1"/>
              <a:t>favor</a:t>
            </a:r>
            <a:r>
              <a:rPr lang="en-GB" dirty="0"/>
              <a:t> of compostable or reusable alternatives. This means that campus dining services, cafes, and food vendors are required to provide reusable, compostable, or recyclable alternatives for food and drink consumption.</a:t>
            </a:r>
          </a:p>
          <a:p>
            <a:pPr>
              <a:buFont typeface="+mj-lt"/>
              <a:buAutoNum type="arabicPeriod"/>
            </a:pPr>
            <a:r>
              <a:rPr lang="en-GB" b="1" dirty="0"/>
              <a:t>Ban on Single-Use Plastic Bottles:</a:t>
            </a:r>
            <a:r>
              <a:rPr lang="en-GB" dirty="0"/>
              <a:t> The policy targets plastic water bottles, with the aim of replacing them with refillable water stations and encouraging the use of reusable bottles. UCSB has installed numerous water refill stations across campus to support this initiative.</a:t>
            </a:r>
          </a:p>
          <a:p>
            <a:pPr>
              <a:buFont typeface="+mj-lt"/>
              <a:buAutoNum type="arabicPeriod"/>
            </a:pPr>
            <a:r>
              <a:rPr lang="en-GB" b="1" dirty="0"/>
              <a:t>Reduction of Plastic Packaging:</a:t>
            </a:r>
            <a:r>
              <a:rPr lang="en-GB" dirty="0"/>
              <a:t> UCSB and the broader UC system also aim to reduce plastic packaging in retail operations, such as convenience stores or markets, encouraging the use of materials that are biodegradable or recyclable.</a:t>
            </a:r>
          </a:p>
          <a:p>
            <a:pPr>
              <a:buFont typeface="+mj-lt"/>
              <a:buAutoNum type="arabicPeriod"/>
            </a:pPr>
            <a:r>
              <a:rPr lang="en-GB" b="1" dirty="0"/>
              <a:t>Campus Awareness and Education:</a:t>
            </a:r>
            <a:r>
              <a:rPr lang="en-GB" dirty="0"/>
              <a:t> The implementation of the ban is coupled with educational campaigns aimed at informing students, staff, and faculty about the environmental impacts of plastic pollution and the benefits of switching to sustainable alternatives.</a:t>
            </a:r>
          </a:p>
          <a:p>
            <a:r>
              <a:rPr lang="en-GB" dirty="0"/>
              <a:t>The </a:t>
            </a:r>
            <a:r>
              <a:rPr lang="en-GB" b="1" dirty="0"/>
              <a:t>UC system-wide policy</a:t>
            </a:r>
            <a:r>
              <a:rPr lang="en-GB" dirty="0"/>
              <a:t> was introduced in response to growing concerns about the detrimental environmental effects of single-use plastics, particularly their contribution to ocean pollution and wildlife harm. UCSB, with its coastal location and strong environmental focus, plays a significant role in advancing these sustainability goals.</a:t>
            </a:r>
          </a:p>
          <a:p>
            <a:r>
              <a:rPr lang="en-GB" dirty="0"/>
              <a:t>By adhering to the ban on single-use plastics, UCSB aims to be a leader in sustainable practices and to model eco-friendly </a:t>
            </a:r>
            <a:r>
              <a:rPr lang="en-GB" dirty="0" err="1"/>
              <a:t>behaviors</a:t>
            </a:r>
            <a:r>
              <a:rPr lang="en-GB" dirty="0"/>
              <a:t> for students and the surrounding community. This policy supports the university’s long-term commitment to sustainability, reducing waste, and fostering a campus culture that prioritizes environmental stewardship.</a:t>
            </a:r>
          </a:p>
          <a:p>
            <a:r>
              <a:rPr lang="en-GB" dirty="0"/>
              <a:t>The </a:t>
            </a:r>
            <a:r>
              <a:rPr lang="en-GB" b="1" dirty="0"/>
              <a:t>University of Edinburgh</a:t>
            </a:r>
            <a:r>
              <a:rPr lang="en-GB" dirty="0"/>
              <a:t> launched its </a:t>
            </a:r>
            <a:r>
              <a:rPr lang="en-GB" b="1" dirty="0"/>
              <a:t>'Plastic-Free Campus' campaign</a:t>
            </a:r>
            <a:r>
              <a:rPr lang="en-GB" dirty="0"/>
              <a:t> as part of its broader commitment to sustainability and reducing plastic waste on campus. The initiative is designed to significantly reduce the consumption of single-use plastics, in line with the university’s goal of achieving zero waste by 2030 and creating a more sustainable environment. Key elements of the 'Plastic-Free Campus' campaign include:</a:t>
            </a:r>
          </a:p>
          <a:p>
            <a:pPr>
              <a:buFont typeface="+mj-lt"/>
              <a:buAutoNum type="arabicPeriod"/>
            </a:pPr>
            <a:r>
              <a:rPr lang="en-GB" b="1" dirty="0"/>
              <a:t>Elimination of Single-Use Plastics:</a:t>
            </a:r>
            <a:endParaRPr lang="en-GB" dirty="0"/>
          </a:p>
          <a:p>
            <a:pPr marL="742950" lvl="1" indent="-285750">
              <a:buFont typeface="+mj-lt"/>
              <a:buAutoNum type="arabicPeriod"/>
            </a:pPr>
            <a:r>
              <a:rPr lang="en-GB" dirty="0"/>
              <a:t>The campaign aims to phase out single-use plastics across all university operations. This includes plastic bags, cutlery, straws, cups, and food packaging in campus cafes, food outlets, and vending machines. Instead, reusable, recyclable, or compostable alternatives are provided to staff, students, and visitors.</a:t>
            </a:r>
          </a:p>
          <a:p>
            <a:pPr>
              <a:buFont typeface="+mj-lt"/>
              <a:buAutoNum type="arabicPeriod"/>
            </a:pPr>
            <a:r>
              <a:rPr lang="en-GB" b="1" dirty="0"/>
              <a:t>Reusable Alternatives:</a:t>
            </a:r>
            <a:endParaRPr lang="en-GB" dirty="0"/>
          </a:p>
          <a:p>
            <a:pPr marL="742950" lvl="1" indent="-285750">
              <a:buFont typeface="+mj-lt"/>
              <a:buAutoNum type="arabicPeriod"/>
            </a:pPr>
            <a:r>
              <a:rPr lang="en-GB" dirty="0"/>
              <a:t>The University of Edinburgh encourages the use of </a:t>
            </a:r>
            <a:r>
              <a:rPr lang="en-GB" b="1" dirty="0"/>
              <a:t>reusable cups</a:t>
            </a:r>
            <a:r>
              <a:rPr lang="en-GB" dirty="0"/>
              <a:t>, </a:t>
            </a:r>
            <a:r>
              <a:rPr lang="en-GB" b="1" dirty="0"/>
              <a:t>bottles</a:t>
            </a:r>
            <a:r>
              <a:rPr lang="en-GB" dirty="0"/>
              <a:t>, and </a:t>
            </a:r>
            <a:r>
              <a:rPr lang="en-GB" b="1" dirty="0"/>
              <a:t>food containers</a:t>
            </a:r>
            <a:r>
              <a:rPr lang="en-GB" dirty="0"/>
              <a:t> by offering discounts and incentives at on-campus cafes for those who bring their own. The university also sells branded reusable items, such as coffee cups and water bottles, as part of the campaign.</a:t>
            </a:r>
          </a:p>
          <a:p>
            <a:pPr>
              <a:buFont typeface="+mj-lt"/>
              <a:buAutoNum type="arabicPeriod"/>
            </a:pPr>
            <a:r>
              <a:rPr lang="en-GB" b="1" dirty="0"/>
              <a:t>Plastic-Free Events:</a:t>
            </a:r>
            <a:endParaRPr lang="en-GB" dirty="0"/>
          </a:p>
          <a:p>
            <a:pPr marL="742950" lvl="1" indent="-285750">
              <a:buFont typeface="+mj-lt"/>
              <a:buAutoNum type="arabicPeriod"/>
            </a:pPr>
            <a:r>
              <a:rPr lang="en-GB" dirty="0"/>
              <a:t>The university supports and encourages event organizers to adopt plastic-free practices during events. This involves eliminating plastic cups, plates, and cutlery, as well as reducing plastic decorations and packaging. Event organizers are encouraged to use biodegradable or reusable materials whenever possible.</a:t>
            </a:r>
          </a:p>
          <a:p>
            <a:pPr>
              <a:buFont typeface="+mj-lt"/>
              <a:buAutoNum type="arabicPeriod"/>
            </a:pPr>
            <a:r>
              <a:rPr lang="en-GB" b="1" dirty="0"/>
              <a:t>Water Refill Stations:</a:t>
            </a:r>
            <a:endParaRPr lang="en-GB" dirty="0"/>
          </a:p>
          <a:p>
            <a:pPr marL="742950" lvl="1" indent="-285750">
              <a:buFont typeface="+mj-lt"/>
              <a:buAutoNum type="arabicPeriod"/>
            </a:pPr>
            <a:r>
              <a:rPr lang="en-GB" dirty="0"/>
              <a:t>To promote the use of reusable water bottles and reduce reliance on bottled water, the university has installed numerous </a:t>
            </a:r>
            <a:r>
              <a:rPr lang="en-GB" b="1" dirty="0"/>
              <a:t>water refill stations</a:t>
            </a:r>
            <a:r>
              <a:rPr lang="en-GB" dirty="0"/>
              <a:t> across campus. These stations are placed in convenient, high-traffic areas to make it easy for staff and students to access clean drinking water.</a:t>
            </a:r>
          </a:p>
          <a:p>
            <a:pPr>
              <a:buFont typeface="+mj-lt"/>
              <a:buAutoNum type="arabicPeriod"/>
            </a:pPr>
            <a:r>
              <a:rPr lang="en-GB" b="1" dirty="0"/>
              <a:t>Educational Campaigns:</a:t>
            </a:r>
            <a:endParaRPr lang="en-GB" dirty="0"/>
          </a:p>
          <a:p>
            <a:pPr marL="742950" lvl="1" indent="-285750">
              <a:buFont typeface="+mj-lt"/>
              <a:buAutoNum type="arabicPeriod"/>
            </a:pPr>
            <a:r>
              <a:rPr lang="en-GB" dirty="0"/>
              <a:t>The university runs ongoing </a:t>
            </a:r>
            <a:r>
              <a:rPr lang="en-GB" b="1" dirty="0"/>
              <a:t>awareness campaigns</a:t>
            </a:r>
            <a:r>
              <a:rPr lang="en-GB" dirty="0"/>
              <a:t> to educate students, staff, and the wider community about the environmental impact of single-use plastics and the importance of sustainability. These campaigns include workshops, talks, and social media initiatives aimed at fostering a culture of sustainability on campus.</a:t>
            </a:r>
          </a:p>
          <a:p>
            <a:pPr>
              <a:buFont typeface="+mj-lt"/>
              <a:buAutoNum type="arabicPeriod"/>
            </a:pPr>
            <a:r>
              <a:rPr lang="en-GB" b="1" dirty="0"/>
              <a:t>Collaboration with Vendors:</a:t>
            </a:r>
            <a:endParaRPr lang="en-GB" dirty="0"/>
          </a:p>
          <a:p>
            <a:pPr marL="742950" lvl="1" indent="-285750">
              <a:buFont typeface="+mj-lt"/>
              <a:buAutoNum type="arabicPeriod"/>
            </a:pPr>
            <a:r>
              <a:rPr lang="en-GB" dirty="0"/>
              <a:t>The university works closely with on-campus vendors to ensure compliance with the plastic-free goals. This involves collaborating on sourcing sustainable packaging options, eliminating plastic straws and stirrers, and ensuring that food vendors offer eco-friendly alternatives to plastic packaging.</a:t>
            </a:r>
          </a:p>
          <a:p>
            <a:pPr>
              <a:buFont typeface="+mj-lt"/>
              <a:buAutoNum type="arabicPeriod"/>
            </a:pPr>
            <a:r>
              <a:rPr lang="en-GB" b="1" dirty="0"/>
              <a:t>Research and Innovation:</a:t>
            </a:r>
            <a:endParaRPr lang="en-GB" dirty="0"/>
          </a:p>
          <a:p>
            <a:pPr marL="742950" lvl="1" indent="-285750">
              <a:buFont typeface="+mj-lt"/>
              <a:buAutoNum type="arabicPeriod"/>
            </a:pPr>
            <a:r>
              <a:rPr lang="en-GB" dirty="0"/>
              <a:t>The University of Edinburgh also leverages its research expertise to explore innovative solutions to plastic waste. This includes supporting research projects that focus on </a:t>
            </a:r>
            <a:r>
              <a:rPr lang="en-GB" b="1" dirty="0"/>
              <a:t>biodegradable materials</a:t>
            </a:r>
            <a:r>
              <a:rPr lang="en-GB" dirty="0"/>
              <a:t>, </a:t>
            </a:r>
            <a:r>
              <a:rPr lang="en-GB" b="1" dirty="0"/>
              <a:t>plastic alternatives</a:t>
            </a:r>
            <a:r>
              <a:rPr lang="en-GB" dirty="0"/>
              <a:t>, and </a:t>
            </a:r>
            <a:r>
              <a:rPr lang="en-GB" b="1" dirty="0"/>
              <a:t>waste reduction technologies</a:t>
            </a:r>
            <a:r>
              <a:rPr lang="en-GB" dirty="0"/>
              <a:t>.</a:t>
            </a:r>
          </a:p>
          <a:p>
            <a:pPr>
              <a:buFont typeface="+mj-lt"/>
              <a:buAutoNum type="arabicPeriod"/>
            </a:pPr>
            <a:r>
              <a:rPr lang="en-GB" b="1" dirty="0"/>
              <a:t>Waste Reduction Infrastructure:</a:t>
            </a:r>
            <a:endParaRPr lang="en-GB" dirty="0"/>
          </a:p>
          <a:p>
            <a:pPr marL="742950" lvl="1" indent="-285750">
              <a:buFont typeface="+mj-lt"/>
              <a:buAutoNum type="arabicPeriod"/>
            </a:pPr>
            <a:r>
              <a:rPr lang="en-GB" dirty="0"/>
              <a:t>In addition to eliminating plastic waste, the university has implemented improved </a:t>
            </a:r>
            <a:r>
              <a:rPr lang="en-GB" b="1" dirty="0"/>
              <a:t>waste sorting and recycling infrastructure</a:t>
            </a:r>
            <a:r>
              <a:rPr lang="en-GB" dirty="0"/>
              <a:t>, making it easier for the campus community to properly dispose of materials that can be recycled or composted.</a:t>
            </a:r>
          </a:p>
          <a:p>
            <a:r>
              <a:rPr lang="en-GB" b="1" dirty="0"/>
              <a:t>Impact:</a:t>
            </a:r>
          </a:p>
          <a:p>
            <a:r>
              <a:rPr lang="en-GB" dirty="0"/>
              <a:t>The </a:t>
            </a:r>
            <a:r>
              <a:rPr lang="en-GB" b="1" dirty="0"/>
              <a:t>'Plastic-Free Campus' campaign</a:t>
            </a:r>
            <a:r>
              <a:rPr lang="en-GB" dirty="0"/>
              <a:t> is part of the University of Edinburgh’s broader strategy to promote sustainability and mitigate its environmental impact. The campaign reflects the university’s commitment to aligning with the </a:t>
            </a:r>
            <a:r>
              <a:rPr lang="en-GB" b="1" dirty="0"/>
              <a:t>UN Sustainable Development Goals</a:t>
            </a:r>
            <a:r>
              <a:rPr lang="en-GB" dirty="0"/>
              <a:t> (SDGs), particularly SDG 12, which focuses on responsible consumption and production.</a:t>
            </a:r>
          </a:p>
          <a:p>
            <a:r>
              <a:rPr lang="en-GB" dirty="0"/>
              <a:t>By reducing the amount of single-use plastics on campus, the University of Edinburgh is setting an example of environmental responsibility, fostering a campus culture that prioritizes sustainability, and contributing to the global effort to reduce plastic pollution.</a:t>
            </a:r>
          </a:p>
          <a:p>
            <a:r>
              <a:rPr lang="en-GB" dirty="0"/>
              <a:t>The </a:t>
            </a:r>
            <a:r>
              <a:rPr lang="en-GB" b="1" dirty="0"/>
              <a:t>University of Toronto</a:t>
            </a:r>
            <a:r>
              <a:rPr lang="en-GB" dirty="0"/>
              <a:t> has a variety of student-led initiatives focused on promoting sustainability, many of which aim to foster environmental responsibility and reduce waste on campus. One such initiative is the </a:t>
            </a:r>
            <a:r>
              <a:rPr lang="en-GB" b="1" dirty="0"/>
              <a:t>University of Toronto Environmental Resource Network (UTERN)</a:t>
            </a:r>
            <a:r>
              <a:rPr lang="en-GB" dirty="0"/>
              <a:t>, which provides funding and support for student projects that focus on sustainability. Below are key elements of the student-led efforts to promote sustainability:</a:t>
            </a:r>
          </a:p>
          <a:p>
            <a:r>
              <a:rPr lang="en-GB" b="1" dirty="0"/>
              <a:t>1. Zero Waste Initiative:</a:t>
            </a:r>
          </a:p>
          <a:p>
            <a:pPr>
              <a:buFont typeface="Arial" panose="020B0604020202020204" pitchFamily="34" charset="0"/>
              <a:buChar char="•"/>
            </a:pPr>
            <a:r>
              <a:rPr lang="en-GB" dirty="0"/>
              <a:t>Many students at the University of Toronto are involved in campaigns aimed at achieving a </a:t>
            </a:r>
            <a:r>
              <a:rPr lang="en-GB" b="1" dirty="0"/>
              <a:t>zero-waste campus</a:t>
            </a:r>
            <a:r>
              <a:rPr lang="en-GB" dirty="0"/>
              <a:t>. This involves eliminating single-use plastics and encouraging the campus community to adopt reusable alternatives, such as metal water bottles, cloth bags, and bamboo cutlery.</a:t>
            </a:r>
          </a:p>
          <a:p>
            <a:pPr>
              <a:buFont typeface="Arial" panose="020B0604020202020204" pitchFamily="34" charset="0"/>
              <a:buChar char="•"/>
            </a:pPr>
            <a:r>
              <a:rPr lang="en-GB" dirty="0"/>
              <a:t>Students have worked with campus administration to install </a:t>
            </a:r>
            <a:r>
              <a:rPr lang="en-GB" b="1" dirty="0"/>
              <a:t>more recycling bins</a:t>
            </a:r>
            <a:r>
              <a:rPr lang="en-GB" dirty="0"/>
              <a:t> and </a:t>
            </a:r>
            <a:r>
              <a:rPr lang="en-GB" b="1" dirty="0"/>
              <a:t>composting facilities</a:t>
            </a:r>
            <a:r>
              <a:rPr lang="en-GB" dirty="0"/>
              <a:t> across campus, making it easier for students and staff to dispose of waste responsibly.</a:t>
            </a:r>
          </a:p>
          <a:p>
            <a:r>
              <a:rPr lang="en-GB" b="1" dirty="0"/>
              <a:t>2. Sustainable Food Practices:</a:t>
            </a:r>
          </a:p>
          <a:p>
            <a:pPr>
              <a:buFont typeface="Arial" panose="020B0604020202020204" pitchFamily="34" charset="0"/>
              <a:buChar char="•"/>
            </a:pPr>
            <a:r>
              <a:rPr lang="en-GB" b="1" dirty="0"/>
              <a:t>Sustainable food initiatives</a:t>
            </a:r>
            <a:r>
              <a:rPr lang="en-GB" dirty="0"/>
              <a:t> are another major focus for students. Groups like the </a:t>
            </a:r>
            <a:r>
              <a:rPr lang="en-GB" b="1" dirty="0"/>
              <a:t>University of Toronto Food Justice Coalition</a:t>
            </a:r>
            <a:r>
              <a:rPr lang="en-GB" dirty="0"/>
              <a:t> work to raise awareness about food sustainability and reduce food waste. This includes advocating for the use of compostable food packaging in campus cafes and organizing food recovery programs, where excess food from dining halls is redistributed to people in need.</a:t>
            </a:r>
          </a:p>
          <a:p>
            <a:pPr>
              <a:buFont typeface="Arial" panose="020B0604020202020204" pitchFamily="34" charset="0"/>
              <a:buChar char="•"/>
            </a:pPr>
            <a:r>
              <a:rPr lang="en-GB" b="1" dirty="0"/>
              <a:t>Veg Club</a:t>
            </a:r>
            <a:r>
              <a:rPr lang="en-GB" dirty="0"/>
              <a:t>, a student-run organization, promotes plant-based diets as a more sustainable food option. It hosts events like vegan cooking workshops and educational campaigns on the environmental benefits of reducing meat consumption.</a:t>
            </a:r>
          </a:p>
          <a:p>
            <a:r>
              <a:rPr lang="en-GB" b="1" dirty="0"/>
              <a:t>3. Sustainability Office and Advocacy:</a:t>
            </a:r>
          </a:p>
          <a:p>
            <a:pPr>
              <a:buFont typeface="Arial" panose="020B0604020202020204" pitchFamily="34" charset="0"/>
              <a:buChar char="•"/>
            </a:pPr>
            <a:r>
              <a:rPr lang="en-GB" dirty="0"/>
              <a:t>Students also engage directly with the university’s </a:t>
            </a:r>
            <a:r>
              <a:rPr lang="en-GB" b="1" dirty="0"/>
              <a:t>Sustainability Office</a:t>
            </a:r>
            <a:r>
              <a:rPr lang="en-GB" dirty="0"/>
              <a:t>, advocating for sustainable policies and projects. For example, students have campaigned for the university to </a:t>
            </a:r>
            <a:r>
              <a:rPr lang="en-GB" b="1" dirty="0"/>
              <a:t>divest from fossil fuels</a:t>
            </a:r>
            <a:r>
              <a:rPr lang="en-GB" dirty="0"/>
              <a:t>, leading to a larger discussion about ethical investments and carbon neutrality.</a:t>
            </a:r>
          </a:p>
          <a:p>
            <a:pPr>
              <a:buFont typeface="Arial" panose="020B0604020202020204" pitchFamily="34" charset="0"/>
              <a:buChar char="•"/>
            </a:pPr>
            <a:r>
              <a:rPr lang="en-GB" dirty="0"/>
              <a:t>In response to student activism, the university developed comprehensive </a:t>
            </a:r>
            <a:r>
              <a:rPr lang="en-GB" b="1" dirty="0"/>
              <a:t>sustainability plans</a:t>
            </a:r>
            <a:r>
              <a:rPr lang="en-GB" dirty="0"/>
              <a:t> that set targets for reducing greenhouse gas emissions and improving energy efficiency on campus.</a:t>
            </a:r>
          </a:p>
          <a:p>
            <a:r>
              <a:rPr lang="en-GB" b="1" dirty="0"/>
              <a:t>4. Green Grants for Student Projects:</a:t>
            </a:r>
          </a:p>
          <a:p>
            <a:pPr>
              <a:buFont typeface="Arial" panose="020B0604020202020204" pitchFamily="34" charset="0"/>
              <a:buChar char="•"/>
            </a:pPr>
            <a:r>
              <a:rPr lang="en-GB" dirty="0"/>
              <a:t>UTERN provides </a:t>
            </a:r>
            <a:r>
              <a:rPr lang="en-GB" b="1" dirty="0"/>
              <a:t>Green Grants</a:t>
            </a:r>
            <a:r>
              <a:rPr lang="en-GB" dirty="0"/>
              <a:t>, which fund student-led projects related to sustainability. These grants support a wide range of initiatives, including urban agriculture projects, environmental awareness campaigns, and waste reduction programs.</a:t>
            </a:r>
          </a:p>
          <a:p>
            <a:pPr>
              <a:buFont typeface="Arial" panose="020B0604020202020204" pitchFamily="34" charset="0"/>
              <a:buChar char="•"/>
            </a:pPr>
            <a:r>
              <a:rPr lang="en-GB" dirty="0"/>
              <a:t>Past projects have included creating </a:t>
            </a:r>
            <a:r>
              <a:rPr lang="en-GB" b="1" dirty="0"/>
              <a:t>community gardens</a:t>
            </a:r>
            <a:r>
              <a:rPr lang="en-GB" dirty="0"/>
              <a:t> on campus, where students grow their own organic produce, and implementing </a:t>
            </a:r>
            <a:r>
              <a:rPr lang="en-GB" b="1" dirty="0"/>
              <a:t>bike-sharing programs</a:t>
            </a:r>
            <a:r>
              <a:rPr lang="en-GB" dirty="0"/>
              <a:t> to promote sustainable transportation.</a:t>
            </a:r>
          </a:p>
          <a:p>
            <a:r>
              <a:rPr lang="en-GB" b="1" dirty="0"/>
              <a:t>5. Plastic-Free Initiatives:</a:t>
            </a:r>
          </a:p>
          <a:p>
            <a:pPr>
              <a:buFont typeface="Arial" panose="020B0604020202020204" pitchFamily="34" charset="0"/>
              <a:buChar char="•"/>
            </a:pPr>
            <a:r>
              <a:rPr lang="en-GB" dirty="0"/>
              <a:t>Students have been at the forefront of </a:t>
            </a:r>
            <a:r>
              <a:rPr lang="en-GB" b="1" dirty="0"/>
              <a:t>plastic-free campaigns</a:t>
            </a:r>
            <a:r>
              <a:rPr lang="en-GB" dirty="0"/>
              <a:t>, working to eliminate single-use plastics from campus cafeterias and events. Many student groups advocate for replacing plastic water bottles with refillable alternatives and have successfully campaigned for the installation of </a:t>
            </a:r>
            <a:r>
              <a:rPr lang="en-GB" b="1" dirty="0"/>
              <a:t>water refill stations</a:t>
            </a:r>
            <a:r>
              <a:rPr lang="en-GB" dirty="0"/>
              <a:t> around the campus.</a:t>
            </a:r>
          </a:p>
          <a:p>
            <a:r>
              <a:rPr lang="en-GB" b="1" dirty="0"/>
              <a:t>6. Eco-Volunteers and Green Groups:</a:t>
            </a:r>
          </a:p>
          <a:p>
            <a:pPr>
              <a:buFont typeface="Arial" panose="020B0604020202020204" pitchFamily="34" charset="0"/>
              <a:buChar char="•"/>
            </a:pPr>
            <a:r>
              <a:rPr lang="en-GB" dirty="0"/>
              <a:t>Several student-led organizations, such as </a:t>
            </a:r>
            <a:r>
              <a:rPr lang="en-GB" b="1" dirty="0" err="1"/>
              <a:t>UofT</a:t>
            </a:r>
            <a:r>
              <a:rPr lang="en-GB" b="1" dirty="0"/>
              <a:t> Sustainability</a:t>
            </a:r>
            <a:r>
              <a:rPr lang="en-GB" dirty="0"/>
              <a:t>, </a:t>
            </a:r>
            <a:r>
              <a:rPr lang="en-GB" b="1" dirty="0"/>
              <a:t>Eco-Volunteers</a:t>
            </a:r>
            <a:r>
              <a:rPr lang="en-GB" dirty="0"/>
              <a:t>, and the </a:t>
            </a:r>
            <a:r>
              <a:rPr lang="en-GB" b="1" dirty="0"/>
              <a:t>Green Team</a:t>
            </a:r>
            <a:r>
              <a:rPr lang="en-GB" dirty="0"/>
              <a:t>, offer opportunities for students to get involved in hands-on environmental work. These groups organize events like </a:t>
            </a:r>
            <a:r>
              <a:rPr lang="en-GB" b="1" dirty="0"/>
              <a:t>tree-planting drives</a:t>
            </a:r>
            <a:r>
              <a:rPr lang="en-GB" dirty="0"/>
              <a:t>, </a:t>
            </a:r>
            <a:r>
              <a:rPr lang="en-GB" b="1" dirty="0"/>
              <a:t>campus clean-ups</a:t>
            </a:r>
            <a:r>
              <a:rPr lang="en-GB" dirty="0"/>
              <a:t>, and </a:t>
            </a:r>
            <a:r>
              <a:rPr lang="en-GB" b="1" dirty="0"/>
              <a:t>environmental workshops</a:t>
            </a:r>
            <a:r>
              <a:rPr lang="en-GB" dirty="0"/>
              <a:t> to educate the community on sustainability practices.</a:t>
            </a:r>
          </a:p>
          <a:p>
            <a:pPr>
              <a:buFont typeface="Arial" panose="020B0604020202020204" pitchFamily="34" charset="0"/>
              <a:buChar char="•"/>
            </a:pPr>
            <a:r>
              <a:rPr lang="en-GB" dirty="0"/>
              <a:t>Student clubs also host conferences and panel discussions featuring experts on sustainability topics, giving the campus community a platform to discuss pressing environmental issues.</a:t>
            </a:r>
          </a:p>
          <a:p>
            <a:r>
              <a:rPr lang="en-GB" b="1" dirty="0"/>
              <a:t>7. Sustainable Fashion and Clothing Swaps:</a:t>
            </a:r>
          </a:p>
          <a:p>
            <a:pPr>
              <a:buFont typeface="Arial" panose="020B0604020202020204" pitchFamily="34" charset="0"/>
              <a:buChar char="•"/>
            </a:pPr>
            <a:r>
              <a:rPr lang="en-GB" dirty="0"/>
              <a:t>Another popular student-led initiative involves promoting </a:t>
            </a:r>
            <a:r>
              <a:rPr lang="en-GB" b="1" dirty="0"/>
              <a:t>sustainable fashion</a:t>
            </a:r>
            <a:r>
              <a:rPr lang="en-GB" dirty="0"/>
              <a:t> through </a:t>
            </a:r>
            <a:r>
              <a:rPr lang="en-GB" b="1" dirty="0"/>
              <a:t>clothing swaps</a:t>
            </a:r>
            <a:r>
              <a:rPr lang="en-GB" dirty="0"/>
              <a:t> and </a:t>
            </a:r>
            <a:r>
              <a:rPr lang="en-GB" b="1" dirty="0"/>
              <a:t>upcycling workshops</a:t>
            </a:r>
            <a:r>
              <a:rPr lang="en-GB" dirty="0"/>
              <a:t>. By encouraging students to swap or repurpose clothing instead of buying new, the initiative aims to reduce waste in the fashion industry and raise awareness about the environmental impact of fast fashion.</a:t>
            </a:r>
          </a:p>
          <a:p>
            <a:r>
              <a:rPr lang="en-GB" b="1" dirty="0"/>
              <a:t>8. Campus Gardens and Urban Farming:</a:t>
            </a:r>
          </a:p>
          <a:p>
            <a:pPr>
              <a:buFont typeface="Arial" panose="020B0604020202020204" pitchFamily="34" charset="0"/>
              <a:buChar char="•"/>
            </a:pPr>
            <a:r>
              <a:rPr lang="en-GB" dirty="0"/>
              <a:t>Students also participate in creating and maintaining </a:t>
            </a:r>
            <a:r>
              <a:rPr lang="en-GB" b="1" dirty="0"/>
              <a:t>campus gardens</a:t>
            </a:r>
            <a:r>
              <a:rPr lang="en-GB" dirty="0"/>
              <a:t>. These gardens serve as spaces for growing organic vegetables and herbs, offering students a way to engage with urban farming and learn about sustainable food practices. The gardens also provide fresh produce for student-run food programs.</a:t>
            </a:r>
          </a:p>
          <a:p>
            <a:r>
              <a:rPr lang="en-GB" b="1" dirty="0"/>
              <a:t>Impact:</a:t>
            </a:r>
          </a:p>
          <a:p>
            <a:r>
              <a:rPr lang="en-GB" dirty="0"/>
              <a:t>Student-led sustainability initiatives at the University of Toronto have had a significant impact on campus culture. They not only reduce the university’s environmental footprint but also empower students to take leadership roles in promoting sustainable practices. These initiatives encourage a sense of community responsibility, helping to drive changes that align with global sustainability goals.</a:t>
            </a:r>
          </a:p>
          <a:p>
            <a:r>
              <a:rPr lang="en-GB" dirty="0"/>
              <a:t>In addition to the environmental benefits, these projects provide students with hands-on experience in sustainability and leadership, preparing them to continue advocating for environmental causes beyond their university years. The collaboration between student groups and university administration ensures that sustainability remains a key priority at the University of Toronto.</a:t>
            </a:r>
          </a:p>
          <a:p>
            <a:r>
              <a:rPr lang="en-GB" dirty="0"/>
              <a:t>4o</a:t>
            </a:r>
          </a:p>
          <a:p>
            <a:endParaRPr lang="en-GB" dirty="0"/>
          </a:p>
          <a:p>
            <a:endParaRPr lang="en-GB" dirty="0"/>
          </a:p>
        </p:txBody>
      </p:sp>
      <p:sp>
        <p:nvSpPr>
          <p:cNvPr id="4" name="Slide Number Placeholder 3"/>
          <p:cNvSpPr>
            <a:spLocks noGrp="1"/>
          </p:cNvSpPr>
          <p:nvPr>
            <p:ph type="sldNum" sz="quarter" idx="5"/>
          </p:nvPr>
        </p:nvSpPr>
        <p:spPr/>
        <p:txBody>
          <a:bodyPr/>
          <a:lstStyle/>
          <a:p>
            <a:fld id="{C6C79E38-AE36-47C5-AF7D-5BA96470D5B9}" type="slidenum">
              <a:rPr lang="en-GB" smtClean="0"/>
              <a:t>6</a:t>
            </a:fld>
            <a:endParaRPr lang="en-GB"/>
          </a:p>
        </p:txBody>
      </p:sp>
    </p:spTree>
    <p:extLst>
      <p:ext uri="{BB962C8B-B14F-4D97-AF65-F5344CB8AC3E}">
        <p14:creationId xmlns:p14="http://schemas.microsoft.com/office/powerpoint/2010/main" val="3078243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10/10/2024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10/10/2024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10/10/2024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10/10/2024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9144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0645" y="0"/>
            <a:ext cx="5746451"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60646" y="-6"/>
            <a:ext cx="8783354"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845406" y="857251"/>
            <a:ext cx="3560460" cy="3098061"/>
          </a:xfrm>
        </p:spPr>
        <p:txBody>
          <a:bodyPr anchor="b">
            <a:normAutofit/>
          </a:bodyPr>
          <a:lstStyle/>
          <a:p>
            <a:pPr algn="l"/>
            <a:r>
              <a:rPr lang="en-US" sz="4200">
                <a:solidFill>
                  <a:srgbClr val="FFFFFF"/>
                </a:solidFill>
              </a:rPr>
              <a:t>Reducing Plastic Use: Strategies</a:t>
            </a:r>
          </a:p>
        </p:txBody>
      </p:sp>
      <p:sp>
        <p:nvSpPr>
          <p:cNvPr id="38" name="Rectangle 37">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320797" y="1034794"/>
            <a:ext cx="2502408" cy="9143999"/>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845406" y="4756265"/>
            <a:ext cx="3294958" cy="1244483"/>
          </a:xfrm>
        </p:spPr>
        <p:txBody>
          <a:bodyPr anchor="t">
            <a:normAutofit/>
          </a:bodyPr>
          <a:lstStyle/>
          <a:p>
            <a:pPr algn="l">
              <a:lnSpc>
                <a:spcPct val="90000"/>
              </a:lnSpc>
            </a:pPr>
            <a:r>
              <a:rPr lang="en-US" sz="2200">
                <a:solidFill>
                  <a:srgbClr val="FFFFFF"/>
                </a:solidFill>
              </a:rPr>
              <a:t>For Workplace, Personal Life, Community, and Environment</a:t>
            </a:r>
          </a:p>
        </p:txBody>
      </p:sp>
      <p:sp>
        <p:nvSpPr>
          <p:cNvPr id="40" name="Oval 39">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2941" y="1062544"/>
            <a:ext cx="356712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Graphic 24" descr="Recycle">
            <a:extLst>
              <a:ext uri="{FF2B5EF4-FFF2-40B4-BE49-F238E27FC236}">
                <a16:creationId xmlns:a16="http://schemas.microsoft.com/office/drawing/2014/main" id="{06F5E289-3901-2BE0-3CD6-3A3B34ECCE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64589" y="2108877"/>
            <a:ext cx="2654533" cy="265453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Reducing Plastic in the Workplace</a:t>
            </a:r>
          </a:p>
        </p:txBody>
      </p:sp>
      <p:graphicFrame>
        <p:nvGraphicFramePr>
          <p:cNvPr id="11" name="Content Placeholder 2">
            <a:extLst>
              <a:ext uri="{FF2B5EF4-FFF2-40B4-BE49-F238E27FC236}">
                <a16:creationId xmlns:a16="http://schemas.microsoft.com/office/drawing/2014/main" id="{47BA3C5F-61C3-5C80-A928-879CD8AA2DC2}"/>
              </a:ext>
            </a:extLst>
          </p:cNvPr>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2" name="Rectangle 21">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2" y="350196"/>
            <a:ext cx="3485178" cy="1624520"/>
          </a:xfrm>
        </p:spPr>
        <p:txBody>
          <a:bodyPr anchor="ctr">
            <a:normAutofit/>
          </a:bodyPr>
          <a:lstStyle/>
          <a:p>
            <a:r>
              <a:rPr lang="en-US" sz="3500"/>
              <a:t>Reducing Plastic in Personal Life</a:t>
            </a:r>
          </a:p>
        </p:txBody>
      </p:sp>
      <p:sp>
        <p:nvSpPr>
          <p:cNvPr id="3" name="Content Placeholder 2"/>
          <p:cNvSpPr>
            <a:spLocks noGrp="1"/>
          </p:cNvSpPr>
          <p:nvPr>
            <p:ph idx="1"/>
          </p:nvPr>
        </p:nvSpPr>
        <p:spPr>
          <a:xfrm>
            <a:off x="571351" y="2743200"/>
            <a:ext cx="3485179" cy="3613149"/>
          </a:xfrm>
        </p:spPr>
        <p:txBody>
          <a:bodyPr anchor="ctr">
            <a:normAutofit/>
          </a:bodyPr>
          <a:lstStyle/>
          <a:p>
            <a:endParaRPr lang="en-US" sz="1700" dirty="0"/>
          </a:p>
          <a:p>
            <a:r>
              <a:rPr lang="en-US" sz="1700" dirty="0"/>
              <a:t>Adopting Reusable Products</a:t>
            </a:r>
          </a:p>
          <a:p>
            <a:r>
              <a:rPr lang="en-US" sz="1700" dirty="0"/>
              <a:t>Mindful Shopping</a:t>
            </a:r>
          </a:p>
          <a:p>
            <a:r>
              <a:rPr lang="en-US" sz="1700" dirty="0"/>
              <a:t>DIY Solutions</a:t>
            </a:r>
          </a:p>
          <a:p>
            <a:r>
              <a:rPr lang="en-US" sz="1700" dirty="0"/>
              <a:t>Live Poll Idea: What reusable item do you find most helpful in reducing plastic waste?</a:t>
            </a:r>
          </a:p>
        </p:txBody>
      </p:sp>
      <p:pic>
        <p:nvPicPr>
          <p:cNvPr id="23" name="Picture 22" descr="A box full of polystyrene peanuts">
            <a:extLst>
              <a:ext uri="{FF2B5EF4-FFF2-40B4-BE49-F238E27FC236}">
                <a16:creationId xmlns:a16="http://schemas.microsoft.com/office/drawing/2014/main" id="{CDEA4E5B-F95E-B47B-382B-E9E9D0EDFC43}"/>
              </a:ext>
            </a:extLst>
          </p:cNvPr>
          <p:cNvPicPr>
            <a:picLocks noChangeAspect="1"/>
          </p:cNvPicPr>
          <p:nvPr/>
        </p:nvPicPr>
        <p:blipFill>
          <a:blip r:embed="rId3"/>
          <a:srcRect l="26411" r="28204" b="-1"/>
          <a:stretch/>
        </p:blipFill>
        <p:spPr>
          <a:xfrm>
            <a:off x="4572000" y="1"/>
            <a:ext cx="4577118" cy="685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2" y="350196"/>
            <a:ext cx="3485178" cy="1624520"/>
          </a:xfrm>
        </p:spPr>
        <p:txBody>
          <a:bodyPr anchor="ctr">
            <a:normAutofit/>
          </a:bodyPr>
          <a:lstStyle/>
          <a:p>
            <a:r>
              <a:rPr lang="en-US" sz="3500"/>
              <a:t>Reducing Plastic in the Community</a:t>
            </a:r>
          </a:p>
        </p:txBody>
      </p:sp>
      <p:sp>
        <p:nvSpPr>
          <p:cNvPr id="3" name="Content Placeholder 2"/>
          <p:cNvSpPr>
            <a:spLocks noGrp="1"/>
          </p:cNvSpPr>
          <p:nvPr>
            <p:ph idx="1"/>
          </p:nvPr>
        </p:nvSpPr>
        <p:spPr>
          <a:xfrm>
            <a:off x="571351" y="2743200"/>
            <a:ext cx="3485179" cy="3613149"/>
          </a:xfrm>
        </p:spPr>
        <p:txBody>
          <a:bodyPr anchor="ctr">
            <a:normAutofit/>
          </a:bodyPr>
          <a:lstStyle/>
          <a:p>
            <a:endParaRPr lang="en-US" sz="1700" dirty="0"/>
          </a:p>
          <a:p>
            <a:r>
              <a:rPr lang="en-US" sz="1700" dirty="0"/>
              <a:t>Community Clean-Up Initiatives</a:t>
            </a:r>
          </a:p>
          <a:p>
            <a:r>
              <a:rPr lang="en-US" sz="1700" dirty="0"/>
              <a:t>Educational Workshops</a:t>
            </a:r>
          </a:p>
          <a:p>
            <a:r>
              <a:rPr lang="en-US" sz="1700" dirty="0"/>
              <a:t>Support Local Businesses</a:t>
            </a:r>
          </a:p>
          <a:p>
            <a:r>
              <a:rPr lang="en-US" sz="1700" dirty="0"/>
              <a:t>Live Poll Idea: What community initiative would you be most interested in participating in to reduce plastic waste?</a:t>
            </a:r>
          </a:p>
        </p:txBody>
      </p:sp>
      <p:pic>
        <p:nvPicPr>
          <p:cNvPr id="13" name="Picture 12" descr="Colourful plastic bottle caps">
            <a:extLst>
              <a:ext uri="{FF2B5EF4-FFF2-40B4-BE49-F238E27FC236}">
                <a16:creationId xmlns:a16="http://schemas.microsoft.com/office/drawing/2014/main" id="{9DCEA969-9E6D-B2B9-0965-E7DD06E1069E}"/>
              </a:ext>
            </a:extLst>
          </p:cNvPr>
          <p:cNvPicPr>
            <a:picLocks noChangeAspect="1"/>
          </p:cNvPicPr>
          <p:nvPr/>
        </p:nvPicPr>
        <p:blipFill>
          <a:blip r:embed="rId3"/>
          <a:srcRect l="19776" r="35674" b="-2"/>
          <a:stretch/>
        </p:blipFill>
        <p:spPr>
          <a:xfrm>
            <a:off x="4572000" y="1"/>
            <a:ext cx="4577118" cy="6858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2" y="350196"/>
            <a:ext cx="3485178" cy="1624520"/>
          </a:xfrm>
        </p:spPr>
        <p:txBody>
          <a:bodyPr anchor="ctr">
            <a:normAutofit/>
          </a:bodyPr>
          <a:lstStyle/>
          <a:p>
            <a:pPr>
              <a:lnSpc>
                <a:spcPct val="90000"/>
              </a:lnSpc>
            </a:pPr>
            <a:r>
              <a:rPr lang="en-US" sz="3500"/>
              <a:t>Reducing Plastic in the Environment</a:t>
            </a:r>
          </a:p>
        </p:txBody>
      </p:sp>
      <p:sp>
        <p:nvSpPr>
          <p:cNvPr id="3" name="Content Placeholder 2"/>
          <p:cNvSpPr>
            <a:spLocks noGrp="1"/>
          </p:cNvSpPr>
          <p:nvPr>
            <p:ph idx="1"/>
          </p:nvPr>
        </p:nvSpPr>
        <p:spPr>
          <a:xfrm>
            <a:off x="571351" y="2743200"/>
            <a:ext cx="3485179" cy="3613149"/>
          </a:xfrm>
        </p:spPr>
        <p:txBody>
          <a:bodyPr anchor="ctr">
            <a:normAutofit/>
          </a:bodyPr>
          <a:lstStyle/>
          <a:p>
            <a:endParaRPr lang="en-US" sz="1700" dirty="0"/>
          </a:p>
          <a:p>
            <a:r>
              <a:rPr lang="en-US" sz="1700" dirty="0"/>
              <a:t>Advocating for Policy Changes</a:t>
            </a:r>
          </a:p>
          <a:p>
            <a:r>
              <a:rPr lang="en-US" sz="1700" dirty="0"/>
              <a:t>Promoting Recycling Programs</a:t>
            </a:r>
          </a:p>
          <a:p>
            <a:r>
              <a:rPr lang="en-US" sz="1700" dirty="0"/>
              <a:t>Restoration Projects</a:t>
            </a:r>
          </a:p>
          <a:p>
            <a:r>
              <a:rPr lang="en-US" sz="1700" dirty="0"/>
              <a:t>Live Poll Idea: What environmental project would you like to see implemented in your community?</a:t>
            </a:r>
          </a:p>
        </p:txBody>
      </p:sp>
      <p:pic>
        <p:nvPicPr>
          <p:cNvPr id="5" name="Picture 4">
            <a:extLst>
              <a:ext uri="{FF2B5EF4-FFF2-40B4-BE49-F238E27FC236}">
                <a16:creationId xmlns:a16="http://schemas.microsoft.com/office/drawing/2014/main" id="{866FC515-89F8-1867-25F1-CCAA437DFBE0}"/>
              </a:ext>
            </a:extLst>
          </p:cNvPr>
          <p:cNvPicPr>
            <a:picLocks noChangeAspect="1"/>
          </p:cNvPicPr>
          <p:nvPr/>
        </p:nvPicPr>
        <p:blipFill>
          <a:blip r:embed="rId3"/>
          <a:srcRect l="36038" r="27922"/>
          <a:stretch/>
        </p:blipFill>
        <p:spPr>
          <a:xfrm>
            <a:off x="4572000" y="1"/>
            <a:ext cx="4577118" cy="6858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US" sz="3500">
                <a:solidFill>
                  <a:srgbClr val="FFFFFF"/>
                </a:solidFill>
              </a:rPr>
              <a:t>Global College Initiatives</a:t>
            </a:r>
          </a:p>
        </p:txBody>
      </p:sp>
      <p:graphicFrame>
        <p:nvGraphicFramePr>
          <p:cNvPr id="5" name="Content Placeholder 2">
            <a:extLst>
              <a:ext uri="{FF2B5EF4-FFF2-40B4-BE49-F238E27FC236}">
                <a16:creationId xmlns:a16="http://schemas.microsoft.com/office/drawing/2014/main" id="{C5C03B9C-5481-C7D6-1087-A2904EB2CC17}"/>
              </a:ext>
            </a:extLst>
          </p:cNvPr>
          <p:cNvGraphicFramePr>
            <a:graphicFrameLocks noGrp="1"/>
          </p:cNvGraphicFramePr>
          <p:nvPr>
            <p:ph idx="1"/>
            <p:extLst>
              <p:ext uri="{D42A27DB-BD31-4B8C-83A1-F6EECF244321}">
                <p14:modId xmlns:p14="http://schemas.microsoft.com/office/powerpoint/2010/main" val="2385220318"/>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US" sz="3500">
                <a:solidFill>
                  <a:srgbClr val="FFFFFF"/>
                </a:solidFill>
              </a:rPr>
              <a:t>Conclusion</a:t>
            </a:r>
          </a:p>
        </p:txBody>
      </p:sp>
      <p:graphicFrame>
        <p:nvGraphicFramePr>
          <p:cNvPr id="35" name="Content Placeholder 2">
            <a:extLst>
              <a:ext uri="{FF2B5EF4-FFF2-40B4-BE49-F238E27FC236}">
                <a16:creationId xmlns:a16="http://schemas.microsoft.com/office/drawing/2014/main" id="{B91D6018-B849-D59F-5E5D-246529381696}"/>
              </a:ext>
            </a:extLst>
          </p:cNvPr>
          <p:cNvGraphicFramePr>
            <a:graphicFrameLocks noGrp="1"/>
          </p:cNvGraphicFramePr>
          <p:nvPr>
            <p:ph idx="1"/>
            <p:extLst>
              <p:ext uri="{D42A27DB-BD31-4B8C-83A1-F6EECF244321}">
                <p14:modId xmlns:p14="http://schemas.microsoft.com/office/powerpoint/2010/main" val="1969637551"/>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Q&amp;A Session</a:t>
            </a:r>
          </a:p>
        </p:txBody>
      </p:sp>
      <p:graphicFrame>
        <p:nvGraphicFramePr>
          <p:cNvPr id="5" name="Content Placeholder 2">
            <a:extLst>
              <a:ext uri="{FF2B5EF4-FFF2-40B4-BE49-F238E27FC236}">
                <a16:creationId xmlns:a16="http://schemas.microsoft.com/office/drawing/2014/main" id="{D36D459F-8EB0-192E-DF29-7BD3105EC705}"/>
              </a:ext>
            </a:extLst>
          </p:cNvPr>
          <p:cNvGraphicFramePr>
            <a:graphicFrameLocks noGrp="1"/>
          </p:cNvGraphicFramePr>
          <p:nvPr>
            <p:ph idx="1"/>
            <p:extLst>
              <p:ext uri="{D42A27DB-BD31-4B8C-83A1-F6EECF244321}">
                <p14:modId xmlns:p14="http://schemas.microsoft.com/office/powerpoint/2010/main" val="710175185"/>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TotalTime>
  <Words>2490</Words>
  <Application>Microsoft Office PowerPoint</Application>
  <PresentationFormat>On-screen Show (4:3)</PresentationFormat>
  <Paragraphs>101</Paragraphs>
  <Slides>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Arial</vt:lpstr>
      <vt:lpstr>Calibri</vt:lpstr>
      <vt:lpstr>Office Theme</vt:lpstr>
      <vt:lpstr>Reducing Plastic Use: Strategies</vt:lpstr>
      <vt:lpstr>Reducing Plastic in the Workplace</vt:lpstr>
      <vt:lpstr>Reducing Plastic in Personal Life</vt:lpstr>
      <vt:lpstr>Reducing Plastic in the Community</vt:lpstr>
      <vt:lpstr>Reducing Plastic in the Environment</vt:lpstr>
      <vt:lpstr>Global College Initiatives</vt:lpstr>
      <vt:lpstr>Conclusion</vt:lpstr>
      <vt:lpstr>Q&amp;A Session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Mr. FIKRI AHMED DAKHLALAH EL-MIKDADI</dc:creator>
  <cp:keywords/>
  <dc:description>generated using python-pptx</dc:description>
  <cp:lastModifiedBy>Mr. FIKRI AHMED DAKHLALAH EL-MIKDADI</cp:lastModifiedBy>
  <cp:revision>3</cp:revision>
  <dcterms:created xsi:type="dcterms:W3CDTF">2013-01-27T09:14:16Z</dcterms:created>
  <dcterms:modified xsi:type="dcterms:W3CDTF">2024-10-10T09:37:27Z</dcterms:modified>
  <cp:category/>
</cp:coreProperties>
</file>