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86" r:id="rId7"/>
    <p:sldId id="288" r:id="rId8"/>
    <p:sldId id="297" r:id="rId9"/>
    <p:sldId id="290" r:id="rId10"/>
    <p:sldId id="302" r:id="rId11"/>
    <p:sldId id="301" r:id="rId12"/>
    <p:sldId id="303" r:id="rId13"/>
    <p:sldId id="300" r:id="rId14"/>
    <p:sldId id="304" r:id="rId15"/>
    <p:sldId id="299" r:id="rId16"/>
    <p:sldId id="305" r:id="rId17"/>
    <p:sldId id="291" r:id="rId18"/>
    <p:sldId id="292" r:id="rId19"/>
    <p:sldId id="295" r:id="rId20"/>
    <p:sldId id="294"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4889F-949E-D064-E58D-D8F8C08E0D99}" v="797" dt="2024-10-19T18:47:06.532"/>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p:scale>
          <a:sx n="100" d="100"/>
          <a:sy n="100" d="100"/>
        </p:scale>
        <p:origin x="-1238" y="-1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58A65-A793-42E0-B7DE-E5DD20EBBAE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41A783F-CB48-46AA-A4C1-EDEDE7A110DA}">
      <dgm:prSet phldrT="[Text]" phldr="0"/>
      <dgm:spPr/>
      <dgm:t>
        <a:bodyPr/>
        <a:lstStyle/>
        <a:p>
          <a:r>
            <a:rPr lang="en-US" dirty="0">
              <a:latin typeface="Calibri"/>
              <a:cs typeface="Calibri"/>
            </a:rPr>
            <a:t>Global corporates</a:t>
          </a:r>
          <a:endParaRPr lang="en-US" dirty="0"/>
        </a:p>
      </dgm:t>
    </dgm:pt>
    <dgm:pt modelId="{938E74AB-6E06-40C1-94FF-9DBBBE25622F}" type="parTrans" cxnId="{B086B948-F0FD-4AD0-9376-D99322B4A2D8}">
      <dgm:prSet/>
      <dgm:spPr/>
      <dgm:t>
        <a:bodyPr/>
        <a:lstStyle/>
        <a:p>
          <a:endParaRPr lang="en-US"/>
        </a:p>
      </dgm:t>
    </dgm:pt>
    <dgm:pt modelId="{5E4ACA78-79B6-43EF-B82A-5353999785BB}" type="sibTrans" cxnId="{B086B948-F0FD-4AD0-9376-D99322B4A2D8}">
      <dgm:prSet/>
      <dgm:spPr/>
      <dgm:t>
        <a:bodyPr/>
        <a:lstStyle/>
        <a:p>
          <a:endParaRPr lang="en-US"/>
        </a:p>
      </dgm:t>
    </dgm:pt>
    <dgm:pt modelId="{D9E68E15-FD24-4D13-9F7D-96C927B7F96E}">
      <dgm:prSet phldr="0"/>
      <dgm:spPr/>
      <dgm:t>
        <a:bodyPr/>
        <a:lstStyle/>
        <a:p>
          <a:pPr rtl="0"/>
          <a:r>
            <a:rPr lang="en-US" dirty="0">
              <a:latin typeface="Calibri"/>
              <a:cs typeface="Calibri"/>
            </a:rPr>
            <a:t>Enterprise</a:t>
          </a:r>
        </a:p>
      </dgm:t>
    </dgm:pt>
    <dgm:pt modelId="{17F50810-0609-40D2-8974-826604B535F0}" type="parTrans" cxnId="{29B305BC-A199-4742-91F0-58E4052A4B0D}">
      <dgm:prSet/>
      <dgm:spPr/>
    </dgm:pt>
    <dgm:pt modelId="{C739AAF3-86D3-455A-BF58-99DF2B2D0EDF}" type="sibTrans" cxnId="{29B305BC-A199-4742-91F0-58E4052A4B0D}">
      <dgm:prSet/>
      <dgm:spPr/>
    </dgm:pt>
    <dgm:pt modelId="{450DBBF4-F2E6-4E4A-82E5-68276AF51C0F}">
      <dgm:prSet phldr="0"/>
      <dgm:spPr/>
      <dgm:t>
        <a:bodyPr/>
        <a:lstStyle/>
        <a:p>
          <a:r>
            <a:rPr lang="en-US" dirty="0">
              <a:latin typeface="Calibri"/>
              <a:cs typeface="Calibri"/>
            </a:rPr>
            <a:t>Small to medium businesses</a:t>
          </a:r>
        </a:p>
      </dgm:t>
    </dgm:pt>
    <dgm:pt modelId="{EAC8232A-542A-4173-ADCA-918040AE819E}" type="parTrans" cxnId="{CCDDD6C4-33CC-4177-AA61-69E152F06BDA}">
      <dgm:prSet/>
      <dgm:spPr/>
    </dgm:pt>
    <dgm:pt modelId="{E703CB64-DCD5-4CE3-9926-5F65B0F4245F}" type="sibTrans" cxnId="{CCDDD6C4-33CC-4177-AA61-69E152F06BDA}">
      <dgm:prSet/>
      <dgm:spPr/>
    </dgm:pt>
    <dgm:pt modelId="{2D91575E-774B-4F64-8EC5-854003B7BFDF}">
      <dgm:prSet phldr="0"/>
      <dgm:spPr/>
      <dgm:t>
        <a:bodyPr/>
        <a:lstStyle/>
        <a:p>
          <a:r>
            <a:rPr lang="en-US" dirty="0">
              <a:latin typeface="Calibri"/>
              <a:cs typeface="Calibri"/>
            </a:rPr>
            <a:t>Freelancers</a:t>
          </a:r>
        </a:p>
      </dgm:t>
    </dgm:pt>
    <dgm:pt modelId="{6A7A5CF2-47CE-4D93-A5C1-D15D3B3B1547}" type="parTrans" cxnId="{9ECEFFEA-D6A4-43C9-8FA6-DBDFFD215D75}">
      <dgm:prSet/>
      <dgm:spPr/>
    </dgm:pt>
    <dgm:pt modelId="{18F30EC1-8B19-412A-81DA-1633BA76759C}" type="sibTrans" cxnId="{9ECEFFEA-D6A4-43C9-8FA6-DBDFFD215D75}">
      <dgm:prSet/>
      <dgm:spPr/>
    </dgm:pt>
    <dgm:pt modelId="{6A713E3E-7B1D-40C7-B4AF-637E2ED897F0}" type="pres">
      <dgm:prSet presAssocID="{CC358A65-A793-42E0-B7DE-E5DD20EBBAE8}" presName="diagram" presStyleCnt="0">
        <dgm:presLayoutVars>
          <dgm:dir/>
          <dgm:resizeHandles val="exact"/>
        </dgm:presLayoutVars>
      </dgm:prSet>
      <dgm:spPr/>
    </dgm:pt>
    <dgm:pt modelId="{26DB2255-EE3F-4B32-9BB8-73D2BBEADAD5}" type="pres">
      <dgm:prSet presAssocID="{D9E68E15-FD24-4D13-9F7D-96C927B7F96E}" presName="node" presStyleLbl="node1" presStyleIdx="0" presStyleCnt="4">
        <dgm:presLayoutVars>
          <dgm:bulletEnabled val="1"/>
        </dgm:presLayoutVars>
      </dgm:prSet>
      <dgm:spPr/>
    </dgm:pt>
    <dgm:pt modelId="{67C15B7F-FCE4-443D-B787-A27C6F96EC42}" type="pres">
      <dgm:prSet presAssocID="{C739AAF3-86D3-455A-BF58-99DF2B2D0EDF}" presName="sibTrans" presStyleCnt="0"/>
      <dgm:spPr/>
    </dgm:pt>
    <dgm:pt modelId="{F511B605-B449-4EB7-B018-B58551993CDE}" type="pres">
      <dgm:prSet presAssocID="{450DBBF4-F2E6-4E4A-82E5-68276AF51C0F}" presName="node" presStyleLbl="node1" presStyleIdx="1" presStyleCnt="4">
        <dgm:presLayoutVars>
          <dgm:bulletEnabled val="1"/>
        </dgm:presLayoutVars>
      </dgm:prSet>
      <dgm:spPr/>
    </dgm:pt>
    <dgm:pt modelId="{85C647F5-B54D-4C52-A99C-01E1C81E7620}" type="pres">
      <dgm:prSet presAssocID="{E703CB64-DCD5-4CE3-9926-5F65B0F4245F}" presName="sibTrans" presStyleCnt="0"/>
      <dgm:spPr/>
    </dgm:pt>
    <dgm:pt modelId="{73F52C6A-6048-4C87-8B45-B3843F3605D7}" type="pres">
      <dgm:prSet presAssocID="{2D91575E-774B-4F64-8EC5-854003B7BFDF}" presName="node" presStyleLbl="node1" presStyleIdx="2" presStyleCnt="4">
        <dgm:presLayoutVars>
          <dgm:bulletEnabled val="1"/>
        </dgm:presLayoutVars>
      </dgm:prSet>
      <dgm:spPr/>
    </dgm:pt>
    <dgm:pt modelId="{4E8CD855-7AF6-4A2F-BB45-18861D638D8F}" type="pres">
      <dgm:prSet presAssocID="{18F30EC1-8B19-412A-81DA-1633BA76759C}" presName="sibTrans" presStyleCnt="0"/>
      <dgm:spPr/>
    </dgm:pt>
    <dgm:pt modelId="{D1ED9760-0009-420E-ACBB-7FE89890D09E}" type="pres">
      <dgm:prSet presAssocID="{D41A783F-CB48-46AA-A4C1-EDEDE7A110DA}" presName="node" presStyleLbl="node1" presStyleIdx="3" presStyleCnt="4">
        <dgm:presLayoutVars>
          <dgm:bulletEnabled val="1"/>
        </dgm:presLayoutVars>
      </dgm:prSet>
      <dgm:spPr/>
    </dgm:pt>
  </dgm:ptLst>
  <dgm:cxnLst>
    <dgm:cxn modelId="{F2A75915-3282-4FEB-A68C-8E81BDA0D03E}" type="presOf" srcId="{CC358A65-A793-42E0-B7DE-E5DD20EBBAE8}" destId="{6A713E3E-7B1D-40C7-B4AF-637E2ED897F0}" srcOrd="0" destOrd="0" presId="urn:microsoft.com/office/officeart/2005/8/layout/default"/>
    <dgm:cxn modelId="{7CBEE929-48AE-4A96-A71A-990406C3493F}" type="presOf" srcId="{450DBBF4-F2E6-4E4A-82E5-68276AF51C0F}" destId="{F511B605-B449-4EB7-B018-B58551993CDE}" srcOrd="0" destOrd="0" presId="urn:microsoft.com/office/officeart/2005/8/layout/default"/>
    <dgm:cxn modelId="{2DC89146-DFD9-40FB-A3EE-B95FD98AE813}" type="presOf" srcId="{2D91575E-774B-4F64-8EC5-854003B7BFDF}" destId="{73F52C6A-6048-4C87-8B45-B3843F3605D7}" srcOrd="0" destOrd="0" presId="urn:microsoft.com/office/officeart/2005/8/layout/default"/>
    <dgm:cxn modelId="{B086B948-F0FD-4AD0-9376-D99322B4A2D8}" srcId="{CC358A65-A793-42E0-B7DE-E5DD20EBBAE8}" destId="{D41A783F-CB48-46AA-A4C1-EDEDE7A110DA}" srcOrd="3" destOrd="0" parTransId="{938E74AB-6E06-40C1-94FF-9DBBBE25622F}" sibTransId="{5E4ACA78-79B6-43EF-B82A-5353999785BB}"/>
    <dgm:cxn modelId="{F6AC9A6A-DB99-4FEF-8F3D-2A442184ECCB}" type="presOf" srcId="{D41A783F-CB48-46AA-A4C1-EDEDE7A110DA}" destId="{D1ED9760-0009-420E-ACBB-7FE89890D09E}" srcOrd="0" destOrd="0" presId="urn:microsoft.com/office/officeart/2005/8/layout/default"/>
    <dgm:cxn modelId="{29B305BC-A199-4742-91F0-58E4052A4B0D}" srcId="{CC358A65-A793-42E0-B7DE-E5DD20EBBAE8}" destId="{D9E68E15-FD24-4D13-9F7D-96C927B7F96E}" srcOrd="0" destOrd="0" parTransId="{17F50810-0609-40D2-8974-826604B535F0}" sibTransId="{C739AAF3-86D3-455A-BF58-99DF2B2D0EDF}"/>
    <dgm:cxn modelId="{CCDDD6C4-33CC-4177-AA61-69E152F06BDA}" srcId="{CC358A65-A793-42E0-B7DE-E5DD20EBBAE8}" destId="{450DBBF4-F2E6-4E4A-82E5-68276AF51C0F}" srcOrd="1" destOrd="0" parTransId="{EAC8232A-542A-4173-ADCA-918040AE819E}" sibTransId="{E703CB64-DCD5-4CE3-9926-5F65B0F4245F}"/>
    <dgm:cxn modelId="{9ECEFFEA-D6A4-43C9-8FA6-DBDFFD215D75}" srcId="{CC358A65-A793-42E0-B7DE-E5DD20EBBAE8}" destId="{2D91575E-774B-4F64-8EC5-854003B7BFDF}" srcOrd="2" destOrd="0" parTransId="{6A7A5CF2-47CE-4D93-A5C1-D15D3B3B1547}" sibTransId="{18F30EC1-8B19-412A-81DA-1633BA76759C}"/>
    <dgm:cxn modelId="{E50B7CF4-3687-4197-8E1A-A835E1F1DC96}" type="presOf" srcId="{D9E68E15-FD24-4D13-9F7D-96C927B7F96E}" destId="{26DB2255-EE3F-4B32-9BB8-73D2BBEADAD5}" srcOrd="0" destOrd="0" presId="urn:microsoft.com/office/officeart/2005/8/layout/default"/>
    <dgm:cxn modelId="{A911EA4A-26E8-4CD2-A063-78867056CD5D}" type="presParOf" srcId="{6A713E3E-7B1D-40C7-B4AF-637E2ED897F0}" destId="{26DB2255-EE3F-4B32-9BB8-73D2BBEADAD5}" srcOrd="0" destOrd="0" presId="urn:microsoft.com/office/officeart/2005/8/layout/default"/>
    <dgm:cxn modelId="{3D730DD2-E255-4085-8DB3-9600BC21E386}" type="presParOf" srcId="{6A713E3E-7B1D-40C7-B4AF-637E2ED897F0}" destId="{67C15B7F-FCE4-443D-B787-A27C6F96EC42}" srcOrd="1" destOrd="0" presId="urn:microsoft.com/office/officeart/2005/8/layout/default"/>
    <dgm:cxn modelId="{A4987020-D26A-4E8F-B7E3-FD2D7044E5FB}" type="presParOf" srcId="{6A713E3E-7B1D-40C7-B4AF-637E2ED897F0}" destId="{F511B605-B449-4EB7-B018-B58551993CDE}" srcOrd="2" destOrd="0" presId="urn:microsoft.com/office/officeart/2005/8/layout/default"/>
    <dgm:cxn modelId="{AAEACA8A-D0A8-4CED-AC87-10374C56198F}" type="presParOf" srcId="{6A713E3E-7B1D-40C7-B4AF-637E2ED897F0}" destId="{85C647F5-B54D-4C52-A99C-01E1C81E7620}" srcOrd="3" destOrd="0" presId="urn:microsoft.com/office/officeart/2005/8/layout/default"/>
    <dgm:cxn modelId="{F369430A-979F-417F-91B7-25FF597E88FB}" type="presParOf" srcId="{6A713E3E-7B1D-40C7-B4AF-637E2ED897F0}" destId="{73F52C6A-6048-4C87-8B45-B3843F3605D7}" srcOrd="4" destOrd="0" presId="urn:microsoft.com/office/officeart/2005/8/layout/default"/>
    <dgm:cxn modelId="{B4AFA91E-79B3-4A21-9217-2149356CE296}" type="presParOf" srcId="{6A713E3E-7B1D-40C7-B4AF-637E2ED897F0}" destId="{4E8CD855-7AF6-4A2F-BB45-18861D638D8F}" srcOrd="5" destOrd="0" presId="urn:microsoft.com/office/officeart/2005/8/layout/default"/>
    <dgm:cxn modelId="{36FE1215-10EA-4996-8594-0FC44C559811}" type="presParOf" srcId="{6A713E3E-7B1D-40C7-B4AF-637E2ED897F0}" destId="{D1ED9760-0009-420E-ACBB-7FE89890D09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B2255-EE3F-4B32-9BB8-73D2BBEADAD5}">
      <dsp:nvSpPr>
        <dsp:cNvPr id="0" name=""/>
        <dsp:cNvSpPr/>
      </dsp:nvSpPr>
      <dsp:spPr>
        <a:xfrm>
          <a:off x="558" y="414002"/>
          <a:ext cx="2176611" cy="13059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Calibri"/>
              <a:cs typeface="Calibri"/>
            </a:rPr>
            <a:t>Enterprise</a:t>
          </a:r>
        </a:p>
      </dsp:txBody>
      <dsp:txXfrm>
        <a:off x="558" y="414002"/>
        <a:ext cx="2176611" cy="1305966"/>
      </dsp:txXfrm>
    </dsp:sp>
    <dsp:sp modelId="{F511B605-B449-4EB7-B018-B58551993CDE}">
      <dsp:nvSpPr>
        <dsp:cNvPr id="0" name=""/>
        <dsp:cNvSpPr/>
      </dsp:nvSpPr>
      <dsp:spPr>
        <a:xfrm>
          <a:off x="2394830" y="414002"/>
          <a:ext cx="2176611" cy="13059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alibri"/>
              <a:cs typeface="Calibri"/>
            </a:rPr>
            <a:t>Small to medium businesses</a:t>
          </a:r>
        </a:p>
      </dsp:txBody>
      <dsp:txXfrm>
        <a:off x="2394830" y="414002"/>
        <a:ext cx="2176611" cy="1305966"/>
      </dsp:txXfrm>
    </dsp:sp>
    <dsp:sp modelId="{73F52C6A-6048-4C87-8B45-B3843F3605D7}">
      <dsp:nvSpPr>
        <dsp:cNvPr id="0" name=""/>
        <dsp:cNvSpPr/>
      </dsp:nvSpPr>
      <dsp:spPr>
        <a:xfrm>
          <a:off x="558" y="1937630"/>
          <a:ext cx="2176611" cy="130596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alibri"/>
              <a:cs typeface="Calibri"/>
            </a:rPr>
            <a:t>Freelancers</a:t>
          </a:r>
        </a:p>
      </dsp:txBody>
      <dsp:txXfrm>
        <a:off x="558" y="1937630"/>
        <a:ext cx="2176611" cy="1305966"/>
      </dsp:txXfrm>
    </dsp:sp>
    <dsp:sp modelId="{D1ED9760-0009-420E-ACBB-7FE89890D09E}">
      <dsp:nvSpPr>
        <dsp:cNvPr id="0" name=""/>
        <dsp:cNvSpPr/>
      </dsp:nvSpPr>
      <dsp:spPr>
        <a:xfrm>
          <a:off x="2394830" y="1937630"/>
          <a:ext cx="2176611" cy="130596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alibri"/>
              <a:cs typeface="Calibri"/>
            </a:rPr>
            <a:t>Global corporates</a:t>
          </a:r>
          <a:endParaRPr lang="en-US" sz="2600" kern="1200" dirty="0"/>
        </a:p>
      </dsp:txBody>
      <dsp:txXfrm>
        <a:off x="2394830" y="1937630"/>
        <a:ext cx="2176611" cy="13059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69199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56934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9933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466050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Oracle ERP in recruitment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Implementation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vert="horz" lIns="91440" tIns="45720" rIns="91440" bIns="45720" rtlCol="0" anchor="t">
            <a:normAutofit/>
          </a:bodyPr>
          <a:lstStyle/>
          <a:p>
            <a:r>
              <a:rPr lang="en-US" sz="2400" dirty="0">
                <a:latin typeface="Tenorite"/>
              </a:rPr>
              <a:t>4- Applicant quick entry </a:t>
            </a:r>
          </a:p>
          <a:p>
            <a:endParaRPr lang="en-US" sz="1800" dirty="0">
              <a:latin typeface="Tenorite"/>
            </a:endParaRPr>
          </a:p>
          <a:p>
            <a:r>
              <a:rPr lang="en-US" sz="1800" dirty="0">
                <a:ea typeface="+mn-lt"/>
                <a:cs typeface="+mn-lt"/>
              </a:rPr>
              <a:t>Enter The Applicants Required Information like the phone and name and the current employer. The address and the position applied for.</a:t>
            </a:r>
          </a:p>
          <a:p>
            <a:endParaRPr lang="en-US" sz="2400" dirty="0"/>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vert="horz" lIns="91440" tIns="45720" rIns="91440" bIns="45720" rtlCol="0" anchor="t">
            <a:normAutofit/>
          </a:bodyPr>
          <a:lstStyle/>
          <a:p>
            <a:r>
              <a:rPr lang="en-US" dirty="0"/>
              <a:t> </a:t>
            </a:r>
          </a:p>
        </p:txBody>
      </p:sp>
    </p:spTree>
    <p:extLst>
      <p:ext uri="{BB962C8B-B14F-4D97-AF65-F5344CB8AC3E}">
        <p14:creationId xmlns:p14="http://schemas.microsoft.com/office/powerpoint/2010/main" val="67126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9E68-16C3-EEEA-551B-D595CB304FE0}"/>
              </a:ext>
            </a:extLst>
          </p:cNvPr>
          <p:cNvSpPr>
            <a:spLocks noGrp="1"/>
          </p:cNvSpPr>
          <p:nvPr>
            <p:ph type="ctrTitle"/>
          </p:nvPr>
        </p:nvSpPr>
        <p:spPr/>
        <p:txBody>
          <a:bodyPr/>
          <a:lstStyle/>
          <a:p>
            <a:endParaRPr lang="en-US"/>
          </a:p>
        </p:txBody>
      </p:sp>
      <p:pic>
        <p:nvPicPr>
          <p:cNvPr id="3" name="Picture 2" descr="A screenshot of a computer&#10;&#10;Description automatically generated">
            <a:extLst>
              <a:ext uri="{FF2B5EF4-FFF2-40B4-BE49-F238E27FC236}">
                <a16:creationId xmlns:a16="http://schemas.microsoft.com/office/drawing/2014/main" id="{4244DF80-1F7D-881B-7F9E-B0420F03391B}"/>
              </a:ext>
            </a:extLst>
          </p:cNvPr>
          <p:cNvPicPr>
            <a:picLocks noChangeAspect="1"/>
          </p:cNvPicPr>
          <p:nvPr/>
        </p:nvPicPr>
        <p:blipFill>
          <a:blip r:embed="rId2"/>
          <a:stretch>
            <a:fillRect/>
          </a:stretch>
        </p:blipFill>
        <p:spPr>
          <a:xfrm>
            <a:off x="701261" y="265042"/>
            <a:ext cx="9817653" cy="6327914"/>
          </a:xfrm>
          <a:prstGeom prst="rect">
            <a:avLst/>
          </a:prstGeom>
        </p:spPr>
      </p:pic>
    </p:spTree>
    <p:extLst>
      <p:ext uri="{BB962C8B-B14F-4D97-AF65-F5344CB8AC3E}">
        <p14:creationId xmlns:p14="http://schemas.microsoft.com/office/powerpoint/2010/main" val="165390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Implementation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vert="horz" lIns="91440" tIns="45720" rIns="91440" bIns="45720" rtlCol="0" anchor="t">
            <a:normAutofit/>
          </a:bodyPr>
          <a:lstStyle/>
          <a:p>
            <a:r>
              <a:rPr lang="en-US" sz="2400" dirty="0">
                <a:latin typeface="Tenorite"/>
              </a:rPr>
              <a:t>4- Mass update of the applicants</a:t>
            </a:r>
          </a:p>
          <a:p>
            <a:r>
              <a:rPr lang="en-US" sz="1800" dirty="0">
                <a:latin typeface="Aptos"/>
              </a:rPr>
              <a:t>Query the screen</a:t>
            </a:r>
          </a:p>
          <a:p>
            <a:r>
              <a:rPr lang="en-US" sz="1800" dirty="0">
                <a:latin typeface="Aptos"/>
              </a:rPr>
              <a:t>And view the applicant’s statuses.</a:t>
            </a:r>
          </a:p>
          <a:p>
            <a:r>
              <a:rPr lang="en-US" sz="1800" dirty="0">
                <a:latin typeface="Aptos"/>
              </a:rPr>
              <a:t>Select One or Select All Applicants</a:t>
            </a:r>
          </a:p>
          <a:p>
            <a:r>
              <a:rPr lang="en-US" sz="1800" dirty="0">
                <a:latin typeface="Aptos"/>
              </a:rPr>
              <a:t>Press The “Update” Button to Update their Statuses &amp; Enter the Recruiter Name</a:t>
            </a:r>
          </a:p>
          <a:p>
            <a:endParaRPr lang="en-US" sz="2400" dirty="0">
              <a:latin typeface="Tenorite"/>
            </a:endParaRP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vert="horz" lIns="91440" tIns="45720" rIns="91440" bIns="45720" rtlCol="0" anchor="t">
            <a:normAutofit/>
          </a:bodyPr>
          <a:lstStyle/>
          <a:p>
            <a:r>
              <a:rPr lang="en-US" dirty="0"/>
              <a:t> </a:t>
            </a:r>
          </a:p>
        </p:txBody>
      </p:sp>
    </p:spTree>
    <p:extLst>
      <p:ext uri="{BB962C8B-B14F-4D97-AF65-F5344CB8AC3E}">
        <p14:creationId xmlns:p14="http://schemas.microsoft.com/office/powerpoint/2010/main" val="138588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9E01-9BDF-8B54-C68E-914765C83A6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CDED5CF-8E3C-5193-A65C-E6F78A7DC885}"/>
              </a:ext>
            </a:extLst>
          </p:cNvPr>
          <p:cNvSpPr>
            <a:spLocks noGrp="1"/>
          </p:cNvSpPr>
          <p:nvPr>
            <p:ph type="subTitle" idx="1"/>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879A22A4-1F7C-F8D4-DD23-337A2512E562}"/>
              </a:ext>
            </a:extLst>
          </p:cNvPr>
          <p:cNvPicPr>
            <a:picLocks noChangeAspect="1"/>
          </p:cNvPicPr>
          <p:nvPr/>
        </p:nvPicPr>
        <p:blipFill>
          <a:blip r:embed="rId2"/>
          <a:stretch>
            <a:fillRect/>
          </a:stretch>
        </p:blipFill>
        <p:spPr>
          <a:xfrm>
            <a:off x="1172127" y="247374"/>
            <a:ext cx="6854964" cy="32269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AA88E1F-DA20-A5F0-5760-87A094A322C6}"/>
              </a:ext>
            </a:extLst>
          </p:cNvPr>
          <p:cNvPicPr>
            <a:picLocks noChangeAspect="1"/>
          </p:cNvPicPr>
          <p:nvPr/>
        </p:nvPicPr>
        <p:blipFill>
          <a:blip r:embed="rId3"/>
          <a:stretch>
            <a:fillRect/>
          </a:stretch>
        </p:blipFill>
        <p:spPr>
          <a:xfrm>
            <a:off x="971826" y="3687031"/>
            <a:ext cx="7056783" cy="144967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35A2AB6-CAD3-6257-A8AD-EB9A41BDF9EE}"/>
              </a:ext>
            </a:extLst>
          </p:cNvPr>
          <p:cNvPicPr>
            <a:picLocks noChangeAspect="1"/>
          </p:cNvPicPr>
          <p:nvPr/>
        </p:nvPicPr>
        <p:blipFill>
          <a:blip r:embed="rId4"/>
          <a:stretch>
            <a:fillRect/>
          </a:stretch>
        </p:blipFill>
        <p:spPr>
          <a:xfrm>
            <a:off x="971826" y="5134272"/>
            <a:ext cx="7056783" cy="1603195"/>
          </a:xfrm>
          <a:prstGeom prst="rect">
            <a:avLst/>
          </a:prstGeom>
        </p:spPr>
      </p:pic>
    </p:spTree>
    <p:extLst>
      <p:ext uri="{BB962C8B-B14F-4D97-AF65-F5344CB8AC3E}">
        <p14:creationId xmlns:p14="http://schemas.microsoft.com/office/powerpoint/2010/main" val="318560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Project outcome</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vert="horz" lIns="91440" tIns="45720" rIns="91440" bIns="45720" rtlCol="0" anchor="t">
            <a:normAutofit/>
          </a:bodyPr>
          <a:lstStyle/>
          <a:p>
            <a:pPr marL="0" indent="0">
              <a:buNone/>
            </a:pPr>
            <a:r>
              <a:rPr lang="en-US" dirty="0">
                <a:solidFill>
                  <a:srgbClr val="000000"/>
                </a:solidFill>
                <a:latin typeface="Aptos"/>
              </a:rPr>
              <a:t>Digitalizing the process would make much easier and not as time consuming as it usually is. Oracle ERP system is one of many that facilitates the recruitment and allows organizations to store hundreds of millions of data for applicants and employees at the tip of the recruiter’s fingers.</a:t>
            </a:r>
            <a:endParaRPr lang="en-US"/>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664075" cy="3332162"/>
          </a:xfrm>
        </p:spPr>
        <p:txBody>
          <a:bodyPr vert="horz" lIns="91440" tIns="45720" rIns="91440" bIns="45720" rtlCol="0" anchor="t">
            <a:normAutofit/>
          </a:bodyPr>
          <a:lstStyle/>
          <a:p>
            <a:endParaRPr lang="en-US" dirty="0"/>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conclusion</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vert="horz" lIns="91440" tIns="45720" rIns="91440" bIns="45720" rtlCol="0" anchor="t">
            <a:normAutofit/>
          </a:bodyPr>
          <a:lstStyle/>
          <a:p>
            <a:r>
              <a:rPr lang="en-US" dirty="0">
                <a:solidFill>
                  <a:srgbClr val="000000"/>
                </a:solidFill>
                <a:latin typeface="Aptos"/>
              </a:rPr>
              <a:t>People will always be the backbone of any organization and will either lead to its downfall or its success. That's why the recruitment process is considered one of the most important steps in building any organization.</a:t>
            </a:r>
          </a:p>
          <a:p>
            <a:r>
              <a:rPr lang="en-US" dirty="0">
                <a:solidFill>
                  <a:srgbClr val="000000"/>
                </a:solidFill>
                <a:latin typeface="Aptos"/>
              </a:rPr>
              <a:t>Now after we have showed how the process works; we hope many organizations will be able to make use of the program to build leading organization</a:t>
            </a:r>
            <a:r>
              <a:rPr lang="en-US" sz="1800" dirty="0">
                <a:solidFill>
                  <a:srgbClr val="000000"/>
                </a:solidFill>
                <a:latin typeface="Aptos"/>
              </a:rPr>
              <a:t>s.</a:t>
            </a:r>
          </a:p>
        </p:txBody>
      </p:sp>
      <p:pic>
        <p:nvPicPr>
          <p:cNvPr id="25" name="Picture Placeholder 24" descr="A couple of people looking at a computer">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317920" y="1447800"/>
            <a:ext cx="4214010" cy="4214010"/>
          </a:xfrm>
        </p:spPr>
      </p:pic>
    </p:spTree>
    <p:extLst>
      <p:ext uri="{BB962C8B-B14F-4D97-AF65-F5344CB8AC3E}">
        <p14:creationId xmlns:p14="http://schemas.microsoft.com/office/powerpoint/2010/main" val="36264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Acknowledgments</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1167493" y="2087561"/>
            <a:ext cx="2693306" cy="3890543"/>
          </a:xfrm>
        </p:spPr>
        <p:txBody>
          <a:bodyPr vert="horz" lIns="91440" tIns="45720" rIns="91440" bIns="45720" rtlCol="0" anchor="t">
            <a:noAutofit/>
          </a:bodyPr>
          <a:lstStyle/>
          <a:p>
            <a:r>
              <a:rPr lang="en-US" sz="2400" dirty="0"/>
              <a:t>Thank you to everyone who contributed and taught us to use this great tool.</a:t>
            </a:r>
          </a:p>
          <a:p>
            <a:r>
              <a:rPr lang="en-US" sz="2400" dirty="0"/>
              <a:t>Thank you team members for your contributions and the supervisors </a:t>
            </a:r>
          </a:p>
        </p:txBody>
      </p:sp>
      <p:sp>
        <p:nvSpPr>
          <p:cNvPr id="6" name="Content Placeholder 5">
            <a:extLst>
              <a:ext uri="{FF2B5EF4-FFF2-40B4-BE49-F238E27FC236}">
                <a16:creationId xmlns:a16="http://schemas.microsoft.com/office/drawing/2014/main" id="{4B826B15-244F-1A91-36AF-81261A6C6904}"/>
              </a:ext>
            </a:extLst>
          </p:cNvPr>
          <p:cNvSpPr>
            <a:spLocks noGrp="1"/>
          </p:cNvSpPr>
          <p:nvPr>
            <p:ph idx="1"/>
          </p:nvPr>
        </p:nvSpPr>
        <p:spPr/>
        <p:txBody>
          <a:bodyPr vert="horz" lIns="91440" tIns="45720" rIns="91440" bIns="45720" rtlCol="0" anchor="t">
            <a:noAutofit/>
          </a:bodyPr>
          <a:lstStyle/>
          <a:p>
            <a:r>
              <a:rPr lang="en-US" dirty="0"/>
              <a:t>Team members: </a:t>
            </a:r>
          </a:p>
          <a:p>
            <a:pPr marL="285750" indent="-285750">
              <a:buChar char="•"/>
            </a:pPr>
            <a:r>
              <a:rPr lang="en-US" sz="2000" b="1">
                <a:latin typeface="Aptos"/>
              </a:rPr>
              <a:t>Dina Elsayed </a:t>
            </a:r>
            <a:r>
              <a:rPr lang="en-US" sz="2000" b="1" err="1">
                <a:latin typeface="Aptos"/>
              </a:rPr>
              <a:t>Elsayed</a:t>
            </a:r>
            <a:endParaRPr lang="en-US" sz="2000" b="1" dirty="0">
              <a:latin typeface="Aptos"/>
            </a:endParaRPr>
          </a:p>
          <a:p>
            <a:pPr marL="285750" indent="-285750">
              <a:buChar char="•"/>
            </a:pPr>
            <a:r>
              <a:rPr lang="en-US" sz="2000" b="1">
                <a:latin typeface="Aptos"/>
              </a:rPr>
              <a:t> Yasmine Ahmed Saeed</a:t>
            </a:r>
            <a:endParaRPr lang="en-US" sz="2000" b="1" dirty="0">
              <a:latin typeface="Aptos"/>
            </a:endParaRPr>
          </a:p>
          <a:p>
            <a:pPr marL="285750" indent="-285750">
              <a:buChar char="•"/>
            </a:pPr>
            <a:r>
              <a:rPr lang="en-US" sz="2000" b="1" dirty="0">
                <a:latin typeface="Aptos"/>
              </a:rPr>
              <a:t> Amira Mostafa Abd-</a:t>
            </a:r>
            <a:r>
              <a:rPr lang="en-US" sz="2000" b="1" err="1">
                <a:latin typeface="Aptos"/>
              </a:rPr>
              <a:t>Elrazik</a:t>
            </a:r>
            <a:endParaRPr lang="en-US" sz="2000" b="1" dirty="0">
              <a:latin typeface="Aptos"/>
            </a:endParaRPr>
          </a:p>
          <a:p>
            <a:pPr marL="285750" indent="-285750">
              <a:buChar char="•"/>
            </a:pPr>
            <a:r>
              <a:rPr lang="en-US" sz="2000" b="1" dirty="0">
                <a:latin typeface="Aptos"/>
              </a:rPr>
              <a:t> </a:t>
            </a:r>
            <a:r>
              <a:rPr lang="en-US" sz="2000" b="1" err="1">
                <a:latin typeface="Aptos"/>
              </a:rPr>
              <a:t>Felopater</a:t>
            </a:r>
            <a:r>
              <a:rPr lang="en-US" sz="2000" b="1" dirty="0">
                <a:latin typeface="Aptos"/>
              </a:rPr>
              <a:t> Maged Fawz  </a:t>
            </a:r>
          </a:p>
          <a:p>
            <a:pPr marL="285750" indent="-285750">
              <a:buChar char="•"/>
            </a:pPr>
            <a:r>
              <a:rPr lang="en-US" sz="2000" b="1">
                <a:latin typeface="Aptos"/>
              </a:rPr>
              <a:t>Esraa Farid Shawky</a:t>
            </a:r>
          </a:p>
          <a:p>
            <a:endParaRPr lang="en-US" dirty="0"/>
          </a:p>
        </p:txBody>
      </p:sp>
    </p:spTree>
    <p:extLst>
      <p:ext uri="{BB962C8B-B14F-4D97-AF65-F5344CB8AC3E}">
        <p14:creationId xmlns:p14="http://schemas.microsoft.com/office/powerpoint/2010/main" val="907915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12F15CC-4B3A-BDE4-40DD-3B02BF6AB4BB}"/>
              </a:ext>
            </a:extLst>
          </p:cNvPr>
          <p:cNvSpPr>
            <a:spLocks noGrp="1"/>
          </p:cNvSpPr>
          <p:nvPr>
            <p:ph idx="15"/>
          </p:nvPr>
        </p:nvSpPr>
        <p:spPr>
          <a:xfrm flipV="1">
            <a:off x="5549490" y="6089648"/>
            <a:ext cx="1117600" cy="316286"/>
          </a:xfrm>
        </p:spPr>
        <p:txBody>
          <a:bodyPr>
            <a:normAutofit fontScale="92500" lnSpcReduction="20000"/>
          </a:bodyPr>
          <a:lstStyle/>
          <a:p>
            <a:endParaRPr lang="en-US"/>
          </a:p>
        </p:txBody>
      </p:sp>
      <p:sp>
        <p:nvSpPr>
          <p:cNvPr id="8" name="Content Placeholder 7">
            <a:extLst>
              <a:ext uri="{FF2B5EF4-FFF2-40B4-BE49-F238E27FC236}">
                <a16:creationId xmlns:a16="http://schemas.microsoft.com/office/drawing/2014/main" id="{CCB80050-B17F-C581-BE1C-B7CDE29DCC7A}"/>
              </a:ext>
            </a:extLst>
          </p:cNvPr>
          <p:cNvSpPr>
            <a:spLocks noGrp="1"/>
          </p:cNvSpPr>
          <p:nvPr>
            <p:ph idx="17"/>
          </p:nvPr>
        </p:nvSpPr>
        <p:spPr>
          <a:xfrm>
            <a:off x="823108" y="4394862"/>
            <a:ext cx="984637" cy="542898"/>
          </a:xfrm>
        </p:spPr>
        <p:txBody>
          <a:bodyPr/>
          <a:lstStyle/>
          <a:p>
            <a:endParaRPr lang="en-US"/>
          </a:p>
        </p:txBody>
      </p:sp>
      <p:sp>
        <p:nvSpPr>
          <p:cNvPr id="10" name="Title 9">
            <a:extLst>
              <a:ext uri="{FF2B5EF4-FFF2-40B4-BE49-F238E27FC236}">
                <a16:creationId xmlns:a16="http://schemas.microsoft.com/office/drawing/2014/main" id="{5AC4FCE7-EF74-B6AC-4DB3-9FDAD90DFFB2}"/>
              </a:ext>
            </a:extLst>
          </p:cNvPr>
          <p:cNvSpPr>
            <a:spLocks noGrp="1"/>
          </p:cNvSpPr>
          <p:nvPr>
            <p:ph type="title"/>
          </p:nvPr>
        </p:nvSpPr>
        <p:spPr>
          <a:xfrm>
            <a:off x="2788619" y="2124764"/>
            <a:ext cx="5943599" cy="1920240"/>
          </a:xfrm>
        </p:spPr>
        <p:txBody>
          <a:bodyPr vert="horz" lIns="91440" tIns="45720" rIns="91440" bIns="45720" rtlCol="0" anchor="ctr">
            <a:noAutofit/>
          </a:bodyPr>
          <a:lstStyle/>
          <a:p>
            <a:pPr algn="ctr"/>
            <a:r>
              <a:rPr lang="en-US" dirty="0"/>
              <a:t>Any questions?</a:t>
            </a:r>
          </a:p>
        </p:txBody>
      </p:sp>
    </p:spTree>
    <p:extLst>
      <p:ext uri="{BB962C8B-B14F-4D97-AF65-F5344CB8AC3E}">
        <p14:creationId xmlns:p14="http://schemas.microsoft.com/office/powerpoint/2010/main" val="853261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211666" y="2400439"/>
            <a:ext cx="9779183" cy="1570038"/>
          </a:xfrm>
        </p:spPr>
        <p:txBody>
          <a:bodyPr vert="horz" lIns="91440" tIns="45720" rIns="91440" bIns="45720" rtlCol="0" anchor="ctr">
            <a:noAutofit/>
          </a:bodyPr>
          <a:lstStyle/>
          <a:p>
            <a:pPr algn="ctr"/>
            <a:r>
              <a:rPr lang="en-US" dirty="0"/>
              <a:t>Thank you for your time </a:t>
            </a:r>
          </a:p>
        </p:txBody>
      </p:sp>
      <p:sp>
        <p:nvSpPr>
          <p:cNvPr id="5" name="Content Placeholder 4">
            <a:extLst>
              <a:ext uri="{FF2B5EF4-FFF2-40B4-BE49-F238E27FC236}">
                <a16:creationId xmlns:a16="http://schemas.microsoft.com/office/drawing/2014/main" id="{1A95E4BD-247D-2F5B-054F-E19531458279}"/>
              </a:ext>
            </a:extLst>
          </p:cNvPr>
          <p:cNvSpPr>
            <a:spLocks noGrp="1"/>
          </p:cNvSpPr>
          <p:nvPr>
            <p:ph idx="1"/>
          </p:nvPr>
        </p:nvSpPr>
        <p:spPr>
          <a:xfrm>
            <a:off x="1001841" y="-852733"/>
            <a:ext cx="9779182" cy="3366813"/>
          </a:xfrm>
        </p:spPr>
        <p:txBody>
          <a:bodyPr vert="horz" lIns="91440" tIns="45720" rIns="91440" bIns="45720" rtlCol="0" anchor="t">
            <a:noAutofit/>
          </a:bodyPr>
          <a:lstStyle/>
          <a:p>
            <a:endParaRPr lang="en-US"/>
          </a:p>
        </p:txBody>
      </p:sp>
    </p:spTree>
    <p:extLst>
      <p:ext uri="{BB962C8B-B14F-4D97-AF65-F5344CB8AC3E}">
        <p14:creationId xmlns:p14="http://schemas.microsoft.com/office/powerpoint/2010/main" val="167816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ctr">
            <a:normAutofit/>
          </a:bodyPr>
          <a:lstStyle/>
          <a:p>
            <a:pPr algn="ctr"/>
            <a:r>
              <a:rPr lang="en-US" sz="2400" dirty="0">
                <a:latin typeface="Aptos"/>
              </a:rPr>
              <a:t>In this case we have our company Fly High airlines that is having difficulties managing the number of applicants and recording their data.</a:t>
            </a:r>
            <a:endParaRPr lang="en-US" sz="2400"/>
          </a:p>
          <a:p>
            <a:pPr algn="ctr"/>
            <a:r>
              <a:rPr lang="en-US" sz="2400" dirty="0">
                <a:latin typeface="Aptos"/>
              </a:rPr>
              <a:t>With using Oracle ERP system, we aim to facilitate the managing of data of the applicants and integrate them when they are part of the company</a:t>
            </a:r>
          </a:p>
          <a:p>
            <a:pPr algn="ctr"/>
            <a:r>
              <a:rPr lang="en-US" sz="2400" dirty="0">
                <a:latin typeface="Aptos"/>
              </a:rPr>
              <a:t>What motivated us to do this is because people are the most important part of any organization, and we want to facilitate the on boarding process as much as possible for the Human resources department.</a:t>
            </a:r>
          </a:p>
          <a:p>
            <a:pPr algn="ctr"/>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5486400" cy="4114800"/>
          </a:xfrm>
        </p:spPr>
        <p:txBody>
          <a:bodyPr/>
          <a:lstStyle/>
          <a:p>
            <a:r>
              <a:rPr lang="en-US" dirty="0"/>
              <a:t>Target users </a:t>
            </a:r>
            <a:br>
              <a:rPr lang="en-US" dirty="0"/>
            </a:br>
            <a:endParaRPr lang="en-US" dirty="0"/>
          </a:p>
        </p:txBody>
      </p:sp>
      <p:sp>
        <p:nvSpPr>
          <p:cNvPr id="4" name="Picture Placeholder 3">
            <a:extLst>
              <a:ext uri="{FF2B5EF4-FFF2-40B4-BE49-F238E27FC236}">
                <a16:creationId xmlns:a16="http://schemas.microsoft.com/office/drawing/2014/main" id="{18617620-7C6D-EFF3-C236-EB78D047F19B}"/>
              </a:ext>
            </a:extLst>
          </p:cNvPr>
          <p:cNvSpPr>
            <a:spLocks noGrp="1"/>
          </p:cNvSpPr>
          <p:nvPr>
            <p:ph type="pic" sz="quarter" idx="10"/>
          </p:nvPr>
        </p:nvSpPr>
        <p:spPr>
          <a:xfrm flipV="1">
            <a:off x="3229873" y="6285947"/>
            <a:ext cx="513867" cy="117061"/>
          </a:xfrm>
        </p:spPr>
      </p:sp>
      <p:graphicFrame>
        <p:nvGraphicFramePr>
          <p:cNvPr id="6" name="Diagram 5">
            <a:extLst>
              <a:ext uri="{FF2B5EF4-FFF2-40B4-BE49-F238E27FC236}">
                <a16:creationId xmlns:a16="http://schemas.microsoft.com/office/drawing/2014/main" id="{EC9D9CBC-04CC-8920-EB57-2DF1EDDB7125}"/>
              </a:ext>
            </a:extLst>
          </p:cNvPr>
          <p:cNvGraphicFramePr/>
          <p:nvPr>
            <p:extLst>
              <p:ext uri="{D42A27DB-BD31-4B8C-83A1-F6EECF244321}">
                <p14:modId xmlns:p14="http://schemas.microsoft.com/office/powerpoint/2010/main" val="4166703209"/>
              </p:ext>
            </p:extLst>
          </p:nvPr>
        </p:nvGraphicFramePr>
        <p:xfrm>
          <a:off x="6824870" y="1964635"/>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600" y="457200"/>
            <a:ext cx="4822467" cy="1831009"/>
          </a:xfrm>
        </p:spPr>
        <p:txBody>
          <a:bodyPr/>
          <a:lstStyle/>
          <a:p>
            <a:r>
              <a:rPr lang="en-US" dirty="0"/>
              <a:t>Project scope</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755859" y="2564296"/>
            <a:ext cx="5794292" cy="1718366"/>
          </a:xfrm>
        </p:spPr>
        <p:txBody>
          <a:bodyPr/>
          <a:lstStyle/>
          <a:p>
            <a:r>
              <a:rPr lang="en-US" sz="2400" dirty="0">
                <a:ea typeface="+mn-lt"/>
                <a:cs typeface="+mn-lt"/>
              </a:rPr>
              <a:t>Gathering the necessary information needed to establish an airline company, Setup the organizational hierarchy, departments, and workflows within Oracle ERP E-Business Suite, testing every step of the module to ensure each action is implemented without errors.</a:t>
            </a:r>
            <a:endParaRPr lang="en-US" sz="2400" dirty="0"/>
          </a:p>
          <a:p>
            <a:endParaRPr lang="en-US" dirty="0"/>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904238" y="1157224"/>
            <a:ext cx="4500562" cy="4521200"/>
          </a:xfrm>
        </p:spPr>
      </p:pic>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br>
              <a:rPr lang="en-US" dirty="0"/>
            </a:br>
            <a:r>
              <a:rPr lang="en-US" dirty="0"/>
              <a:t>Development process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67494" y="4796026"/>
            <a:ext cx="6245912" cy="912850"/>
          </a:xfrm>
        </p:spPr>
        <p:txBody>
          <a:bodyPr/>
          <a:lstStyle/>
          <a:p>
            <a:r>
              <a:rPr lang="en-US" sz="2400" dirty="0">
                <a:ea typeface="+mn-lt"/>
                <a:cs typeface="+mn-lt"/>
              </a:rPr>
              <a:t>1-Creating users and their responsibilities</a:t>
            </a:r>
          </a:p>
          <a:p>
            <a:r>
              <a:rPr lang="en-US" sz="2400" dirty="0">
                <a:ea typeface="+mn-lt"/>
                <a:cs typeface="+mn-lt"/>
              </a:rPr>
              <a:t>2- Requisition and vacancy.</a:t>
            </a:r>
            <a:endParaRPr lang="en-US" sz="2400"/>
          </a:p>
          <a:p>
            <a:r>
              <a:rPr lang="en-US" sz="2400" dirty="0">
                <a:ea typeface="+mn-lt"/>
                <a:cs typeface="+mn-lt"/>
              </a:rPr>
              <a:t>3- Recruitment activity.</a:t>
            </a:r>
            <a:endParaRPr lang="en-US" sz="2400"/>
          </a:p>
          <a:p>
            <a:r>
              <a:rPr lang="en-US" sz="2400" dirty="0">
                <a:ea typeface="+mn-lt"/>
                <a:cs typeface="+mn-lt"/>
              </a:rPr>
              <a:t>4- Applicant quick entry.</a:t>
            </a:r>
            <a:endParaRPr lang="en-US" sz="2400"/>
          </a:p>
          <a:p>
            <a:r>
              <a:rPr lang="en-US" sz="2400" dirty="0">
                <a:ea typeface="+mn-lt"/>
                <a:cs typeface="+mn-lt"/>
              </a:rPr>
              <a:t>5- Mass update of applicants</a:t>
            </a:r>
            <a:endParaRPr lang="en-US" sz="2400" dirty="0"/>
          </a:p>
          <a:p>
            <a:endParaRPr lang="en-US" dirty="0"/>
          </a:p>
        </p:txBody>
      </p:sp>
    </p:spTree>
    <p:extLst>
      <p:ext uri="{BB962C8B-B14F-4D97-AF65-F5344CB8AC3E}">
        <p14:creationId xmlns:p14="http://schemas.microsoft.com/office/powerpoint/2010/main" val="411715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Implementation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vert="horz" lIns="91440" tIns="45720" rIns="91440" bIns="45720" rtlCol="0" anchor="t">
            <a:normAutofit/>
          </a:bodyPr>
          <a:lstStyle/>
          <a:p>
            <a:r>
              <a:rPr lang="en-US" dirty="0"/>
              <a:t>1-</a:t>
            </a:r>
            <a:r>
              <a:rPr lang="en-US" sz="2400" dirty="0"/>
              <a:t>Creating users and their responsibilities</a:t>
            </a:r>
          </a:p>
          <a:p>
            <a:r>
              <a:rPr lang="en-US" sz="1800" dirty="0">
                <a:latin typeface="Aptos"/>
              </a:rPr>
              <a:t>After the installation of the program the new users will have their responsibilities assigned to them with user names and passwords that they can change upon logging in for the first time.</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vert="horz" lIns="91440" tIns="45720" rIns="91440" bIns="45720" rtlCol="0" anchor="t">
            <a:normAutofit/>
          </a:bodyPr>
          <a:lstStyle/>
          <a:p>
            <a:r>
              <a:rPr lang="en-US" dirty="0"/>
              <a:t> </a:t>
            </a:r>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Implementation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vert="horz" lIns="91440" tIns="45720" rIns="91440" bIns="45720" rtlCol="0" anchor="t">
            <a:normAutofit/>
          </a:bodyPr>
          <a:lstStyle/>
          <a:p>
            <a:r>
              <a:rPr lang="en-US" sz="2400" dirty="0">
                <a:latin typeface="Tenorite"/>
              </a:rPr>
              <a:t>2-Requisition and vacancy.</a:t>
            </a:r>
          </a:p>
          <a:p>
            <a:r>
              <a:rPr lang="en-US" sz="1800" dirty="0">
                <a:latin typeface="Aptos"/>
              </a:rPr>
              <a:t>During this stage, we focused on identifying and creating critical roles essential for the Finance 2024 and Production 2024 tracks. The key positions established</a:t>
            </a:r>
          </a:p>
          <a:p>
            <a:r>
              <a:rPr lang="en-US" sz="1800" dirty="0">
                <a:latin typeface="Aptos"/>
              </a:rPr>
              <a:t>1. Finance Manager</a:t>
            </a:r>
          </a:p>
          <a:p>
            <a:r>
              <a:rPr lang="en-US" sz="1800" dirty="0">
                <a:latin typeface="Aptos"/>
              </a:rPr>
              <a:t> 2. Accounting Section Head</a:t>
            </a:r>
          </a:p>
          <a:p>
            <a:r>
              <a:rPr lang="en-US" sz="1800" dirty="0">
                <a:latin typeface="Aptos"/>
              </a:rPr>
              <a:t> 3. Supply Chain Manager</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vert="horz" lIns="91440" tIns="45720" rIns="91440" bIns="45720" rtlCol="0" anchor="t">
            <a:normAutofit/>
          </a:bodyPr>
          <a:lstStyle/>
          <a:p>
            <a:r>
              <a:rPr lang="en-US" dirty="0"/>
              <a:t> </a:t>
            </a:r>
          </a:p>
        </p:txBody>
      </p:sp>
    </p:spTree>
    <p:extLst>
      <p:ext uri="{BB962C8B-B14F-4D97-AF65-F5344CB8AC3E}">
        <p14:creationId xmlns:p14="http://schemas.microsoft.com/office/powerpoint/2010/main" val="391650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Implementation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vert="horz" lIns="91440" tIns="45720" rIns="91440" bIns="45720" rtlCol="0" anchor="t">
            <a:normAutofit/>
          </a:bodyPr>
          <a:lstStyle/>
          <a:p>
            <a:r>
              <a:rPr lang="en-US" sz="2400" dirty="0">
                <a:latin typeface="Tenorite"/>
              </a:rPr>
              <a:t>3-Recruitment activity</a:t>
            </a:r>
          </a:p>
          <a:p>
            <a:pPr marL="285750" indent="-285750">
              <a:buFont typeface="Symbol"/>
              <a:buChar char="•"/>
            </a:pPr>
            <a:r>
              <a:rPr lang="en-US" sz="1800" dirty="0">
                <a:latin typeface="Aptos"/>
              </a:rPr>
              <a:t>Recruitment activity for several available vacancies at the company </a:t>
            </a:r>
          </a:p>
          <a:p>
            <a:pPr marL="285750" indent="-285750">
              <a:buFont typeface="Symbol"/>
              <a:buChar char="•"/>
            </a:pPr>
            <a:r>
              <a:rPr lang="en-US" sz="1800" dirty="0">
                <a:latin typeface="Aptos"/>
              </a:rPr>
              <a:t>created 2 recruitment activities from the recruitment function for 3 available vacancies</a:t>
            </a:r>
            <a:endParaRPr lang="en-US" sz="1800" dirty="0"/>
          </a:p>
          <a:p>
            <a:r>
              <a:rPr lang="en-US" sz="1800" dirty="0">
                <a:latin typeface="Aptos"/>
              </a:rPr>
              <a:t>First recruitment activity is a LinkedIn ad</a:t>
            </a:r>
          </a:p>
          <a:p>
            <a:r>
              <a:rPr lang="en-US" sz="1800" dirty="0">
                <a:latin typeface="Aptos"/>
              </a:rPr>
              <a:t>Second recruitment activity is a recruitment agency</a:t>
            </a:r>
            <a:endParaRPr lang="en-US" sz="1800" dirty="0"/>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vert="horz" lIns="91440" tIns="45720" rIns="91440" bIns="45720" rtlCol="0" anchor="t">
            <a:normAutofit/>
          </a:bodyPr>
          <a:lstStyle/>
          <a:p>
            <a:r>
              <a:rPr lang="en-US" dirty="0"/>
              <a:t> </a:t>
            </a:r>
          </a:p>
        </p:txBody>
      </p:sp>
    </p:spTree>
    <p:extLst>
      <p:ext uri="{BB962C8B-B14F-4D97-AF65-F5344CB8AC3E}">
        <p14:creationId xmlns:p14="http://schemas.microsoft.com/office/powerpoint/2010/main" val="51695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4CBD-1C76-5F9B-8DCC-7308A87FE4F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0883A1C-1B8A-67BC-5C18-93BDAE825219}"/>
              </a:ext>
            </a:extLst>
          </p:cNvPr>
          <p:cNvPicPr>
            <a:picLocks noGrp="1" noChangeAspect="1"/>
          </p:cNvPicPr>
          <p:nvPr>
            <p:ph idx="1"/>
          </p:nvPr>
        </p:nvPicPr>
        <p:blipFill>
          <a:blip r:embed="rId2"/>
          <a:stretch>
            <a:fillRect/>
          </a:stretch>
        </p:blipFill>
        <p:spPr>
          <a:xfrm>
            <a:off x="1167493" y="1700668"/>
            <a:ext cx="4663440" cy="3361030"/>
          </a:xfrm>
        </p:spPr>
      </p:pic>
      <p:pic>
        <p:nvPicPr>
          <p:cNvPr id="6" name="Content Placeholder 5" descr="A screenshot of a computer&#10;&#10;Description automatically generated">
            <a:extLst>
              <a:ext uri="{FF2B5EF4-FFF2-40B4-BE49-F238E27FC236}">
                <a16:creationId xmlns:a16="http://schemas.microsoft.com/office/drawing/2014/main" id="{EB3FA1CD-5620-7F42-8BEC-D7AE3C8D2197}"/>
              </a:ext>
            </a:extLst>
          </p:cNvPr>
          <p:cNvPicPr>
            <a:picLocks noGrp="1" noChangeAspect="1"/>
          </p:cNvPicPr>
          <p:nvPr>
            <p:ph idx="10"/>
          </p:nvPr>
        </p:nvPicPr>
        <p:blipFill>
          <a:blip r:embed="rId3"/>
          <a:stretch>
            <a:fillRect/>
          </a:stretch>
        </p:blipFill>
        <p:spPr>
          <a:xfrm>
            <a:off x="6283235" y="1704230"/>
            <a:ext cx="4663440" cy="3353906"/>
          </a:xfrm>
        </p:spPr>
      </p:pic>
    </p:spTree>
    <p:extLst>
      <p:ext uri="{BB962C8B-B14F-4D97-AF65-F5344CB8AC3E}">
        <p14:creationId xmlns:p14="http://schemas.microsoft.com/office/powerpoint/2010/main" val="428559621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Oracle ERP in recruitment</vt:lpstr>
      <vt:lpstr>Introduction</vt:lpstr>
      <vt:lpstr>Target users  </vt:lpstr>
      <vt:lpstr>Project scope</vt:lpstr>
      <vt:lpstr> Development process</vt:lpstr>
      <vt:lpstr>Implementation</vt:lpstr>
      <vt:lpstr>Implementation</vt:lpstr>
      <vt:lpstr>Implementation</vt:lpstr>
      <vt:lpstr>PowerPoint Presentation</vt:lpstr>
      <vt:lpstr>Implementation</vt:lpstr>
      <vt:lpstr>PowerPoint Presentation</vt:lpstr>
      <vt:lpstr>Implementation</vt:lpstr>
      <vt:lpstr>PowerPoint Presentation</vt:lpstr>
      <vt:lpstr>Project outcome</vt:lpstr>
      <vt:lpstr>conclusion</vt:lpstr>
      <vt:lpstr>Acknowledgments</vt:lpstr>
      <vt:lpstr>Any questions?</vt:lpstr>
      <vt:lpstr>Thank you for your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235</cp:revision>
  <dcterms:created xsi:type="dcterms:W3CDTF">2023-12-12T16:04:07Z</dcterms:created>
  <dcterms:modified xsi:type="dcterms:W3CDTF">2024-10-19T18:47:13Z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