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0E9C25-90E0-4629-B1FF-50E588DB6AA5}"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55EC9-19EA-484B-8E30-3C99D8C5640C}" type="slidenum">
              <a:rPr lang="en-US" smtClean="0"/>
              <a:t>‹#›</a:t>
            </a:fld>
            <a:endParaRPr lang="en-US"/>
          </a:p>
        </p:txBody>
      </p:sp>
    </p:spTree>
    <p:extLst>
      <p:ext uri="{BB962C8B-B14F-4D97-AF65-F5344CB8AC3E}">
        <p14:creationId xmlns:p14="http://schemas.microsoft.com/office/powerpoint/2010/main" val="4208307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0E9C25-90E0-4629-B1FF-50E588DB6AA5}"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55EC9-19EA-484B-8E30-3C99D8C5640C}" type="slidenum">
              <a:rPr lang="en-US" smtClean="0"/>
              <a:t>‹#›</a:t>
            </a:fld>
            <a:endParaRPr lang="en-US"/>
          </a:p>
        </p:txBody>
      </p:sp>
    </p:spTree>
    <p:extLst>
      <p:ext uri="{BB962C8B-B14F-4D97-AF65-F5344CB8AC3E}">
        <p14:creationId xmlns:p14="http://schemas.microsoft.com/office/powerpoint/2010/main" val="236919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0E9C25-90E0-4629-B1FF-50E588DB6AA5}"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55EC9-19EA-484B-8E30-3C99D8C5640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73825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0E9C25-90E0-4629-B1FF-50E588DB6AA5}"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55EC9-19EA-484B-8E30-3C99D8C5640C}" type="slidenum">
              <a:rPr lang="en-US" smtClean="0"/>
              <a:t>‹#›</a:t>
            </a:fld>
            <a:endParaRPr lang="en-US"/>
          </a:p>
        </p:txBody>
      </p:sp>
    </p:spTree>
    <p:extLst>
      <p:ext uri="{BB962C8B-B14F-4D97-AF65-F5344CB8AC3E}">
        <p14:creationId xmlns:p14="http://schemas.microsoft.com/office/powerpoint/2010/main" val="1367552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0E9C25-90E0-4629-B1FF-50E588DB6AA5}"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55EC9-19EA-484B-8E30-3C99D8C5640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09128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0E9C25-90E0-4629-B1FF-50E588DB6AA5}"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55EC9-19EA-484B-8E30-3C99D8C5640C}" type="slidenum">
              <a:rPr lang="en-US" smtClean="0"/>
              <a:t>‹#›</a:t>
            </a:fld>
            <a:endParaRPr lang="en-US"/>
          </a:p>
        </p:txBody>
      </p:sp>
    </p:spTree>
    <p:extLst>
      <p:ext uri="{BB962C8B-B14F-4D97-AF65-F5344CB8AC3E}">
        <p14:creationId xmlns:p14="http://schemas.microsoft.com/office/powerpoint/2010/main" val="218929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0E9C25-90E0-4629-B1FF-50E588DB6AA5}"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55EC9-19EA-484B-8E30-3C99D8C5640C}" type="slidenum">
              <a:rPr lang="en-US" smtClean="0"/>
              <a:t>‹#›</a:t>
            </a:fld>
            <a:endParaRPr lang="en-US"/>
          </a:p>
        </p:txBody>
      </p:sp>
    </p:spTree>
    <p:extLst>
      <p:ext uri="{BB962C8B-B14F-4D97-AF65-F5344CB8AC3E}">
        <p14:creationId xmlns:p14="http://schemas.microsoft.com/office/powerpoint/2010/main" val="3334294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0E9C25-90E0-4629-B1FF-50E588DB6AA5}"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55EC9-19EA-484B-8E30-3C99D8C5640C}" type="slidenum">
              <a:rPr lang="en-US" smtClean="0"/>
              <a:t>‹#›</a:t>
            </a:fld>
            <a:endParaRPr lang="en-US"/>
          </a:p>
        </p:txBody>
      </p:sp>
    </p:spTree>
    <p:extLst>
      <p:ext uri="{BB962C8B-B14F-4D97-AF65-F5344CB8AC3E}">
        <p14:creationId xmlns:p14="http://schemas.microsoft.com/office/powerpoint/2010/main" val="1180857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0E9C25-90E0-4629-B1FF-50E588DB6AA5}"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55EC9-19EA-484B-8E30-3C99D8C5640C}" type="slidenum">
              <a:rPr lang="en-US" smtClean="0"/>
              <a:t>‹#›</a:t>
            </a:fld>
            <a:endParaRPr lang="en-US"/>
          </a:p>
        </p:txBody>
      </p:sp>
    </p:spTree>
    <p:extLst>
      <p:ext uri="{BB962C8B-B14F-4D97-AF65-F5344CB8AC3E}">
        <p14:creationId xmlns:p14="http://schemas.microsoft.com/office/powerpoint/2010/main" val="285465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0E9C25-90E0-4629-B1FF-50E588DB6AA5}"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55EC9-19EA-484B-8E30-3C99D8C5640C}" type="slidenum">
              <a:rPr lang="en-US" smtClean="0"/>
              <a:t>‹#›</a:t>
            </a:fld>
            <a:endParaRPr lang="en-US"/>
          </a:p>
        </p:txBody>
      </p:sp>
    </p:spTree>
    <p:extLst>
      <p:ext uri="{BB962C8B-B14F-4D97-AF65-F5344CB8AC3E}">
        <p14:creationId xmlns:p14="http://schemas.microsoft.com/office/powerpoint/2010/main" val="3741771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0E9C25-90E0-4629-B1FF-50E588DB6AA5}"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55EC9-19EA-484B-8E30-3C99D8C5640C}" type="slidenum">
              <a:rPr lang="en-US" smtClean="0"/>
              <a:t>‹#›</a:t>
            </a:fld>
            <a:endParaRPr lang="en-US"/>
          </a:p>
        </p:txBody>
      </p:sp>
    </p:spTree>
    <p:extLst>
      <p:ext uri="{BB962C8B-B14F-4D97-AF65-F5344CB8AC3E}">
        <p14:creationId xmlns:p14="http://schemas.microsoft.com/office/powerpoint/2010/main" val="1196494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0E9C25-90E0-4629-B1FF-50E588DB6AA5}" type="datetimeFigureOut">
              <a:rPr lang="en-US" smtClean="0"/>
              <a:t>10/11/2024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855EC9-19EA-484B-8E30-3C99D8C5640C}" type="slidenum">
              <a:rPr lang="en-US" smtClean="0"/>
              <a:t>‹#›</a:t>
            </a:fld>
            <a:endParaRPr lang="en-US"/>
          </a:p>
        </p:txBody>
      </p:sp>
    </p:spTree>
    <p:extLst>
      <p:ext uri="{BB962C8B-B14F-4D97-AF65-F5344CB8AC3E}">
        <p14:creationId xmlns:p14="http://schemas.microsoft.com/office/powerpoint/2010/main" val="860472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0E9C25-90E0-4629-B1FF-50E588DB6AA5}" type="datetimeFigureOut">
              <a:rPr lang="en-US" smtClean="0"/>
              <a:t>10/11/2024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855EC9-19EA-484B-8E30-3C99D8C5640C}" type="slidenum">
              <a:rPr lang="en-US" smtClean="0"/>
              <a:t>‹#›</a:t>
            </a:fld>
            <a:endParaRPr lang="en-US"/>
          </a:p>
        </p:txBody>
      </p:sp>
    </p:spTree>
    <p:extLst>
      <p:ext uri="{BB962C8B-B14F-4D97-AF65-F5344CB8AC3E}">
        <p14:creationId xmlns:p14="http://schemas.microsoft.com/office/powerpoint/2010/main" val="3117245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E9C25-90E0-4629-B1FF-50E588DB6AA5}" type="datetimeFigureOut">
              <a:rPr lang="en-US" smtClean="0"/>
              <a:t>10/11/2024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855EC9-19EA-484B-8E30-3C99D8C5640C}" type="slidenum">
              <a:rPr lang="en-US" smtClean="0"/>
              <a:t>‹#›</a:t>
            </a:fld>
            <a:endParaRPr lang="en-US"/>
          </a:p>
        </p:txBody>
      </p:sp>
    </p:spTree>
    <p:extLst>
      <p:ext uri="{BB962C8B-B14F-4D97-AF65-F5344CB8AC3E}">
        <p14:creationId xmlns:p14="http://schemas.microsoft.com/office/powerpoint/2010/main" val="289687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0E9C25-90E0-4629-B1FF-50E588DB6AA5}"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55EC9-19EA-484B-8E30-3C99D8C5640C}" type="slidenum">
              <a:rPr lang="en-US" smtClean="0"/>
              <a:t>‹#›</a:t>
            </a:fld>
            <a:endParaRPr lang="en-US"/>
          </a:p>
        </p:txBody>
      </p:sp>
    </p:spTree>
    <p:extLst>
      <p:ext uri="{BB962C8B-B14F-4D97-AF65-F5344CB8AC3E}">
        <p14:creationId xmlns:p14="http://schemas.microsoft.com/office/powerpoint/2010/main" val="1842130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0E9C25-90E0-4629-B1FF-50E588DB6AA5}"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55EC9-19EA-484B-8E30-3C99D8C5640C}" type="slidenum">
              <a:rPr lang="en-US" smtClean="0"/>
              <a:t>‹#›</a:t>
            </a:fld>
            <a:endParaRPr lang="en-US"/>
          </a:p>
        </p:txBody>
      </p:sp>
    </p:spTree>
    <p:extLst>
      <p:ext uri="{BB962C8B-B14F-4D97-AF65-F5344CB8AC3E}">
        <p14:creationId xmlns:p14="http://schemas.microsoft.com/office/powerpoint/2010/main" val="16331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0E9C25-90E0-4629-B1FF-50E588DB6AA5}" type="datetimeFigureOut">
              <a:rPr lang="en-US" smtClean="0"/>
              <a:t>10/11/2024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2855EC9-19EA-484B-8E30-3C99D8C5640C}" type="slidenum">
              <a:rPr lang="en-US" smtClean="0"/>
              <a:t>‹#›</a:t>
            </a:fld>
            <a:endParaRPr lang="en-US"/>
          </a:p>
        </p:txBody>
      </p:sp>
    </p:spTree>
    <p:extLst>
      <p:ext uri="{BB962C8B-B14F-4D97-AF65-F5344CB8AC3E}">
        <p14:creationId xmlns:p14="http://schemas.microsoft.com/office/powerpoint/2010/main" val="10316838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4BD82A-BF63-D3D0-D416-4C5A87967401}"/>
              </a:ext>
            </a:extLst>
          </p:cNvPr>
          <p:cNvSpPr>
            <a:spLocks noGrp="1"/>
          </p:cNvSpPr>
          <p:nvPr>
            <p:ph type="ctrTitle"/>
          </p:nvPr>
        </p:nvSpPr>
        <p:spPr>
          <a:xfrm>
            <a:off x="1507066" y="999460"/>
            <a:ext cx="5698067" cy="4479852"/>
          </a:xfrm>
        </p:spPr>
        <p:txBody>
          <a:bodyPr anchor="ctr">
            <a:normAutofit/>
          </a:bodyPr>
          <a:lstStyle/>
          <a:p>
            <a:r>
              <a:rPr lang="es-ES" dirty="0"/>
              <a:t>Implementación de CI/CD y el Impacto de DevOps en la Productividad</a:t>
            </a:r>
            <a:endParaRPr lang="en-US" dirty="0"/>
          </a:p>
        </p:txBody>
      </p:sp>
      <p:sp>
        <p:nvSpPr>
          <p:cNvPr id="3" name="Subtitle 2">
            <a:extLst>
              <a:ext uri="{FF2B5EF4-FFF2-40B4-BE49-F238E27FC236}">
                <a16:creationId xmlns:a16="http://schemas.microsoft.com/office/drawing/2014/main" id="{E7035BD9-5D27-F102-4588-4C2BEBC3EFB4}"/>
              </a:ext>
            </a:extLst>
          </p:cNvPr>
          <p:cNvSpPr>
            <a:spLocks noGrp="1"/>
          </p:cNvSpPr>
          <p:nvPr>
            <p:ph type="subTitle" idx="1"/>
          </p:nvPr>
        </p:nvSpPr>
        <p:spPr>
          <a:xfrm>
            <a:off x="7871971" y="999460"/>
            <a:ext cx="3123620" cy="4479852"/>
          </a:xfrm>
        </p:spPr>
        <p:txBody>
          <a:bodyPr anchor="ctr">
            <a:normAutofit/>
          </a:bodyPr>
          <a:lstStyle/>
          <a:p>
            <a:pPr algn="l"/>
            <a:r>
              <a:rPr lang="es-CO" dirty="0"/>
              <a:t>Yony Alejandro Arroyave Salgado</a:t>
            </a:r>
          </a:p>
          <a:p>
            <a:pPr algn="l"/>
            <a:endParaRPr lang="es-CO" dirty="0"/>
          </a:p>
          <a:p>
            <a:pPr algn="l"/>
            <a:r>
              <a:rPr lang="es-CO" dirty="0"/>
              <a:t>Miguel </a:t>
            </a:r>
            <a:r>
              <a:rPr lang="es-CO" dirty="0" err="1"/>
              <a:t>Angel</a:t>
            </a:r>
            <a:r>
              <a:rPr lang="es-CO" dirty="0"/>
              <a:t> </a:t>
            </a:r>
            <a:r>
              <a:rPr lang="es-CO" dirty="0" err="1"/>
              <a:t>Gutierrez</a:t>
            </a:r>
            <a:endParaRPr lang="en-US" dirty="0"/>
          </a:p>
        </p:txBody>
      </p:sp>
      <p:sp>
        <p:nvSpPr>
          <p:cNvPr id="10" name="Isosceles Triangle 9">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24516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BE2A7-0C3B-78FC-6320-FB98960C1183}"/>
              </a:ext>
            </a:extLst>
          </p:cNvPr>
          <p:cNvSpPr>
            <a:spLocks noGrp="1"/>
          </p:cNvSpPr>
          <p:nvPr>
            <p:ph type="title"/>
          </p:nvPr>
        </p:nvSpPr>
        <p:spPr/>
        <p:txBody>
          <a:bodyPr/>
          <a:lstStyle/>
          <a:p>
            <a:r>
              <a:rPr lang="en-US" dirty="0"/>
              <a:t>¿</a:t>
            </a:r>
            <a:r>
              <a:rPr lang="en-US" dirty="0" err="1"/>
              <a:t>Qué</a:t>
            </a:r>
            <a:r>
              <a:rPr lang="en-US" dirty="0"/>
              <a:t> es CI/CD?</a:t>
            </a:r>
          </a:p>
        </p:txBody>
      </p:sp>
      <p:sp>
        <p:nvSpPr>
          <p:cNvPr id="3" name="Content Placeholder 2">
            <a:extLst>
              <a:ext uri="{FF2B5EF4-FFF2-40B4-BE49-F238E27FC236}">
                <a16:creationId xmlns:a16="http://schemas.microsoft.com/office/drawing/2014/main" id="{796D606D-876C-1EAF-C2B9-E2ED050F2238}"/>
              </a:ext>
            </a:extLst>
          </p:cNvPr>
          <p:cNvSpPr>
            <a:spLocks noGrp="1"/>
          </p:cNvSpPr>
          <p:nvPr>
            <p:ph idx="1"/>
          </p:nvPr>
        </p:nvSpPr>
        <p:spPr/>
        <p:txBody>
          <a:bodyPr/>
          <a:lstStyle/>
          <a:p>
            <a:r>
              <a:rPr lang="en-US" dirty="0" err="1"/>
              <a:t>Integración</a:t>
            </a:r>
            <a:r>
              <a:rPr lang="en-US" dirty="0"/>
              <a:t> Continua (CI): </a:t>
            </a:r>
          </a:p>
          <a:p>
            <a:pPr marL="0" indent="0">
              <a:buNone/>
            </a:pPr>
            <a:r>
              <a:rPr lang="en-US" dirty="0"/>
              <a:t>	</a:t>
            </a:r>
            <a:r>
              <a:rPr lang="es-ES" dirty="0"/>
              <a:t>Proceso en el que se integra y verifica código automáticamente con cada 	cambio.</a:t>
            </a:r>
          </a:p>
          <a:p>
            <a:pPr marL="0" indent="0">
              <a:buNone/>
            </a:pPr>
            <a:r>
              <a:rPr lang="es-ES" dirty="0"/>
              <a:t>	</a:t>
            </a:r>
            <a:r>
              <a:rPr lang="es-ES" dirty="0" err="1"/>
              <a:t>Feedback</a:t>
            </a:r>
            <a:r>
              <a:rPr lang="es-ES" dirty="0"/>
              <a:t> rápido para detectar errores en una etapa temprana.</a:t>
            </a:r>
          </a:p>
          <a:p>
            <a:pPr marL="0" indent="0">
              <a:buNone/>
            </a:pPr>
            <a:endParaRPr lang="es-ES" dirty="0"/>
          </a:p>
          <a:p>
            <a:r>
              <a:rPr lang="en-US" dirty="0" err="1"/>
              <a:t>Despliegue</a:t>
            </a:r>
            <a:r>
              <a:rPr lang="en-US" dirty="0"/>
              <a:t> Continuo (CD): </a:t>
            </a:r>
          </a:p>
          <a:p>
            <a:pPr marL="0" indent="0">
              <a:buNone/>
            </a:pPr>
            <a:r>
              <a:rPr lang="en-US" dirty="0"/>
              <a:t>	</a:t>
            </a:r>
            <a:r>
              <a:rPr lang="es-ES" dirty="0"/>
              <a:t>Proceso de despliegue automatizado a producción tras validar los cambios.</a:t>
            </a:r>
          </a:p>
          <a:p>
            <a:pPr marL="0" indent="0">
              <a:buNone/>
            </a:pPr>
            <a:r>
              <a:rPr lang="es-ES" dirty="0"/>
              <a:t>	Asegura despliegues frecuentes y controlados.</a:t>
            </a:r>
          </a:p>
          <a:p>
            <a:pPr marL="0" indent="0">
              <a:buNone/>
            </a:pPr>
            <a:endParaRPr lang="es-ES" dirty="0"/>
          </a:p>
          <a:p>
            <a:pPr marL="0" indent="0">
              <a:buNone/>
            </a:pPr>
            <a:endParaRPr lang="en-US" dirty="0"/>
          </a:p>
        </p:txBody>
      </p:sp>
    </p:spTree>
    <p:extLst>
      <p:ext uri="{BB962C8B-B14F-4D97-AF65-F5344CB8AC3E}">
        <p14:creationId xmlns:p14="http://schemas.microsoft.com/office/powerpoint/2010/main" val="3607238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BFE3A-34FC-6B36-A82F-2D5C3441A222}"/>
              </a:ext>
            </a:extLst>
          </p:cNvPr>
          <p:cNvSpPr>
            <a:spLocks noGrp="1"/>
          </p:cNvSpPr>
          <p:nvPr>
            <p:ph type="title"/>
          </p:nvPr>
        </p:nvSpPr>
        <p:spPr/>
        <p:txBody>
          <a:bodyPr/>
          <a:lstStyle/>
          <a:p>
            <a:r>
              <a:rPr lang="es-ES" dirty="0"/>
              <a:t>Implementación de CI/CD en el Día a Día</a:t>
            </a:r>
            <a:endParaRPr lang="en-US" dirty="0"/>
          </a:p>
        </p:txBody>
      </p:sp>
      <p:sp>
        <p:nvSpPr>
          <p:cNvPr id="3" name="Content Placeholder 2">
            <a:extLst>
              <a:ext uri="{FF2B5EF4-FFF2-40B4-BE49-F238E27FC236}">
                <a16:creationId xmlns:a16="http://schemas.microsoft.com/office/drawing/2014/main" id="{495D59F2-82FF-B3F3-C16A-2299DDB16F0D}"/>
              </a:ext>
            </a:extLst>
          </p:cNvPr>
          <p:cNvSpPr>
            <a:spLocks noGrp="1"/>
          </p:cNvSpPr>
          <p:nvPr>
            <p:ph idx="1"/>
          </p:nvPr>
        </p:nvSpPr>
        <p:spPr/>
        <p:txBody>
          <a:bodyPr/>
          <a:lstStyle/>
          <a:p>
            <a:pPr>
              <a:buFont typeface="Arial" panose="020B0604020202020204" pitchFamily="34" charset="0"/>
              <a:buChar char="•"/>
            </a:pPr>
            <a:r>
              <a:rPr lang="en-US" b="1" dirty="0" err="1"/>
              <a:t>Automatización</a:t>
            </a:r>
            <a:r>
              <a:rPr lang="en-US" b="1" dirty="0"/>
              <a:t> de CI:</a:t>
            </a:r>
          </a:p>
          <a:p>
            <a:pPr marL="0" indent="0">
              <a:buNone/>
            </a:pPr>
            <a:r>
              <a:rPr lang="en-US" b="1" dirty="0"/>
              <a:t>	</a:t>
            </a:r>
            <a:r>
              <a:rPr lang="en-US" dirty="0" err="1"/>
              <a:t>Configura</a:t>
            </a:r>
            <a:r>
              <a:rPr lang="en-US" dirty="0"/>
              <a:t> </a:t>
            </a:r>
            <a:r>
              <a:rPr lang="en-US" dirty="0" err="1"/>
              <a:t>herramientas</a:t>
            </a:r>
            <a:r>
              <a:rPr lang="en-US" dirty="0"/>
              <a:t> </a:t>
            </a:r>
            <a:r>
              <a:rPr lang="en-US" dirty="0" err="1"/>
              <a:t>como</a:t>
            </a:r>
            <a:r>
              <a:rPr lang="en-US" dirty="0"/>
              <a:t> Jenkins, GitLab CI, o GitHub Actions.</a:t>
            </a:r>
          </a:p>
          <a:p>
            <a:pPr marL="0" indent="0">
              <a:buNone/>
            </a:pPr>
            <a:r>
              <a:rPr lang="en-US" dirty="0"/>
              <a:t>	</a:t>
            </a:r>
            <a:r>
              <a:rPr lang="en-US" dirty="0" err="1"/>
              <a:t>Cada</a:t>
            </a:r>
            <a:r>
              <a:rPr lang="en-US" dirty="0"/>
              <a:t> commit </a:t>
            </a:r>
            <a:r>
              <a:rPr lang="en-US" dirty="0" err="1"/>
              <a:t>activa</a:t>
            </a:r>
            <a:r>
              <a:rPr lang="en-US" dirty="0"/>
              <a:t> tests </a:t>
            </a:r>
            <a:r>
              <a:rPr lang="en-US" dirty="0" err="1"/>
              <a:t>automáticos</a:t>
            </a:r>
            <a:r>
              <a:rPr lang="en-US" dirty="0"/>
              <a:t> que </a:t>
            </a:r>
            <a:r>
              <a:rPr lang="en-US" dirty="0" err="1"/>
              <a:t>validan</a:t>
            </a:r>
            <a:r>
              <a:rPr lang="en-US" dirty="0"/>
              <a:t> </a:t>
            </a:r>
            <a:r>
              <a:rPr lang="en-US" dirty="0" err="1"/>
              <a:t>el</a:t>
            </a:r>
            <a:r>
              <a:rPr lang="en-US" dirty="0"/>
              <a:t> </a:t>
            </a:r>
            <a:r>
              <a:rPr lang="en-US" dirty="0" err="1"/>
              <a:t>código</a:t>
            </a:r>
            <a:r>
              <a:rPr lang="en-US" dirty="0"/>
              <a:t>.</a:t>
            </a:r>
          </a:p>
          <a:p>
            <a:pPr marL="0" indent="0">
              <a:buNone/>
            </a:pPr>
            <a:endParaRPr lang="en-US" dirty="0"/>
          </a:p>
          <a:p>
            <a:pPr marL="0" indent="0">
              <a:buNone/>
            </a:pPr>
            <a:endParaRPr lang="en-US" dirty="0"/>
          </a:p>
          <a:p>
            <a:pPr>
              <a:buFont typeface="Arial" panose="020B0604020202020204" pitchFamily="34" charset="0"/>
              <a:buChar char="•"/>
            </a:pPr>
            <a:r>
              <a:rPr lang="es-ES" b="1" dirty="0"/>
              <a:t>Despliegue Continuo:</a:t>
            </a:r>
          </a:p>
          <a:p>
            <a:pPr marL="0" indent="0">
              <a:buNone/>
            </a:pPr>
            <a:r>
              <a:rPr lang="es-ES" b="1" dirty="0"/>
              <a:t>	</a:t>
            </a:r>
            <a:r>
              <a:rPr lang="es-ES" dirty="0"/>
              <a:t>Tras aprobar los </a:t>
            </a:r>
            <a:r>
              <a:rPr lang="es-ES" dirty="0" err="1"/>
              <a:t>tests</a:t>
            </a:r>
            <a:r>
              <a:rPr lang="es-ES" dirty="0"/>
              <a:t>, el código se despliega automáticamente.</a:t>
            </a:r>
          </a:p>
          <a:p>
            <a:pPr marL="0" indent="0">
              <a:buNone/>
            </a:pPr>
            <a:r>
              <a:rPr lang="es-ES" dirty="0"/>
              <a:t>	Implementar </a:t>
            </a:r>
            <a:r>
              <a:rPr lang="es-ES" dirty="0" err="1"/>
              <a:t>rollback</a:t>
            </a:r>
            <a:r>
              <a:rPr lang="es-ES" dirty="0"/>
              <a:t> automático para gestionar fallos.</a:t>
            </a:r>
          </a:p>
          <a:p>
            <a:endParaRPr lang="en-US" dirty="0"/>
          </a:p>
        </p:txBody>
      </p:sp>
    </p:spTree>
    <p:extLst>
      <p:ext uri="{BB962C8B-B14F-4D97-AF65-F5344CB8AC3E}">
        <p14:creationId xmlns:p14="http://schemas.microsoft.com/office/powerpoint/2010/main" val="2711936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196AD-609A-4AEE-320A-EA26353E3298}"/>
              </a:ext>
            </a:extLst>
          </p:cNvPr>
          <p:cNvSpPr>
            <a:spLocks noGrp="1"/>
          </p:cNvSpPr>
          <p:nvPr>
            <p:ph type="title"/>
          </p:nvPr>
        </p:nvSpPr>
        <p:spPr>
          <a:xfrm>
            <a:off x="1001798" y="2536723"/>
            <a:ext cx="8596668" cy="1320800"/>
          </a:xfrm>
        </p:spPr>
        <p:txBody>
          <a:bodyPr/>
          <a:lstStyle/>
          <a:p>
            <a:pPr algn="ctr"/>
            <a:r>
              <a:rPr lang="es-ES" b="1" dirty="0"/>
              <a:t>Resultado:</a:t>
            </a:r>
            <a:r>
              <a:rPr lang="es-ES" dirty="0"/>
              <a:t> Proceso de entrega más rápido y confiable.</a:t>
            </a:r>
            <a:endParaRPr lang="en-US" dirty="0"/>
          </a:p>
        </p:txBody>
      </p:sp>
    </p:spTree>
    <p:extLst>
      <p:ext uri="{BB962C8B-B14F-4D97-AF65-F5344CB8AC3E}">
        <p14:creationId xmlns:p14="http://schemas.microsoft.com/office/powerpoint/2010/main" val="192999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A32A-E010-31A5-C9A3-82A2F70DDF55}"/>
              </a:ext>
            </a:extLst>
          </p:cNvPr>
          <p:cNvSpPr>
            <a:spLocks noGrp="1"/>
          </p:cNvSpPr>
          <p:nvPr>
            <p:ph type="title"/>
          </p:nvPr>
        </p:nvSpPr>
        <p:spPr/>
        <p:txBody>
          <a:bodyPr/>
          <a:lstStyle/>
          <a:p>
            <a:r>
              <a:rPr lang="en-US" dirty="0"/>
              <a:t>Pipeline de CI/CD</a:t>
            </a:r>
          </a:p>
        </p:txBody>
      </p:sp>
      <p:sp>
        <p:nvSpPr>
          <p:cNvPr id="3" name="Content Placeholder 2">
            <a:extLst>
              <a:ext uri="{FF2B5EF4-FFF2-40B4-BE49-F238E27FC236}">
                <a16:creationId xmlns:a16="http://schemas.microsoft.com/office/drawing/2014/main" id="{4972E94D-536B-9B74-5373-592A5094EBD8}"/>
              </a:ext>
            </a:extLst>
          </p:cNvPr>
          <p:cNvSpPr>
            <a:spLocks noGrp="1"/>
          </p:cNvSpPr>
          <p:nvPr>
            <p:ph idx="1"/>
          </p:nvPr>
        </p:nvSpPr>
        <p:spPr>
          <a:xfrm>
            <a:off x="775657" y="2642369"/>
            <a:ext cx="8596668" cy="1634663"/>
          </a:xfrm>
        </p:spPr>
        <p:txBody>
          <a:bodyPr/>
          <a:lstStyle/>
          <a:p>
            <a:r>
              <a:rPr lang="es-ES" dirty="0"/>
              <a:t>Secuencia automatizada de procesos o tareas que se ejecutan de forma continua desde el momento en que se introduce un cambio en el código hasta que este se despliega en producción. Cada etapa del pipeline asegura que el código cumple con los estándares de calidad y que puede ser lanzado de manera segura.</a:t>
            </a:r>
            <a:endParaRPr lang="en-US" dirty="0"/>
          </a:p>
        </p:txBody>
      </p:sp>
    </p:spTree>
    <p:extLst>
      <p:ext uri="{BB962C8B-B14F-4D97-AF65-F5344CB8AC3E}">
        <p14:creationId xmlns:p14="http://schemas.microsoft.com/office/powerpoint/2010/main" val="2890348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78FA-4C51-2906-A27C-158544C58353}"/>
              </a:ext>
            </a:extLst>
          </p:cNvPr>
          <p:cNvSpPr>
            <a:spLocks noGrp="1"/>
          </p:cNvSpPr>
          <p:nvPr>
            <p:ph type="title"/>
          </p:nvPr>
        </p:nvSpPr>
        <p:spPr/>
        <p:txBody>
          <a:bodyPr/>
          <a:lstStyle/>
          <a:p>
            <a:r>
              <a:rPr lang="en-US" dirty="0" err="1"/>
              <a:t>Etapas</a:t>
            </a:r>
            <a:r>
              <a:rPr lang="en-US" dirty="0"/>
              <a:t> de Pipeline</a:t>
            </a:r>
          </a:p>
        </p:txBody>
      </p:sp>
      <p:sp>
        <p:nvSpPr>
          <p:cNvPr id="3" name="Content Placeholder 2">
            <a:extLst>
              <a:ext uri="{FF2B5EF4-FFF2-40B4-BE49-F238E27FC236}">
                <a16:creationId xmlns:a16="http://schemas.microsoft.com/office/drawing/2014/main" id="{3C55B283-A99F-612A-6C59-88F4F471FB00}"/>
              </a:ext>
            </a:extLst>
          </p:cNvPr>
          <p:cNvSpPr>
            <a:spLocks noGrp="1"/>
          </p:cNvSpPr>
          <p:nvPr>
            <p:ph idx="1"/>
          </p:nvPr>
        </p:nvSpPr>
        <p:spPr/>
        <p:txBody>
          <a:bodyPr/>
          <a:lstStyle/>
          <a:p>
            <a:r>
              <a:rPr lang="es-ES" b="1" dirty="0" err="1"/>
              <a:t>Build</a:t>
            </a:r>
            <a:r>
              <a:rPr lang="es-ES" dirty="0"/>
              <a:t>: Compila el código y genera artefactos.</a:t>
            </a:r>
          </a:p>
          <a:p>
            <a:r>
              <a:rPr lang="es-ES" b="1" dirty="0"/>
              <a:t>Test</a:t>
            </a:r>
            <a:r>
              <a:rPr lang="es-ES" dirty="0"/>
              <a:t>: Ejecuta pruebas automáticas (unitarias, de integración).</a:t>
            </a:r>
          </a:p>
          <a:p>
            <a:r>
              <a:rPr lang="es-ES" b="1" dirty="0" err="1"/>
              <a:t>Deploy</a:t>
            </a:r>
            <a:r>
              <a:rPr lang="es-ES" dirty="0"/>
              <a:t>: Despliega el código a los entornos de producción o </a:t>
            </a:r>
            <a:r>
              <a:rPr lang="es-ES" dirty="0" err="1"/>
              <a:t>staging</a:t>
            </a:r>
            <a:r>
              <a:rPr lang="es-ES" dirty="0"/>
              <a:t>.</a:t>
            </a:r>
          </a:p>
          <a:p>
            <a:endParaRPr lang="es-ES" dirty="0"/>
          </a:p>
          <a:p>
            <a:endParaRPr lang="es-ES" dirty="0"/>
          </a:p>
          <a:p>
            <a:pPr marL="1828800" lvl="4" indent="0">
              <a:buNone/>
            </a:pPr>
            <a:r>
              <a:rPr lang="en-US" dirty="0"/>
              <a:t>		</a:t>
            </a:r>
            <a:r>
              <a:rPr lang="en-US" sz="1800" dirty="0"/>
              <a:t>		</a:t>
            </a:r>
            <a:r>
              <a:rPr lang="en-US" sz="1800" dirty="0" err="1"/>
              <a:t>Beneficio</a:t>
            </a:r>
            <a:endParaRPr lang="es-ES" sz="1800" dirty="0"/>
          </a:p>
          <a:p>
            <a:pPr marL="0" indent="0">
              <a:buNone/>
            </a:pPr>
            <a:r>
              <a:rPr lang="es-ES" dirty="0"/>
              <a:t>	Automatización del ciclo de desarrollo, minimizando errores humanos.</a:t>
            </a:r>
            <a:endParaRPr lang="en-US" dirty="0"/>
          </a:p>
        </p:txBody>
      </p:sp>
    </p:spTree>
    <p:extLst>
      <p:ext uri="{BB962C8B-B14F-4D97-AF65-F5344CB8AC3E}">
        <p14:creationId xmlns:p14="http://schemas.microsoft.com/office/powerpoint/2010/main" val="2651558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06B1-1025-4968-BF27-3028945C1F9C}"/>
              </a:ext>
            </a:extLst>
          </p:cNvPr>
          <p:cNvSpPr>
            <a:spLocks noGrp="1"/>
          </p:cNvSpPr>
          <p:nvPr>
            <p:ph type="title"/>
          </p:nvPr>
        </p:nvSpPr>
        <p:spPr/>
        <p:txBody>
          <a:bodyPr/>
          <a:lstStyle/>
          <a:p>
            <a:r>
              <a:rPr lang="es-ES" dirty="0"/>
              <a:t>¿Cómo DevOps Mejora la Productividad?</a:t>
            </a:r>
            <a:endParaRPr lang="en-US" dirty="0"/>
          </a:p>
        </p:txBody>
      </p:sp>
      <p:sp>
        <p:nvSpPr>
          <p:cNvPr id="3" name="Content Placeholder 2">
            <a:extLst>
              <a:ext uri="{FF2B5EF4-FFF2-40B4-BE49-F238E27FC236}">
                <a16:creationId xmlns:a16="http://schemas.microsoft.com/office/drawing/2014/main" id="{266F02CC-F892-8802-30B8-646099E8B937}"/>
              </a:ext>
            </a:extLst>
          </p:cNvPr>
          <p:cNvSpPr>
            <a:spLocks noGrp="1"/>
          </p:cNvSpPr>
          <p:nvPr>
            <p:ph idx="1"/>
          </p:nvPr>
        </p:nvSpPr>
        <p:spPr/>
        <p:txBody>
          <a:bodyPr/>
          <a:lstStyle/>
          <a:p>
            <a:r>
              <a:rPr lang="es-ES" dirty="0"/>
              <a:t>Automatización de tareas repetitivas</a:t>
            </a:r>
          </a:p>
          <a:p>
            <a:r>
              <a:rPr lang="en-US" dirty="0" err="1"/>
              <a:t>Colaboración</a:t>
            </a:r>
            <a:r>
              <a:rPr lang="en-US" dirty="0"/>
              <a:t> entre </a:t>
            </a:r>
            <a:r>
              <a:rPr lang="en-US" dirty="0" err="1"/>
              <a:t>equipos</a:t>
            </a:r>
            <a:endParaRPr lang="en-US" dirty="0"/>
          </a:p>
          <a:p>
            <a:r>
              <a:rPr lang="en-US" dirty="0" err="1"/>
              <a:t>Escalabilidad</a:t>
            </a:r>
            <a:r>
              <a:rPr lang="en-US" dirty="0"/>
              <a:t> y </a:t>
            </a:r>
            <a:r>
              <a:rPr lang="en-US" dirty="0" err="1"/>
              <a:t>Seguridad</a:t>
            </a:r>
            <a:endParaRPr lang="en-US" dirty="0"/>
          </a:p>
          <a:p>
            <a:endParaRPr lang="en-US" dirty="0"/>
          </a:p>
          <a:p>
            <a:r>
              <a:rPr lang="es-ES" b="1" dirty="0"/>
              <a:t>Reducción del tiempo de entrega:</a:t>
            </a:r>
            <a:r>
              <a:rPr lang="es-ES" dirty="0"/>
              <a:t> Automatización de procesos manuales.</a:t>
            </a:r>
            <a:endParaRPr lang="en-US" dirty="0"/>
          </a:p>
          <a:p>
            <a:r>
              <a:rPr lang="es-ES" b="1" dirty="0"/>
              <a:t>Menos errores en producción:</a:t>
            </a:r>
            <a:r>
              <a:rPr lang="es-ES" dirty="0"/>
              <a:t> Al integrar CI/CD y monitoreo continuo.</a:t>
            </a:r>
            <a:endParaRPr lang="en-US" dirty="0"/>
          </a:p>
          <a:p>
            <a:r>
              <a:rPr lang="es-ES" b="1" dirty="0"/>
              <a:t>Mayor estabilidad:</a:t>
            </a:r>
            <a:r>
              <a:rPr lang="es-ES" dirty="0"/>
              <a:t> Los entornos y los despliegues son consistentes y fiables.</a:t>
            </a:r>
            <a:endParaRPr lang="en-US" dirty="0"/>
          </a:p>
          <a:p>
            <a:r>
              <a:rPr lang="es-ES" b="1" dirty="0"/>
              <a:t>Escalabilidad:</a:t>
            </a:r>
            <a:r>
              <a:rPr lang="es-ES" dirty="0"/>
              <a:t> Posibilidad de adaptar rápidamente la infraestructura según las necesidades.</a:t>
            </a:r>
            <a:endParaRPr lang="en-US" dirty="0"/>
          </a:p>
        </p:txBody>
      </p:sp>
    </p:spTree>
    <p:extLst>
      <p:ext uri="{BB962C8B-B14F-4D97-AF65-F5344CB8AC3E}">
        <p14:creationId xmlns:p14="http://schemas.microsoft.com/office/powerpoint/2010/main" val="2160617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DE9AC-0722-713A-BCFB-39C468C902C9}"/>
              </a:ext>
            </a:extLst>
          </p:cNvPr>
          <p:cNvSpPr>
            <a:spLocks noGrp="1"/>
          </p:cNvSpPr>
          <p:nvPr>
            <p:ph type="title"/>
          </p:nvPr>
        </p:nvSpPr>
        <p:spPr>
          <a:xfrm>
            <a:off x="3622641" y="3045542"/>
            <a:ext cx="4946718" cy="766916"/>
          </a:xfrm>
        </p:spPr>
        <p:txBody>
          <a:bodyPr/>
          <a:lstStyle/>
          <a:p>
            <a:r>
              <a:rPr lang="es-CO" dirty="0"/>
              <a:t>MUCHAS GRACIAS !!!!!</a:t>
            </a:r>
            <a:endParaRPr lang="en-US" dirty="0"/>
          </a:p>
        </p:txBody>
      </p:sp>
    </p:spTree>
    <p:extLst>
      <p:ext uri="{BB962C8B-B14F-4D97-AF65-F5344CB8AC3E}">
        <p14:creationId xmlns:p14="http://schemas.microsoft.com/office/powerpoint/2010/main" val="13390596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TotalTime>
  <Words>336</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Implementación de CI/CD y el Impacto de DevOps en la Productividad</vt:lpstr>
      <vt:lpstr>¿Qué es CI/CD?</vt:lpstr>
      <vt:lpstr>Implementación de CI/CD en el Día a Día</vt:lpstr>
      <vt:lpstr>Resultado: Proceso de entrega más rápido y confiable.</vt:lpstr>
      <vt:lpstr>Pipeline de CI/CD</vt:lpstr>
      <vt:lpstr>Etapas de Pipeline</vt:lpstr>
      <vt:lpstr>¿Cómo DevOps Mejora la Productividad?</vt:lpstr>
      <vt:lpstr>MUCHAS GRACIAS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Yony Alejandro Arroyave Salgado</dc:creator>
  <cp:lastModifiedBy>Yony Alejandro Arroyave Salgado</cp:lastModifiedBy>
  <cp:revision>1</cp:revision>
  <dcterms:created xsi:type="dcterms:W3CDTF">2024-10-11T20:42:10Z</dcterms:created>
  <dcterms:modified xsi:type="dcterms:W3CDTF">2024-10-11T21:06:53Z</dcterms:modified>
</cp:coreProperties>
</file>