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60" r:id="rId3"/>
    <p:sldId id="261" r:id="rId4"/>
    <p:sldId id="281" r:id="rId5"/>
    <p:sldId id="262" r:id="rId6"/>
    <p:sldId id="283" r:id="rId7"/>
    <p:sldId id="284" r:id="rId8"/>
    <p:sldId id="285" r:id="rId9"/>
    <p:sldId id="286" r:id="rId10"/>
    <p:sldId id="287" r:id="rId11"/>
    <p:sldId id="288" r:id="rId12"/>
    <p:sldId id="290" r:id="rId13"/>
    <p:sldId id="282" r:id="rId14"/>
    <p:sldId id="265" r:id="rId15"/>
    <p:sldId id="266" r:id="rId16"/>
    <p:sldId id="267" r:id="rId17"/>
    <p:sldId id="268" r:id="rId18"/>
    <p:sldId id="263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64" r:id="rId28"/>
    <p:sldId id="277" r:id="rId29"/>
    <p:sldId id="278" r:id="rId30"/>
    <p:sldId id="291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4" autoAdjust="0"/>
    <p:restoredTop sz="94771" autoAdjust="0"/>
  </p:normalViewPr>
  <p:slideViewPr>
    <p:cSldViewPr snapToGrid="0">
      <p:cViewPr>
        <p:scale>
          <a:sx n="66" d="100"/>
          <a:sy n="66" d="100"/>
        </p:scale>
        <p:origin x="638" y="31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171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F1EE718-E80F-8243-8CF8-EA2B675C4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43B26BC-67B1-B164-403C-9BAE9CD2CB1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63BD9-9373-4C3D-A305-3902BF17D675}" type="datetimeFigureOut">
              <a:rPr lang="pt-BR" smtClean="0"/>
              <a:t>11/07/2023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589BBB5-6C08-76F3-2019-CA4DFAAF748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E9F313-3F0E-E70D-FA5A-762CDCBBF66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B33C7C-864D-4D8D-9E76-FC3CD56782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047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FC7F5-A2A7-4117-AEC5-522F6876669B}" type="datetimeFigureOut">
              <a:rPr lang="pt-BR" smtClean="0"/>
              <a:pPr/>
              <a:t>11/07/2023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53131C-E0D6-4C06-8F4E-082AAB4E9EB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3734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3131C-E0D6-4C06-8F4E-082AAB4E9EB4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047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Destacat etapas </a:t>
            </a:r>
            <a:r>
              <a:rPr lang="pt-BR" dirty="0"/>
              <a:t>em negrito para explicar que são as chamadas bloqueantes das </a:t>
            </a:r>
            <a:r>
              <a:rPr lang="pt-BR" i="1" dirty="0"/>
              <a:t>threads</a:t>
            </a:r>
            <a:r>
              <a:rPr lang="pt-BR" dirty="0"/>
              <a:t>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53131C-E0D6-4C06-8F4E-082AAB4E9EB4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70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Últimos dois tópicos comento como sugestões de trabalhos futuros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53131C-E0D6-4C06-8F4E-082AAB4E9EB4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85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3131C-E0D6-4C06-8F4E-082AAB4E9EB4}" type="slidenum">
              <a:rPr lang="pt-BR" smtClean="0"/>
              <a:pPr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4517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D605-27D0-469C-AF59-8CF29CDC136B}" type="datetimeFigureOut">
              <a:rPr lang="pt-BR" smtClean="0"/>
              <a:pPr/>
              <a:t>11/07/2023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F07F-3348-4AA9-A46A-072ECEF0C0BE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 userDrawn="1"/>
        </p:nvSpPr>
        <p:spPr>
          <a:xfrm>
            <a:off x="8010659" y="6437889"/>
            <a:ext cx="4116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b="1" dirty="0">
                <a:solidFill>
                  <a:schemeClr val="bg1"/>
                </a:solidFill>
              </a:rPr>
              <a:t>Acadêmico: Nome</a:t>
            </a:r>
          </a:p>
        </p:txBody>
      </p:sp>
    </p:spTree>
    <p:extLst>
      <p:ext uri="{BB962C8B-B14F-4D97-AF65-F5344CB8AC3E}">
        <p14:creationId xmlns:p14="http://schemas.microsoft.com/office/powerpoint/2010/main" val="391074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D605-27D0-469C-AF59-8CF29CDC136B}" type="datetimeFigureOut">
              <a:rPr lang="pt-BR" smtClean="0"/>
              <a:pPr/>
              <a:t>11/07/2023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F07F-3348-4AA9-A46A-072ECEF0C0B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CaixaDeTexto 6"/>
          <p:cNvSpPr txBox="1"/>
          <p:nvPr userDrawn="1"/>
        </p:nvSpPr>
        <p:spPr>
          <a:xfrm>
            <a:off x="8010659" y="6437889"/>
            <a:ext cx="4116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b="1" dirty="0">
                <a:solidFill>
                  <a:schemeClr val="bg1"/>
                </a:solidFill>
              </a:rPr>
              <a:t>Acadêmico: Nome</a:t>
            </a:r>
          </a:p>
        </p:txBody>
      </p:sp>
    </p:spTree>
    <p:extLst>
      <p:ext uri="{BB962C8B-B14F-4D97-AF65-F5344CB8AC3E}">
        <p14:creationId xmlns:p14="http://schemas.microsoft.com/office/powerpoint/2010/main" val="134247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C0BD605-27D0-469C-AF59-8CF29CDC136B}" type="datetimeFigureOut">
              <a:rPr lang="pt-BR" smtClean="0"/>
              <a:pPr/>
              <a:t>11/07/2023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935F07F-3348-4AA9-A46A-072ECEF0C0BE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22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ctrTitle"/>
          </p:nvPr>
        </p:nvSpPr>
        <p:spPr>
          <a:xfrm>
            <a:off x="727587" y="-134425"/>
            <a:ext cx="11012129" cy="4286250"/>
          </a:xfrm>
        </p:spPr>
        <p:txBody>
          <a:bodyPr>
            <a:normAutofit/>
          </a:bodyPr>
          <a:lstStyle/>
          <a:p>
            <a:pPr algn="ctr"/>
            <a:br>
              <a:rPr lang="pt-BR" sz="6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pt-BR" sz="45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Comparando desempenho de </a:t>
            </a:r>
            <a:r>
              <a:rPr lang="pt-BR" sz="45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threads</a:t>
            </a:r>
            <a:r>
              <a:rPr lang="pt-BR" sz="45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br>
              <a:rPr lang="pt-BR" sz="45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pt-BR" sz="45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Java aplicadas ao servidor Tomcat</a:t>
            </a:r>
          </a:p>
        </p:txBody>
      </p:sp>
      <p:sp>
        <p:nvSpPr>
          <p:cNvPr id="11" name="Subtítulo 10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000" dirty="0"/>
              <a:t>Trabalho de Conclusão de curso</a:t>
            </a:r>
          </a:p>
          <a:p>
            <a:pPr algn="ctr"/>
            <a:r>
              <a:rPr lang="pt-BR" sz="2000" dirty="0"/>
              <a:t>BACHARELADO EM Engenharia de software</a:t>
            </a:r>
          </a:p>
        </p:txBody>
      </p:sp>
      <p:pic>
        <p:nvPicPr>
          <p:cNvPr id="2052" name="Picture 4" descr="http://novo.univille.edu.br/templates/source/8/images/pages/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990" y="435102"/>
            <a:ext cx="1744980" cy="157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novo.univille.edu.br/templates/source/8/images/pages/logo.png"/>
          <p:cNvPicPr>
            <a:picLocks noChangeAspect="1" noChangeArrowheads="1"/>
          </p:cNvPicPr>
          <p:nvPr/>
        </p:nvPicPr>
        <p:blipFill rotWithShape="1"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60"/>
          <a:stretch/>
        </p:blipFill>
        <p:spPr bwMode="auto">
          <a:xfrm>
            <a:off x="5818920" y="6452844"/>
            <a:ext cx="615119" cy="405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201298" y="6437889"/>
            <a:ext cx="4403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Orientador: Prof.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Walter Coan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9AF3352-9293-1CCE-ED2A-82E33BA8CD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9140" y="6437889"/>
            <a:ext cx="2758679" cy="381033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8016062" y="6428644"/>
            <a:ext cx="4116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b="1" dirty="0">
                <a:solidFill>
                  <a:schemeClr val="bg1"/>
                </a:solidFill>
              </a:rPr>
              <a:t>Acadêmico: Felipe Rosa</a:t>
            </a:r>
          </a:p>
        </p:txBody>
      </p:sp>
    </p:spTree>
    <p:extLst>
      <p:ext uri="{BB962C8B-B14F-4D97-AF65-F5344CB8AC3E}">
        <p14:creationId xmlns:p14="http://schemas.microsoft.com/office/powerpoint/2010/main" val="375161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Revisão da literatura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F07F-3348-4AA9-A46A-072ECEF0C0BE}" type="slidenum">
              <a:rPr lang="pt-BR" smtClean="0"/>
              <a:pPr/>
              <a:t>10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7B81D00-CF1D-31EC-60AF-7B28A4D58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140" y="6437889"/>
            <a:ext cx="2758679" cy="38103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AD5470E-D7C2-882E-0C7A-6E791264AEB4}"/>
              </a:ext>
            </a:extLst>
          </p:cNvPr>
          <p:cNvSpPr txBox="1"/>
          <p:nvPr/>
        </p:nvSpPr>
        <p:spPr>
          <a:xfrm>
            <a:off x="8016062" y="6428644"/>
            <a:ext cx="4116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b="1" dirty="0">
                <a:solidFill>
                  <a:schemeClr val="bg1"/>
                </a:solidFill>
              </a:rPr>
              <a:t>Acadêmico: Felipe Rosa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2C3805B5-7D5F-1BD9-FB51-8D3BFCF08DB8}"/>
              </a:ext>
            </a:extLst>
          </p:cNvPr>
          <p:cNvSpPr txBox="1">
            <a:spLocks/>
          </p:cNvSpPr>
          <p:nvPr/>
        </p:nvSpPr>
        <p:spPr>
          <a:xfrm>
            <a:off x="1097280" y="2071322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pt-BR" sz="2800" dirty="0">
                <a:cs typeface="Arial" panose="020B0604020202020204" pitchFamily="34" charset="0"/>
              </a:rPr>
              <a:t> Tipos de </a:t>
            </a:r>
            <a:r>
              <a:rPr lang="pt-BR" sz="2800" i="1" dirty="0">
                <a:cs typeface="Arial" panose="020B0604020202020204" pitchFamily="34" charset="0"/>
              </a:rPr>
              <a:t>threads</a:t>
            </a:r>
            <a:r>
              <a:rPr lang="pt-BR" sz="2800" dirty="0">
                <a:cs typeface="Arial" panose="020B0604020202020204" pitchFamily="34" charset="0"/>
              </a:rPr>
              <a:t> Java: </a:t>
            </a:r>
            <a:r>
              <a:rPr lang="pt-BR" sz="2800" i="1" dirty="0" err="1">
                <a:cs typeface="Arial" panose="020B0604020202020204" pitchFamily="34" charset="0"/>
              </a:rPr>
              <a:t>carrier</a:t>
            </a:r>
            <a:r>
              <a:rPr lang="pt-BR" sz="2800" i="1" dirty="0">
                <a:cs typeface="Arial" panose="020B0604020202020204" pitchFamily="34" charset="0"/>
              </a:rPr>
              <a:t> threads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926D6F-B15B-17E8-DDB6-94DBF4582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083" y="2597102"/>
            <a:ext cx="5304500" cy="334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A4403BEF-EAB3-0BCF-715D-04C3E43386FF}"/>
              </a:ext>
            </a:extLst>
          </p:cNvPr>
          <p:cNvSpPr txBox="1">
            <a:spLocks/>
          </p:cNvSpPr>
          <p:nvPr/>
        </p:nvSpPr>
        <p:spPr>
          <a:xfrm>
            <a:off x="4564260" y="5895807"/>
            <a:ext cx="4754880" cy="5804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>
                <a:cs typeface="Arial" panose="020B0604020202020204" pitchFamily="34" charset="0"/>
              </a:rPr>
              <a:t>Fonte: </a:t>
            </a:r>
            <a:r>
              <a:rPr lang="pt-BR" sz="1600" dirty="0" err="1">
                <a:cs typeface="Arial" panose="020B0604020202020204" pitchFamily="34" charset="0"/>
              </a:rPr>
              <a:t>Beronić</a:t>
            </a:r>
            <a:r>
              <a:rPr lang="pt-BR" sz="1600" dirty="0">
                <a:cs typeface="Arial" panose="020B0604020202020204" pitchFamily="34" charset="0"/>
              </a:rPr>
              <a:t> et al. (2022, p. 1468).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C7F65E18-8B0C-7F81-2E76-7D33D93E1D94}"/>
              </a:ext>
            </a:extLst>
          </p:cNvPr>
          <p:cNvSpPr txBox="1">
            <a:spLocks/>
          </p:cNvSpPr>
          <p:nvPr/>
        </p:nvSpPr>
        <p:spPr>
          <a:xfrm>
            <a:off x="10698479" y="5857944"/>
            <a:ext cx="1214004" cy="38103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pt-BR" dirty="0">
                <a:cs typeface="Arial" panose="020B0604020202020204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54759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Revisão da literatura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F07F-3348-4AA9-A46A-072ECEF0C0BE}" type="slidenum">
              <a:rPr lang="pt-BR" smtClean="0"/>
              <a:pPr/>
              <a:t>11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7B81D00-CF1D-31EC-60AF-7B28A4D58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140" y="6437889"/>
            <a:ext cx="2758679" cy="38103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AD5470E-D7C2-882E-0C7A-6E791264AEB4}"/>
              </a:ext>
            </a:extLst>
          </p:cNvPr>
          <p:cNvSpPr txBox="1"/>
          <p:nvPr/>
        </p:nvSpPr>
        <p:spPr>
          <a:xfrm>
            <a:off x="8016062" y="6428644"/>
            <a:ext cx="4116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b="1" dirty="0">
                <a:solidFill>
                  <a:schemeClr val="bg1"/>
                </a:solidFill>
              </a:rPr>
              <a:t>Acadêmico: Felipe Rosa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2C3805B5-7D5F-1BD9-FB51-8D3BFCF08DB8}"/>
              </a:ext>
            </a:extLst>
          </p:cNvPr>
          <p:cNvSpPr txBox="1">
            <a:spLocks/>
          </p:cNvSpPr>
          <p:nvPr/>
        </p:nvSpPr>
        <p:spPr>
          <a:xfrm>
            <a:off x="1097280" y="2071322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pt-BR" sz="2800" dirty="0">
                <a:cs typeface="Arial" panose="020B0604020202020204" pitchFamily="34" charset="0"/>
              </a:rPr>
              <a:t> Servidor </a:t>
            </a:r>
            <a:r>
              <a:rPr lang="pt-BR" sz="2800" dirty="0" err="1">
                <a:cs typeface="Arial" panose="020B0604020202020204" pitchFamily="34" charset="0"/>
              </a:rPr>
              <a:t>Tomcat</a:t>
            </a:r>
            <a:endParaRPr lang="pt-BR" sz="2800" dirty="0"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600" dirty="0">
                <a:cs typeface="Arial" panose="020B0604020202020204" pitchFamily="34" charset="0"/>
              </a:rPr>
              <a:t>código aberto construído em Java;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600" dirty="0">
                <a:cs typeface="Arial" panose="020B0604020202020204" pitchFamily="34" charset="0"/>
              </a:rPr>
              <a:t>possibilita a criação de aplicações </a:t>
            </a:r>
            <a:r>
              <a:rPr lang="pt-BR" sz="2600" i="1" dirty="0">
                <a:cs typeface="Arial" panose="020B0604020202020204" pitchFamily="34" charset="0"/>
              </a:rPr>
              <a:t>web</a:t>
            </a:r>
            <a:r>
              <a:rPr lang="pt-BR" sz="2600" dirty="0">
                <a:cs typeface="Arial" panose="020B0604020202020204" pitchFamily="34" charset="0"/>
              </a:rPr>
              <a:t>;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sz="2600" dirty="0"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600" dirty="0">
                <a:cs typeface="Arial" panose="020B0604020202020204" pitchFamily="34" charset="0"/>
              </a:rPr>
              <a:t>Internamente: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200" dirty="0">
                <a:cs typeface="Arial" panose="020B0604020202020204" pitchFamily="34" charset="0"/>
              </a:rPr>
              <a:t>componente </a:t>
            </a:r>
            <a:r>
              <a:rPr lang="pt-BR" sz="2200" dirty="0" err="1">
                <a:cs typeface="Arial" panose="020B0604020202020204" pitchFamily="34" charset="0"/>
              </a:rPr>
              <a:t>Connector</a:t>
            </a:r>
            <a:r>
              <a:rPr lang="pt-BR" sz="2200" dirty="0">
                <a:cs typeface="Arial" panose="020B0604020202020204" pitchFamily="34" charset="0"/>
              </a:rPr>
              <a:t>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200" dirty="0">
                <a:cs typeface="Arial" panose="020B0604020202020204" pitchFamily="34" charset="0"/>
              </a:rPr>
              <a:t>componente </a:t>
            </a:r>
            <a:r>
              <a:rPr lang="pt-BR" sz="2200" dirty="0" err="1">
                <a:cs typeface="Arial" panose="020B0604020202020204" pitchFamily="34" charset="0"/>
              </a:rPr>
              <a:t>Engine</a:t>
            </a:r>
            <a:r>
              <a:rPr lang="pt-BR" sz="2200" dirty="0">
                <a:cs typeface="Arial" panose="020B0604020202020204" pitchFamily="34" charset="0"/>
              </a:rPr>
              <a:t>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200" i="1" dirty="0" err="1">
                <a:cs typeface="Arial" panose="020B0604020202020204" pitchFamily="34" charset="0"/>
              </a:rPr>
              <a:t>servlet</a:t>
            </a:r>
            <a:r>
              <a:rPr lang="pt-BR" sz="2200" dirty="0">
                <a:cs typeface="Arial" panose="020B0604020202020204" pitchFamily="34" charset="0"/>
              </a:rPr>
              <a:t> (aplicação Java);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200" dirty="0">
                <a:cs typeface="Arial" panose="020B0604020202020204" pitchFamily="34" charset="0"/>
              </a:rPr>
              <a:t>customizável através de arquivos de configuração;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32698B10-A0F1-5A7E-8883-FF88A7BCF960}"/>
              </a:ext>
            </a:extLst>
          </p:cNvPr>
          <p:cNvSpPr txBox="1">
            <a:spLocks/>
          </p:cNvSpPr>
          <p:nvPr/>
        </p:nvSpPr>
        <p:spPr>
          <a:xfrm>
            <a:off x="10698479" y="5857944"/>
            <a:ext cx="1214004" cy="38103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de-DE" dirty="0">
                <a:cs typeface="Arial" panose="020B0604020202020204" pitchFamily="34" charset="0"/>
              </a:rPr>
              <a:t>10</a:t>
            </a:r>
            <a:endParaRPr lang="pt-BR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02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Revisão da literatura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F07F-3348-4AA9-A46A-072ECEF0C0BE}" type="slidenum">
              <a:rPr lang="pt-BR" smtClean="0"/>
              <a:pPr/>
              <a:t>12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7B81D00-CF1D-31EC-60AF-7B28A4D58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140" y="6437889"/>
            <a:ext cx="2758679" cy="38103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AD5470E-D7C2-882E-0C7A-6E791264AEB4}"/>
              </a:ext>
            </a:extLst>
          </p:cNvPr>
          <p:cNvSpPr txBox="1"/>
          <p:nvPr/>
        </p:nvSpPr>
        <p:spPr>
          <a:xfrm>
            <a:off x="8016062" y="6428644"/>
            <a:ext cx="4116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b="1" dirty="0">
                <a:solidFill>
                  <a:schemeClr val="bg1"/>
                </a:solidFill>
              </a:rPr>
              <a:t>Acadêmico: Felipe Rosa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2C3805B5-7D5F-1BD9-FB51-8D3BFCF08DB8}"/>
              </a:ext>
            </a:extLst>
          </p:cNvPr>
          <p:cNvSpPr txBox="1">
            <a:spLocks/>
          </p:cNvSpPr>
          <p:nvPr/>
        </p:nvSpPr>
        <p:spPr>
          <a:xfrm>
            <a:off x="1097280" y="1837642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pt-BR" sz="2800" dirty="0">
                <a:cs typeface="Arial" panose="020B0604020202020204" pitchFamily="34" charset="0"/>
              </a:rPr>
              <a:t> Trabalhos relacionados: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600" dirty="0">
                <a:cs typeface="Arial" panose="020B0604020202020204" pitchFamily="34" charset="0"/>
              </a:rPr>
              <a:t>pesquisadores (</a:t>
            </a:r>
            <a:r>
              <a:rPr lang="pt-BR" sz="2600" dirty="0" err="1">
                <a:cs typeface="Arial" panose="020B0604020202020204" pitchFamily="34" charset="0"/>
              </a:rPr>
              <a:t>Beronić</a:t>
            </a:r>
            <a:r>
              <a:rPr lang="pt-BR" sz="2600" dirty="0">
                <a:cs typeface="Arial" panose="020B0604020202020204" pitchFamily="34" charset="0"/>
              </a:rPr>
              <a:t> et al, 2022) fizeram comparações com </a:t>
            </a:r>
            <a:r>
              <a:rPr lang="pt-BR" sz="2600" i="1" dirty="0">
                <a:cs typeface="Arial" panose="020B0604020202020204" pitchFamily="34" charset="0"/>
              </a:rPr>
              <a:t>threads</a:t>
            </a:r>
            <a:r>
              <a:rPr lang="pt-BR" sz="2600" dirty="0">
                <a:cs typeface="Arial" panose="020B0604020202020204" pitchFamily="34" charset="0"/>
              </a:rPr>
              <a:t> de plataforma e virtuais das linguagens Java e </a:t>
            </a:r>
            <a:r>
              <a:rPr lang="pt-BR" sz="2600" dirty="0" err="1">
                <a:cs typeface="Arial" panose="020B0604020202020204" pitchFamily="34" charset="0"/>
              </a:rPr>
              <a:t>Kotlin</a:t>
            </a:r>
            <a:r>
              <a:rPr lang="pt-BR" sz="2600" dirty="0">
                <a:cs typeface="Arial" panose="020B0604020202020204" pitchFamily="34" charset="0"/>
              </a:rPr>
              <a:t>;</a:t>
            </a:r>
            <a:endParaRPr lang="pt-BR" sz="2200" dirty="0">
              <a:cs typeface="Arial" panose="020B0604020202020204" pitchFamily="34" charset="0"/>
            </a:endParaRPr>
          </a:p>
        </p:txBody>
      </p:sp>
      <p:pic>
        <p:nvPicPr>
          <p:cNvPr id="3074" name="Imagem 1">
            <a:extLst>
              <a:ext uri="{FF2B5EF4-FFF2-40B4-BE49-F238E27FC236}">
                <a16:creationId xmlns:a16="http://schemas.microsoft.com/office/drawing/2014/main" id="{B944B9E9-0133-E209-215A-238C23D68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403" y="3059679"/>
            <a:ext cx="3229589" cy="2988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61719844-89F5-9C83-4FCE-BB81FD2A4FA0}"/>
              </a:ext>
            </a:extLst>
          </p:cNvPr>
          <p:cNvSpPr txBox="1">
            <a:spLocks/>
          </p:cNvSpPr>
          <p:nvPr/>
        </p:nvSpPr>
        <p:spPr>
          <a:xfrm>
            <a:off x="4589780" y="6020427"/>
            <a:ext cx="4754880" cy="5804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>
                <a:cs typeface="Arial" panose="020B0604020202020204" pitchFamily="34" charset="0"/>
              </a:rPr>
              <a:t>Fonte: </a:t>
            </a:r>
            <a:r>
              <a:rPr lang="pt-BR" sz="1600" dirty="0" err="1">
                <a:cs typeface="Arial" panose="020B0604020202020204" pitchFamily="34" charset="0"/>
              </a:rPr>
              <a:t>Beronić</a:t>
            </a:r>
            <a:r>
              <a:rPr lang="pt-BR" sz="1600" dirty="0">
                <a:cs typeface="Arial" panose="020B0604020202020204" pitchFamily="34" charset="0"/>
              </a:rPr>
              <a:t> et al. (2022, p. 1470).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922C89B5-549C-17E8-1B6B-95506CEF2C57}"/>
              </a:ext>
            </a:extLst>
          </p:cNvPr>
          <p:cNvSpPr txBox="1">
            <a:spLocks/>
          </p:cNvSpPr>
          <p:nvPr/>
        </p:nvSpPr>
        <p:spPr>
          <a:xfrm>
            <a:off x="10698479" y="5857944"/>
            <a:ext cx="1214004" cy="38103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de-DE" dirty="0">
                <a:cs typeface="Arial" panose="020B0604020202020204" pitchFamily="34" charset="0"/>
              </a:rPr>
              <a:t>11</a:t>
            </a:r>
            <a:endParaRPr lang="pt-BR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19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Metodologia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F07F-3348-4AA9-A46A-072ECEF0C0BE}" type="slidenum">
              <a:rPr lang="pt-BR" smtClean="0"/>
              <a:pPr/>
              <a:t>13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7B81D00-CF1D-31EC-60AF-7B28A4D58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140" y="6437889"/>
            <a:ext cx="2758679" cy="38103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AD5470E-D7C2-882E-0C7A-6E791264AEB4}"/>
              </a:ext>
            </a:extLst>
          </p:cNvPr>
          <p:cNvSpPr txBox="1"/>
          <p:nvPr/>
        </p:nvSpPr>
        <p:spPr>
          <a:xfrm>
            <a:off x="8016062" y="6428644"/>
            <a:ext cx="4116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b="1" dirty="0">
                <a:solidFill>
                  <a:schemeClr val="bg1"/>
                </a:solidFill>
              </a:rPr>
              <a:t>Acadêmico: Felipe Rosa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2C3805B5-7D5F-1BD9-FB51-8D3BFCF08DB8}"/>
              </a:ext>
            </a:extLst>
          </p:cNvPr>
          <p:cNvSpPr txBox="1">
            <a:spLocks/>
          </p:cNvSpPr>
          <p:nvPr/>
        </p:nvSpPr>
        <p:spPr>
          <a:xfrm>
            <a:off x="1097280" y="2071322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pt-BR" sz="2800" dirty="0">
                <a:cs typeface="Arial" panose="020B0604020202020204" pitchFamily="34" charset="0"/>
              </a:rPr>
              <a:t> Análise comparativa a partir da execução de um experimento com três cenários de teste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>
                <a:cs typeface="Arial" panose="020B0604020202020204" pitchFamily="34" charset="0"/>
              </a:rPr>
              <a:t> Teste executados em um dispositivo com: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200" dirty="0"/>
              <a:t>Hardware de 8GB de memória RAM e processador Intel(R) Core (TM) i7, composto de 8 núcleos virtuais de processamento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200" dirty="0">
                <a:cs typeface="Arial" panose="020B0604020202020204" pitchFamily="34" charset="0"/>
              </a:rPr>
              <a:t>Linux Ubuntu versão 22.04 LTS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F56F0C2C-8152-0A07-A02F-77B6A7F73F19}"/>
              </a:ext>
            </a:extLst>
          </p:cNvPr>
          <p:cNvSpPr txBox="1">
            <a:spLocks/>
          </p:cNvSpPr>
          <p:nvPr/>
        </p:nvSpPr>
        <p:spPr>
          <a:xfrm>
            <a:off x="10698479" y="5857944"/>
            <a:ext cx="1214004" cy="38103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de-DE" dirty="0">
                <a:cs typeface="Arial" panose="020B0604020202020204" pitchFamily="34" charset="0"/>
              </a:rPr>
              <a:t>12</a:t>
            </a:r>
            <a:endParaRPr lang="pt-BR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23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Metodologia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F07F-3348-4AA9-A46A-072ECEF0C0BE}" type="slidenum">
              <a:rPr lang="pt-BR" smtClean="0"/>
              <a:pPr/>
              <a:t>14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7B81D00-CF1D-31EC-60AF-7B28A4D58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140" y="6437889"/>
            <a:ext cx="2758679" cy="38103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AD5470E-D7C2-882E-0C7A-6E791264AEB4}"/>
              </a:ext>
            </a:extLst>
          </p:cNvPr>
          <p:cNvSpPr txBox="1"/>
          <p:nvPr/>
        </p:nvSpPr>
        <p:spPr>
          <a:xfrm>
            <a:off x="8016062" y="6428644"/>
            <a:ext cx="4116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b="1" dirty="0">
                <a:solidFill>
                  <a:schemeClr val="bg1"/>
                </a:solidFill>
              </a:rPr>
              <a:t>Acadêmico: Felipe Rosa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2C3805B5-7D5F-1BD9-FB51-8D3BFCF08DB8}"/>
              </a:ext>
            </a:extLst>
          </p:cNvPr>
          <p:cNvSpPr txBox="1">
            <a:spLocks/>
          </p:cNvSpPr>
          <p:nvPr/>
        </p:nvSpPr>
        <p:spPr>
          <a:xfrm>
            <a:off x="1097280" y="2071322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cs typeface="Arial" panose="020B0604020202020204" pitchFamily="34" charset="0"/>
              </a:rPr>
              <a:t> Ferramentas utilizadas:</a:t>
            </a:r>
            <a:endParaRPr lang="pt-BR" sz="2400" dirty="0"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600" dirty="0">
                <a:cs typeface="Arial" panose="020B0604020202020204" pitchFamily="34" charset="0"/>
              </a:rPr>
              <a:t>Linguagem Java versão </a:t>
            </a:r>
            <a:r>
              <a:rPr lang="pt-BR" sz="2600" dirty="0" err="1">
                <a:cs typeface="Arial" panose="020B0604020202020204" pitchFamily="34" charset="0"/>
              </a:rPr>
              <a:t>OpenJDK</a:t>
            </a:r>
            <a:r>
              <a:rPr lang="pt-BR" sz="2600" dirty="0">
                <a:cs typeface="Arial" panose="020B0604020202020204" pitchFamily="34" charset="0"/>
              </a:rPr>
              <a:t> 21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600" dirty="0" err="1">
                <a:cs typeface="Arial" panose="020B0604020202020204" pitchFamily="34" charset="0"/>
              </a:rPr>
              <a:t>VisualVM</a:t>
            </a:r>
            <a:r>
              <a:rPr lang="pt-BR" sz="2600" dirty="0">
                <a:cs typeface="Arial" panose="020B0604020202020204" pitchFamily="34" charset="0"/>
              </a:rPr>
              <a:t> 2.1.6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600" dirty="0">
                <a:cs typeface="Arial" panose="020B0604020202020204" pitchFamily="34" charset="0"/>
              </a:rPr>
              <a:t>Vegeta </a:t>
            </a:r>
            <a:r>
              <a:rPr lang="pt-BR" sz="2600" dirty="0" err="1">
                <a:cs typeface="Arial" panose="020B0604020202020204" pitchFamily="34" charset="0"/>
              </a:rPr>
              <a:t>Load</a:t>
            </a:r>
            <a:r>
              <a:rPr lang="pt-BR" sz="2600" dirty="0">
                <a:cs typeface="Arial" panose="020B0604020202020204" pitchFamily="34" charset="0"/>
              </a:rPr>
              <a:t> </a:t>
            </a:r>
            <a:r>
              <a:rPr lang="pt-BR" sz="2600" dirty="0" err="1">
                <a:cs typeface="Arial" panose="020B0604020202020204" pitchFamily="34" charset="0"/>
              </a:rPr>
              <a:t>Testing</a:t>
            </a:r>
            <a:r>
              <a:rPr lang="pt-BR" sz="2600" dirty="0">
                <a:cs typeface="Arial" panose="020B0604020202020204" pitchFamily="34" charset="0"/>
              </a:rPr>
              <a:t> 7.0.0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600" dirty="0">
                <a:cs typeface="Arial" panose="020B0604020202020204" pitchFamily="34" charset="0"/>
              </a:rPr>
              <a:t>Apache </a:t>
            </a:r>
            <a:r>
              <a:rPr lang="pt-BR" sz="2600" dirty="0" err="1">
                <a:cs typeface="Arial" panose="020B0604020202020204" pitchFamily="34" charset="0"/>
              </a:rPr>
              <a:t>Tomcat</a:t>
            </a:r>
            <a:r>
              <a:rPr lang="pt-BR" sz="2600" dirty="0">
                <a:cs typeface="Arial" panose="020B0604020202020204" pitchFamily="34" charset="0"/>
              </a:rPr>
              <a:t> 11.0.0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sz="2600" dirty="0">
              <a:cs typeface="Arial" panose="020B0604020202020204" pitchFamily="34" charset="0"/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597295A-F8E1-6EE8-AEC2-0B9D708BBF05}"/>
              </a:ext>
            </a:extLst>
          </p:cNvPr>
          <p:cNvSpPr txBox="1">
            <a:spLocks/>
          </p:cNvSpPr>
          <p:nvPr/>
        </p:nvSpPr>
        <p:spPr>
          <a:xfrm>
            <a:off x="10698479" y="5857944"/>
            <a:ext cx="1214004" cy="38103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de-DE" dirty="0">
                <a:cs typeface="Arial" panose="020B0604020202020204" pitchFamily="34" charset="0"/>
              </a:rPr>
              <a:t>13</a:t>
            </a:r>
            <a:endParaRPr lang="pt-BR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56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Metodologia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F07F-3348-4AA9-A46A-072ECEF0C0BE}" type="slidenum">
              <a:rPr lang="pt-BR" smtClean="0"/>
              <a:pPr/>
              <a:t>15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7B81D00-CF1D-31EC-60AF-7B28A4D58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140" y="6437889"/>
            <a:ext cx="2758679" cy="38103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AD5470E-D7C2-882E-0C7A-6E791264AEB4}"/>
              </a:ext>
            </a:extLst>
          </p:cNvPr>
          <p:cNvSpPr txBox="1"/>
          <p:nvPr/>
        </p:nvSpPr>
        <p:spPr>
          <a:xfrm>
            <a:off x="8016062" y="6428644"/>
            <a:ext cx="4116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b="1" dirty="0">
                <a:solidFill>
                  <a:schemeClr val="bg1"/>
                </a:solidFill>
              </a:rPr>
              <a:t>Acadêmico: Felipe Rosa</a:t>
            </a:r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FDBE4390-7F8F-DCD2-7FFB-6E5087C44B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86" y="1787821"/>
            <a:ext cx="11813627" cy="3861397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7D8F3A0E-FF3F-E464-4461-D2C8919CA9B6}"/>
              </a:ext>
            </a:extLst>
          </p:cNvPr>
          <p:cNvSpPr txBox="1">
            <a:spLocks/>
          </p:cNvSpPr>
          <p:nvPr/>
        </p:nvSpPr>
        <p:spPr>
          <a:xfrm>
            <a:off x="5047563" y="5879347"/>
            <a:ext cx="4754880" cy="5804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>
                <a:cs typeface="Arial" panose="020B0604020202020204" pitchFamily="34" charset="0"/>
              </a:rPr>
              <a:t>Fonte: Primária (2023).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E782E1C6-CA34-CCDE-3361-3ADCDD5F013D}"/>
              </a:ext>
            </a:extLst>
          </p:cNvPr>
          <p:cNvSpPr txBox="1">
            <a:spLocks/>
          </p:cNvSpPr>
          <p:nvPr/>
        </p:nvSpPr>
        <p:spPr>
          <a:xfrm>
            <a:off x="10698479" y="5857944"/>
            <a:ext cx="1214004" cy="38103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de-DE" dirty="0">
                <a:cs typeface="Arial" panose="020B0604020202020204" pitchFamily="34" charset="0"/>
              </a:rPr>
              <a:t>14</a:t>
            </a:r>
            <a:endParaRPr lang="pt-BR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2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Metodologia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F07F-3348-4AA9-A46A-072ECEF0C0BE}" type="slidenum">
              <a:rPr lang="pt-BR" smtClean="0"/>
              <a:pPr/>
              <a:t>16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7B81D00-CF1D-31EC-60AF-7B28A4D58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9140" y="6437889"/>
            <a:ext cx="2758679" cy="38103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AD5470E-D7C2-882E-0C7A-6E791264AEB4}"/>
              </a:ext>
            </a:extLst>
          </p:cNvPr>
          <p:cNvSpPr txBox="1"/>
          <p:nvPr/>
        </p:nvSpPr>
        <p:spPr>
          <a:xfrm>
            <a:off x="8016062" y="6428644"/>
            <a:ext cx="4116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b="1" dirty="0">
                <a:solidFill>
                  <a:schemeClr val="bg1"/>
                </a:solidFill>
              </a:rPr>
              <a:t>Acadêmico: Felipe Rosa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2C3805B5-7D5F-1BD9-FB51-8D3BFCF08DB8}"/>
              </a:ext>
            </a:extLst>
          </p:cNvPr>
          <p:cNvSpPr txBox="1">
            <a:spLocks/>
          </p:cNvSpPr>
          <p:nvPr/>
        </p:nvSpPr>
        <p:spPr>
          <a:xfrm>
            <a:off x="1097280" y="2071322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cs typeface="Arial" panose="020B0604020202020204" pitchFamily="34" charset="0"/>
              </a:rPr>
              <a:t> Dentro do componente </a:t>
            </a:r>
            <a:r>
              <a:rPr lang="pt-BR" sz="2800" i="1" dirty="0" err="1">
                <a:cs typeface="Arial" panose="020B0604020202020204" pitchFamily="34" charset="0"/>
              </a:rPr>
              <a:t>servlet</a:t>
            </a:r>
            <a:r>
              <a:rPr lang="pt-BR" sz="2800" dirty="0">
                <a:cs typeface="Arial" panose="020B0604020202020204" pitchFamily="34" charset="0"/>
              </a:rPr>
              <a:t>: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200" dirty="0">
                <a:cs typeface="Arial" panose="020B0604020202020204" pitchFamily="34" charset="0"/>
              </a:rPr>
              <a:t>Leitura da URL recebida pelo servidor e identificação do número inteiro informado; 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200" dirty="0">
                <a:cs typeface="Arial" panose="020B0604020202020204" pitchFamily="34" charset="0"/>
              </a:rPr>
              <a:t>Criação de um objeto na memória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200" dirty="0">
                <a:cs typeface="Arial" panose="020B0604020202020204" pitchFamily="34" charset="0"/>
              </a:rPr>
              <a:t>Chamada do método que verifica se o número é primo; 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200" b="1" dirty="0">
                <a:cs typeface="Arial" panose="020B0604020202020204" pitchFamily="34" charset="0"/>
              </a:rPr>
              <a:t>Chamada de método responsável por escrever em arquivo “.CSV”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200" b="1" dirty="0">
                <a:cs typeface="Arial" panose="020B0604020202020204" pitchFamily="34" charset="0"/>
              </a:rPr>
              <a:t>Suspenção da requisição no tempo informado na URL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200" dirty="0">
                <a:cs typeface="Arial" panose="020B0604020202020204" pitchFamily="34" charset="0"/>
              </a:rPr>
              <a:t>Escrita do retorno no objeto de resposta da requisição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5B14A9ED-3060-3F32-F0DF-1615AC4A61AF}"/>
              </a:ext>
            </a:extLst>
          </p:cNvPr>
          <p:cNvSpPr txBox="1">
            <a:spLocks/>
          </p:cNvSpPr>
          <p:nvPr/>
        </p:nvSpPr>
        <p:spPr>
          <a:xfrm>
            <a:off x="10698479" y="5857944"/>
            <a:ext cx="1214004" cy="38103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de-DE" dirty="0">
                <a:cs typeface="Arial" panose="020B0604020202020204" pitchFamily="34" charset="0"/>
              </a:rPr>
              <a:t>15</a:t>
            </a:r>
            <a:endParaRPr lang="pt-BR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99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Metodologia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F07F-3348-4AA9-A46A-072ECEF0C0BE}" type="slidenum">
              <a:rPr lang="pt-BR" smtClean="0"/>
              <a:pPr/>
              <a:t>17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7B81D00-CF1D-31EC-60AF-7B28A4D58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140" y="6437889"/>
            <a:ext cx="2758679" cy="38103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AD5470E-D7C2-882E-0C7A-6E791264AEB4}"/>
              </a:ext>
            </a:extLst>
          </p:cNvPr>
          <p:cNvSpPr txBox="1"/>
          <p:nvPr/>
        </p:nvSpPr>
        <p:spPr>
          <a:xfrm>
            <a:off x="8016062" y="6428644"/>
            <a:ext cx="4116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b="1" dirty="0">
                <a:solidFill>
                  <a:schemeClr val="bg1"/>
                </a:solidFill>
              </a:rPr>
              <a:t>Acadêmico: Felipe Rosa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2C3805B5-7D5F-1BD9-FB51-8D3BFCF08DB8}"/>
              </a:ext>
            </a:extLst>
          </p:cNvPr>
          <p:cNvSpPr txBox="1">
            <a:spLocks/>
          </p:cNvSpPr>
          <p:nvPr/>
        </p:nvSpPr>
        <p:spPr>
          <a:xfrm>
            <a:off x="1097280" y="2071322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cs typeface="Arial" panose="020B0604020202020204" pitchFamily="34" charset="0"/>
              </a:rPr>
              <a:t> Cenários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600" i="1" dirty="0">
                <a:cs typeface="Arial" panose="020B0604020202020204" pitchFamily="34" charset="0"/>
              </a:rPr>
              <a:t>Threads</a:t>
            </a:r>
            <a:r>
              <a:rPr lang="pt-BR" sz="2600" dirty="0">
                <a:cs typeface="Arial" panose="020B0604020202020204" pitchFamily="34" charset="0"/>
              </a:rPr>
              <a:t> virtuais;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600" dirty="0">
                <a:cs typeface="Arial" panose="020B0604020202020204" pitchFamily="34" charset="0"/>
              </a:rPr>
              <a:t>Banco de </a:t>
            </a:r>
            <a:r>
              <a:rPr lang="pt-BR" sz="2600" i="1" dirty="0">
                <a:cs typeface="Arial" panose="020B0604020202020204" pitchFamily="34" charset="0"/>
              </a:rPr>
              <a:t>threads </a:t>
            </a:r>
            <a:r>
              <a:rPr lang="pt-BR" sz="2600" dirty="0">
                <a:cs typeface="Arial" panose="020B0604020202020204" pitchFamily="34" charset="0"/>
              </a:rPr>
              <a:t>em cache;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600" dirty="0">
                <a:cs typeface="Arial" panose="020B0604020202020204" pitchFamily="34" charset="0"/>
              </a:rPr>
              <a:t>Modelo de </a:t>
            </a:r>
            <a:r>
              <a:rPr lang="pt-BR" sz="2600" i="1" dirty="0">
                <a:cs typeface="Arial" panose="020B0604020202020204" pitchFamily="34" charset="0"/>
              </a:rPr>
              <a:t>threads</a:t>
            </a:r>
            <a:r>
              <a:rPr lang="pt-BR" sz="2600" dirty="0">
                <a:cs typeface="Arial" panose="020B0604020202020204" pitchFamily="34" charset="0"/>
              </a:rPr>
              <a:t> do servidor </a:t>
            </a:r>
            <a:r>
              <a:rPr lang="pt-BR" sz="2600" dirty="0" err="1">
                <a:cs typeface="Arial" panose="020B0604020202020204" pitchFamily="34" charset="0"/>
              </a:rPr>
              <a:t>Tomcat</a:t>
            </a:r>
            <a:r>
              <a:rPr lang="pt-BR" sz="2600" dirty="0">
                <a:cs typeface="Arial" panose="020B0604020202020204" pitchFamily="34" charset="0"/>
              </a:rPr>
              <a:t>;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sz="2600" dirty="0"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cs typeface="Arial" panose="020B0604020202020204" pitchFamily="34" charset="0"/>
              </a:rPr>
              <a:t> Alterações do arquivo de configurações: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200" dirty="0">
                <a:cs typeface="Arial" panose="020B0604020202020204" pitchFamily="34" charset="0"/>
              </a:rPr>
              <a:t>Propriedades “</a:t>
            </a:r>
            <a:r>
              <a:rPr lang="pt-BR" sz="2200" dirty="0" err="1">
                <a:cs typeface="Arial" panose="020B0604020202020204" pitchFamily="34" charset="0"/>
              </a:rPr>
              <a:t>maxConnections</a:t>
            </a:r>
            <a:r>
              <a:rPr lang="pt-BR" sz="2200" dirty="0">
                <a:cs typeface="Arial" panose="020B0604020202020204" pitchFamily="34" charset="0"/>
              </a:rPr>
              <a:t>” e “</a:t>
            </a:r>
            <a:r>
              <a:rPr lang="pt-BR" sz="2200" dirty="0" err="1">
                <a:cs typeface="Arial" panose="020B0604020202020204" pitchFamily="34" charset="0"/>
              </a:rPr>
              <a:t>maxThreads</a:t>
            </a:r>
            <a:r>
              <a:rPr lang="pt-BR" sz="2200" dirty="0">
                <a:cs typeface="Arial" panose="020B0604020202020204" pitchFamily="34" charset="0"/>
              </a:rPr>
              <a:t>” com 100.000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9C2D10F3-79AB-B6B6-D167-547383CE5529}"/>
              </a:ext>
            </a:extLst>
          </p:cNvPr>
          <p:cNvSpPr txBox="1">
            <a:spLocks/>
          </p:cNvSpPr>
          <p:nvPr/>
        </p:nvSpPr>
        <p:spPr>
          <a:xfrm>
            <a:off x="10698479" y="5857944"/>
            <a:ext cx="1214004" cy="38103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de-DE" dirty="0">
                <a:cs typeface="Arial" panose="020B0604020202020204" pitchFamily="34" charset="0"/>
              </a:rPr>
              <a:t>16</a:t>
            </a:r>
            <a:endParaRPr lang="pt-BR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71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Metodologia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F07F-3348-4AA9-A46A-072ECEF0C0BE}" type="slidenum">
              <a:rPr lang="pt-BR" smtClean="0"/>
              <a:pPr/>
              <a:t>18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B4F22C5-5315-5196-3402-F7B2C212E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140" y="6437889"/>
            <a:ext cx="2758679" cy="38103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378358A-FFD0-033A-3F5C-4E1757DD2B5C}"/>
              </a:ext>
            </a:extLst>
          </p:cNvPr>
          <p:cNvSpPr txBox="1"/>
          <p:nvPr/>
        </p:nvSpPr>
        <p:spPr>
          <a:xfrm>
            <a:off x="8016062" y="6428644"/>
            <a:ext cx="4116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b="1" dirty="0">
                <a:solidFill>
                  <a:schemeClr val="bg1"/>
                </a:solidFill>
              </a:rPr>
              <a:t>Acadêmico: Felipe Rosa</a:t>
            </a: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8CA91261-B44F-EF79-9B2B-68A89717FC36}"/>
              </a:ext>
            </a:extLst>
          </p:cNvPr>
          <p:cNvSpPr txBox="1">
            <a:spLocks/>
          </p:cNvSpPr>
          <p:nvPr/>
        </p:nvSpPr>
        <p:spPr>
          <a:xfrm>
            <a:off x="1097280" y="2071322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cs typeface="Arial" panose="020B0604020202020204" pitchFamily="34" charset="0"/>
              </a:rPr>
              <a:t> Coleta de dados: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600" dirty="0">
                <a:cs typeface="Arial" panose="020B0604020202020204" pitchFamily="34" charset="0"/>
              </a:rPr>
              <a:t>Cliente (Vegeta </a:t>
            </a:r>
            <a:r>
              <a:rPr lang="pt-BR" sz="2600" dirty="0" err="1">
                <a:cs typeface="Arial" panose="020B0604020202020204" pitchFamily="34" charset="0"/>
              </a:rPr>
              <a:t>Load</a:t>
            </a:r>
            <a:r>
              <a:rPr lang="pt-BR" sz="2600" dirty="0">
                <a:cs typeface="Arial" panose="020B0604020202020204" pitchFamily="34" charset="0"/>
              </a:rPr>
              <a:t> </a:t>
            </a:r>
            <a:r>
              <a:rPr lang="pt-BR" sz="2600" dirty="0" err="1">
                <a:cs typeface="Arial" panose="020B0604020202020204" pitchFamily="34" charset="0"/>
              </a:rPr>
              <a:t>Testing</a:t>
            </a:r>
            <a:r>
              <a:rPr lang="pt-BR" sz="2600" dirty="0">
                <a:cs typeface="Arial" panose="020B0604020202020204" pitchFamily="34" charset="0"/>
              </a:rPr>
              <a:t>): 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200" dirty="0">
                <a:cs typeface="Arial" panose="020B0604020202020204" pitchFamily="34" charset="0"/>
              </a:rPr>
              <a:t>latência e percentual de sucesso das requisições;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600" dirty="0">
                <a:cs typeface="Arial" panose="020B0604020202020204" pitchFamily="34" charset="0"/>
              </a:rPr>
              <a:t>Servidor (</a:t>
            </a:r>
            <a:r>
              <a:rPr lang="pt-BR" sz="2600" dirty="0" err="1">
                <a:cs typeface="Arial" panose="020B0604020202020204" pitchFamily="34" charset="0"/>
              </a:rPr>
              <a:t>VisualVM</a:t>
            </a:r>
            <a:r>
              <a:rPr lang="pt-BR" sz="2600" dirty="0">
                <a:cs typeface="Arial" panose="020B0604020202020204" pitchFamily="34" charset="0"/>
              </a:rPr>
              <a:t>): 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200" dirty="0">
                <a:cs typeface="Arial" panose="020B0604020202020204" pitchFamily="34" charset="0"/>
              </a:rPr>
              <a:t>memória RAM utilizada, percentual de uso da CPU e número de threads do Sistema Operacional em uso;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02535D6F-DC80-C979-A59C-38CE4B4E0494}"/>
              </a:ext>
            </a:extLst>
          </p:cNvPr>
          <p:cNvSpPr txBox="1">
            <a:spLocks/>
          </p:cNvSpPr>
          <p:nvPr/>
        </p:nvSpPr>
        <p:spPr>
          <a:xfrm>
            <a:off x="10698479" y="5857944"/>
            <a:ext cx="1214004" cy="38103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de-DE" dirty="0">
                <a:cs typeface="Arial" panose="020B0604020202020204" pitchFamily="34" charset="0"/>
              </a:rPr>
              <a:t>17</a:t>
            </a:r>
            <a:endParaRPr lang="pt-BR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26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Metodologia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F07F-3348-4AA9-A46A-072ECEF0C0BE}" type="slidenum">
              <a:rPr lang="pt-BR" smtClean="0"/>
              <a:pPr/>
              <a:t>19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B4F22C5-5315-5196-3402-F7B2C212E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140" y="6437889"/>
            <a:ext cx="2758679" cy="38103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378358A-FFD0-033A-3F5C-4E1757DD2B5C}"/>
              </a:ext>
            </a:extLst>
          </p:cNvPr>
          <p:cNvSpPr txBox="1"/>
          <p:nvPr/>
        </p:nvSpPr>
        <p:spPr>
          <a:xfrm>
            <a:off x="8016062" y="6428644"/>
            <a:ext cx="4116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b="1" dirty="0">
                <a:solidFill>
                  <a:schemeClr val="bg1"/>
                </a:solidFill>
              </a:rPr>
              <a:t>Acadêmico: Felipe Rosa</a:t>
            </a: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8CA91261-B44F-EF79-9B2B-68A89717FC36}"/>
              </a:ext>
            </a:extLst>
          </p:cNvPr>
          <p:cNvSpPr txBox="1">
            <a:spLocks/>
          </p:cNvSpPr>
          <p:nvPr/>
        </p:nvSpPr>
        <p:spPr>
          <a:xfrm>
            <a:off x="1097280" y="2071322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cs typeface="Arial" panose="020B0604020202020204" pitchFamily="34" charset="0"/>
              </a:rPr>
              <a:t> Execução do experimento com script contendo: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600" dirty="0">
                <a:cs typeface="Arial" panose="020B0604020202020204" pitchFamily="34" charset="0"/>
              </a:rPr>
              <a:t>disparo de 5000 requisições por segundo, durante 10 segundos;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600" dirty="0">
                <a:cs typeface="Arial" panose="020B0604020202020204" pitchFamily="34" charset="0"/>
              </a:rPr>
              <a:t>intervalos de 70s entre cada disparo de requisições;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600" dirty="0">
                <a:cs typeface="Arial" panose="020B0604020202020204" pitchFamily="34" charset="0"/>
              </a:rPr>
              <a:t>7 execuções seguidas, sendo considerados os dados das últimas 5;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9567A1FA-D5E1-2D0B-42B3-D6EAB79C8A82}"/>
              </a:ext>
            </a:extLst>
          </p:cNvPr>
          <p:cNvSpPr txBox="1">
            <a:spLocks/>
          </p:cNvSpPr>
          <p:nvPr/>
        </p:nvSpPr>
        <p:spPr>
          <a:xfrm>
            <a:off x="10698479" y="5857944"/>
            <a:ext cx="1214004" cy="38103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de-DE" dirty="0">
                <a:cs typeface="Arial" panose="020B0604020202020204" pitchFamily="34" charset="0"/>
              </a:rPr>
              <a:t>18</a:t>
            </a:r>
            <a:endParaRPr lang="pt-BR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48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/>
              <a:t>Agenda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735371"/>
            <a:ext cx="10058400" cy="4689500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3600" dirty="0"/>
              <a:t>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Introdução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 Objetivo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 Revisão bibliográfica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 Metodologia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 Análise dos dados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 Discussão dos resultados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 Conclusão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 Referências</a:t>
            </a:r>
          </a:p>
        </p:txBody>
      </p:sp>
      <p:pic>
        <p:nvPicPr>
          <p:cNvPr id="4" name="Picture 4" descr="http://novo.univille.edu.br/templates/source/8/images/pages/logo.png"/>
          <p:cNvPicPr>
            <a:picLocks noChangeAspect="1" noChangeArrowheads="1"/>
          </p:cNvPicPr>
          <p:nvPr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60"/>
          <a:stretch/>
        </p:blipFill>
        <p:spPr bwMode="auto">
          <a:xfrm>
            <a:off x="-30919" y="6424871"/>
            <a:ext cx="615119" cy="405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8010659" y="6437889"/>
            <a:ext cx="4116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b="1" dirty="0">
                <a:solidFill>
                  <a:schemeClr val="bg1"/>
                </a:solidFill>
              </a:rPr>
              <a:t>Acadêmico: Nome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6CB362B-071D-850F-96FE-822B95441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9140" y="6437889"/>
            <a:ext cx="2758679" cy="38103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30E5400-4145-5A3A-4D70-31F47B404768}"/>
              </a:ext>
            </a:extLst>
          </p:cNvPr>
          <p:cNvSpPr txBox="1"/>
          <p:nvPr/>
        </p:nvSpPr>
        <p:spPr>
          <a:xfrm>
            <a:off x="8016062" y="6428644"/>
            <a:ext cx="4116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b="1" dirty="0">
                <a:solidFill>
                  <a:schemeClr val="bg1"/>
                </a:solidFill>
              </a:rPr>
              <a:t>Acadêmico: Felipe Rosa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CA6F1508-F8F5-5EF4-F760-A1A784DBD39B}"/>
              </a:ext>
            </a:extLst>
          </p:cNvPr>
          <p:cNvSpPr txBox="1">
            <a:spLocks/>
          </p:cNvSpPr>
          <p:nvPr/>
        </p:nvSpPr>
        <p:spPr>
          <a:xfrm>
            <a:off x="10698479" y="5857944"/>
            <a:ext cx="1214004" cy="38103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de-DE" dirty="0">
                <a:cs typeface="Arial" panose="020B0604020202020204" pitchFamily="34" charset="0"/>
              </a:rPr>
              <a:t>1</a:t>
            </a:r>
            <a:endParaRPr lang="pt-BR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28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>
                <a:latin typeface="Arial" pitchFamily="34" charset="0"/>
                <a:cs typeface="Arial" pitchFamily="34" charset="0"/>
              </a:rPr>
              <a:t>Análise dos dados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F07F-3348-4AA9-A46A-072ECEF0C0BE}" type="slidenum">
              <a:rPr lang="pt-BR" smtClean="0"/>
              <a:pPr/>
              <a:t>20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B4F22C5-5315-5196-3402-F7B2C212E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140" y="6437889"/>
            <a:ext cx="2758679" cy="38103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378358A-FFD0-033A-3F5C-4E1757DD2B5C}"/>
              </a:ext>
            </a:extLst>
          </p:cNvPr>
          <p:cNvSpPr txBox="1"/>
          <p:nvPr/>
        </p:nvSpPr>
        <p:spPr>
          <a:xfrm>
            <a:off x="8016062" y="6428644"/>
            <a:ext cx="4116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b="1" dirty="0">
                <a:solidFill>
                  <a:schemeClr val="bg1"/>
                </a:solidFill>
              </a:rPr>
              <a:t>Acadêmico: Felipe Rosa</a:t>
            </a: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8CA91261-B44F-EF79-9B2B-68A89717FC36}"/>
              </a:ext>
            </a:extLst>
          </p:cNvPr>
          <p:cNvSpPr txBox="1">
            <a:spLocks/>
          </p:cNvSpPr>
          <p:nvPr/>
        </p:nvSpPr>
        <p:spPr>
          <a:xfrm>
            <a:off x="1097280" y="2071322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cs typeface="Arial" panose="020B0604020202020204" pitchFamily="34" charset="0"/>
              </a:rPr>
              <a:t> Consolidação de dados .CSV gerados pelas ferramentas;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cs typeface="Arial" panose="020B0604020202020204" pitchFamily="34" charset="0"/>
              </a:rPr>
              <a:t> Geração de gráficos com </a:t>
            </a:r>
            <a:r>
              <a:rPr lang="pt-BR" sz="2800" dirty="0" err="1">
                <a:cs typeface="Arial" panose="020B0604020202020204" pitchFamily="34" charset="0"/>
              </a:rPr>
              <a:t>Matplotlib</a:t>
            </a:r>
            <a:r>
              <a:rPr lang="pt-BR" sz="2800" dirty="0">
                <a:cs typeface="Arial" panose="020B0604020202020204" pitchFamily="34" charset="0"/>
              </a:rPr>
              <a:t> da linguagem Python;</a:t>
            </a:r>
            <a:endParaRPr lang="pt-BR" sz="2400" dirty="0">
              <a:cs typeface="Arial" panose="020B0604020202020204" pitchFamily="34" charset="0"/>
            </a:endParaRPr>
          </a:p>
          <a:p>
            <a:pPr marL="201168" lvl="1" indent="0">
              <a:lnSpc>
                <a:spcPct val="100000"/>
              </a:lnSpc>
              <a:buNone/>
            </a:pPr>
            <a:endParaRPr lang="pt-BR" sz="2000" dirty="0"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sz="2400" dirty="0">
              <a:cs typeface="Arial" panose="020B0604020202020204" pitchFamily="34" charset="0"/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3BF67D2B-C009-92A6-FCF2-0E986607068B}"/>
              </a:ext>
            </a:extLst>
          </p:cNvPr>
          <p:cNvSpPr txBox="1">
            <a:spLocks/>
          </p:cNvSpPr>
          <p:nvPr/>
        </p:nvSpPr>
        <p:spPr>
          <a:xfrm>
            <a:off x="10698479" y="5857944"/>
            <a:ext cx="1214004" cy="38103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de-DE" dirty="0">
                <a:cs typeface="Arial" panose="020B0604020202020204" pitchFamily="34" charset="0"/>
              </a:rPr>
              <a:t>19</a:t>
            </a:r>
            <a:endParaRPr lang="pt-BR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70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>
                <a:latin typeface="Arial" pitchFamily="34" charset="0"/>
                <a:cs typeface="Arial" pitchFamily="34" charset="0"/>
              </a:rPr>
              <a:t>Discussão dos resultados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F07F-3348-4AA9-A46A-072ECEF0C0BE}" type="slidenum">
              <a:rPr lang="pt-BR" smtClean="0"/>
              <a:pPr/>
              <a:t>21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B4F22C5-5315-5196-3402-F7B2C212E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140" y="6437889"/>
            <a:ext cx="2758679" cy="38103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378358A-FFD0-033A-3F5C-4E1757DD2B5C}"/>
              </a:ext>
            </a:extLst>
          </p:cNvPr>
          <p:cNvSpPr txBox="1"/>
          <p:nvPr/>
        </p:nvSpPr>
        <p:spPr>
          <a:xfrm>
            <a:off x="8016062" y="6428644"/>
            <a:ext cx="4116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b="1" dirty="0">
                <a:solidFill>
                  <a:schemeClr val="bg1"/>
                </a:solidFill>
              </a:rPr>
              <a:t>Acadêmico: Felipe Rosa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9A7F73C6-44ED-329D-AB7E-DC3E8B82B55F}"/>
              </a:ext>
            </a:extLst>
          </p:cNvPr>
          <p:cNvSpPr txBox="1">
            <a:spLocks/>
          </p:cNvSpPr>
          <p:nvPr/>
        </p:nvSpPr>
        <p:spPr>
          <a:xfrm>
            <a:off x="6096000" y="5990959"/>
            <a:ext cx="4754880" cy="5804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1600" dirty="0">
                <a:cs typeface="Arial" panose="020B0604020202020204" pitchFamily="34" charset="0"/>
              </a:rPr>
              <a:t>Fonte: Primária (2023).</a:t>
            </a:r>
          </a:p>
        </p:txBody>
      </p:sp>
      <p:pic>
        <p:nvPicPr>
          <p:cNvPr id="9" name="Imagem 8" descr="Gráfico, Gráfico de linhas&#10;&#10;Descrição gerada automaticamente">
            <a:extLst>
              <a:ext uri="{FF2B5EF4-FFF2-40B4-BE49-F238E27FC236}">
                <a16:creationId xmlns:a16="http://schemas.microsoft.com/office/drawing/2014/main" id="{B9E6AAEE-64AF-4A0F-643E-1FDFC17480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6" t="5271"/>
          <a:stretch/>
        </p:blipFill>
        <p:spPr>
          <a:xfrm>
            <a:off x="5385600" y="1800000"/>
            <a:ext cx="5903779" cy="4187864"/>
          </a:xfrm>
          <a:prstGeom prst="rect">
            <a:avLst/>
          </a:prstGeom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3E569B2C-75D3-E898-CC2D-80F462F6B493}"/>
              </a:ext>
            </a:extLst>
          </p:cNvPr>
          <p:cNvSpPr txBox="1">
            <a:spLocks/>
          </p:cNvSpPr>
          <p:nvPr/>
        </p:nvSpPr>
        <p:spPr>
          <a:xfrm>
            <a:off x="1299600" y="2102400"/>
            <a:ext cx="4634927" cy="360137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cs typeface="Arial" panose="020B0604020202020204" pitchFamily="34" charset="0"/>
              </a:rPr>
              <a:t> Média (</a:t>
            </a:r>
            <a:r>
              <a:rPr lang="pt-BR" sz="2400" dirty="0" err="1">
                <a:cs typeface="Arial" panose="020B0604020202020204" pitchFamily="34" charset="0"/>
              </a:rPr>
              <a:t>ms</a:t>
            </a:r>
            <a:r>
              <a:rPr lang="pt-BR" sz="2400" dirty="0">
                <a:cs typeface="Arial" panose="020B0604020202020204" pitchFamily="34" charset="0"/>
              </a:rPr>
              <a:t>):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cs typeface="Arial" panose="020B0604020202020204" pitchFamily="34" charset="0"/>
              </a:rPr>
              <a:t>Virtual: 101,97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000" dirty="0" err="1">
                <a:cs typeface="Arial" panose="020B0604020202020204" pitchFamily="34" charset="0"/>
              </a:rPr>
              <a:t>Cached</a:t>
            </a:r>
            <a:r>
              <a:rPr lang="pt-BR" sz="2000" dirty="0">
                <a:cs typeface="Arial" panose="020B0604020202020204" pitchFamily="34" charset="0"/>
              </a:rPr>
              <a:t>: 102,05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000" dirty="0" err="1">
                <a:cs typeface="Arial" panose="020B0604020202020204" pitchFamily="34" charset="0"/>
              </a:rPr>
              <a:t>Tomcat</a:t>
            </a:r>
            <a:r>
              <a:rPr lang="pt-BR" sz="2000" dirty="0">
                <a:cs typeface="Arial" panose="020B0604020202020204" pitchFamily="34" charset="0"/>
              </a:rPr>
              <a:t>: 102,51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9EFC93C0-9AFE-20FF-18A6-B9E8D25FECCE}"/>
              </a:ext>
            </a:extLst>
          </p:cNvPr>
          <p:cNvSpPr txBox="1">
            <a:spLocks/>
          </p:cNvSpPr>
          <p:nvPr/>
        </p:nvSpPr>
        <p:spPr>
          <a:xfrm>
            <a:off x="10698479" y="5857944"/>
            <a:ext cx="1214004" cy="38103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de-DE" dirty="0">
                <a:cs typeface="Arial" panose="020B0604020202020204" pitchFamily="34" charset="0"/>
              </a:rPr>
              <a:t>20</a:t>
            </a:r>
            <a:endParaRPr lang="pt-BR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01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>
                <a:latin typeface="Arial" pitchFamily="34" charset="0"/>
                <a:cs typeface="Arial" pitchFamily="34" charset="0"/>
              </a:rPr>
              <a:t>Discussão dos resultados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F07F-3348-4AA9-A46A-072ECEF0C0BE}" type="slidenum">
              <a:rPr lang="pt-BR" smtClean="0"/>
              <a:pPr/>
              <a:t>22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B4F22C5-5315-5196-3402-F7B2C212E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140" y="6437889"/>
            <a:ext cx="2758679" cy="38103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378358A-FFD0-033A-3F5C-4E1757DD2B5C}"/>
              </a:ext>
            </a:extLst>
          </p:cNvPr>
          <p:cNvSpPr txBox="1"/>
          <p:nvPr/>
        </p:nvSpPr>
        <p:spPr>
          <a:xfrm>
            <a:off x="8016062" y="6428644"/>
            <a:ext cx="4116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b="1" dirty="0">
                <a:solidFill>
                  <a:schemeClr val="bg1"/>
                </a:solidFill>
              </a:rPr>
              <a:t>Acadêmico: Felipe Rosa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9A7F73C6-44ED-329D-AB7E-DC3E8B82B55F}"/>
              </a:ext>
            </a:extLst>
          </p:cNvPr>
          <p:cNvSpPr txBox="1">
            <a:spLocks/>
          </p:cNvSpPr>
          <p:nvPr/>
        </p:nvSpPr>
        <p:spPr>
          <a:xfrm>
            <a:off x="6126480" y="5988514"/>
            <a:ext cx="4754880" cy="5804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1600" dirty="0">
                <a:cs typeface="Arial" panose="020B0604020202020204" pitchFamily="34" charset="0"/>
              </a:rPr>
              <a:t>Fonte: Primária (2023).</a:t>
            </a:r>
          </a:p>
        </p:txBody>
      </p:sp>
      <p:pic>
        <p:nvPicPr>
          <p:cNvPr id="8" name="Imagem 7" descr="Gráfico, Gráfico de linhas&#10;&#10;Descrição gerada automaticamente">
            <a:extLst>
              <a:ext uri="{FF2B5EF4-FFF2-40B4-BE49-F238E27FC236}">
                <a16:creationId xmlns:a16="http://schemas.microsoft.com/office/drawing/2014/main" id="{122B633F-3973-573A-2610-D155C809B3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26"/>
          <a:stretch/>
        </p:blipFill>
        <p:spPr>
          <a:xfrm>
            <a:off x="5385600" y="1800000"/>
            <a:ext cx="5930162" cy="4188514"/>
          </a:xfrm>
          <a:prstGeom prst="rect">
            <a:avLst/>
          </a:prstGeo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7F4D8EB4-05AA-D612-9B23-A63C8CBAA0EC}"/>
              </a:ext>
            </a:extLst>
          </p:cNvPr>
          <p:cNvSpPr txBox="1">
            <a:spLocks/>
          </p:cNvSpPr>
          <p:nvPr/>
        </p:nvSpPr>
        <p:spPr>
          <a:xfrm>
            <a:off x="1299600" y="2102400"/>
            <a:ext cx="4634927" cy="360137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cs typeface="Arial" panose="020B0604020202020204" pitchFamily="34" charset="0"/>
              </a:rPr>
              <a:t> Média (MB):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cs typeface="Arial" panose="020B0604020202020204" pitchFamily="34" charset="0"/>
              </a:rPr>
              <a:t>Virtual: 1657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000" dirty="0" err="1">
                <a:cs typeface="Arial" panose="020B0604020202020204" pitchFamily="34" charset="0"/>
              </a:rPr>
              <a:t>Cached</a:t>
            </a:r>
            <a:r>
              <a:rPr lang="pt-BR" sz="2000" dirty="0">
                <a:cs typeface="Arial" panose="020B0604020202020204" pitchFamily="34" charset="0"/>
              </a:rPr>
              <a:t>: 748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000" dirty="0" err="1">
                <a:cs typeface="Arial" panose="020B0604020202020204" pitchFamily="34" charset="0"/>
              </a:rPr>
              <a:t>Tomcat</a:t>
            </a:r>
            <a:r>
              <a:rPr lang="pt-BR" sz="2000" dirty="0">
                <a:cs typeface="Arial" panose="020B0604020202020204" pitchFamily="34" charset="0"/>
              </a:rPr>
              <a:t>: 373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3D31E364-BB99-7AFF-C44D-CDB654A3D85A}"/>
              </a:ext>
            </a:extLst>
          </p:cNvPr>
          <p:cNvSpPr txBox="1">
            <a:spLocks/>
          </p:cNvSpPr>
          <p:nvPr/>
        </p:nvSpPr>
        <p:spPr>
          <a:xfrm>
            <a:off x="10698479" y="5857944"/>
            <a:ext cx="1214004" cy="38103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de-DE" dirty="0">
                <a:cs typeface="Arial" panose="020B0604020202020204" pitchFamily="34" charset="0"/>
              </a:rPr>
              <a:t>21</a:t>
            </a:r>
            <a:endParaRPr lang="pt-BR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79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>
                <a:latin typeface="Arial" pitchFamily="34" charset="0"/>
                <a:cs typeface="Arial" pitchFamily="34" charset="0"/>
              </a:rPr>
              <a:t>Discussão dos resultados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F07F-3348-4AA9-A46A-072ECEF0C0BE}" type="slidenum">
              <a:rPr lang="pt-BR" smtClean="0"/>
              <a:pPr/>
              <a:t>23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B4F22C5-5315-5196-3402-F7B2C212E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140" y="6437889"/>
            <a:ext cx="2758679" cy="38103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378358A-FFD0-033A-3F5C-4E1757DD2B5C}"/>
              </a:ext>
            </a:extLst>
          </p:cNvPr>
          <p:cNvSpPr txBox="1"/>
          <p:nvPr/>
        </p:nvSpPr>
        <p:spPr>
          <a:xfrm>
            <a:off x="8016062" y="6428644"/>
            <a:ext cx="4116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b="1" dirty="0">
                <a:solidFill>
                  <a:schemeClr val="bg1"/>
                </a:solidFill>
              </a:rPr>
              <a:t>Acadêmico: Felipe Rosa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9A7F73C6-44ED-329D-AB7E-DC3E8B82B55F}"/>
              </a:ext>
            </a:extLst>
          </p:cNvPr>
          <p:cNvSpPr txBox="1">
            <a:spLocks/>
          </p:cNvSpPr>
          <p:nvPr/>
        </p:nvSpPr>
        <p:spPr>
          <a:xfrm>
            <a:off x="6126480" y="5989738"/>
            <a:ext cx="4754880" cy="5804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1600" dirty="0">
                <a:cs typeface="Arial" panose="020B0604020202020204" pitchFamily="34" charset="0"/>
              </a:rPr>
              <a:t>Fonte: Primária (2023).</a:t>
            </a:r>
          </a:p>
        </p:txBody>
      </p:sp>
      <p:pic>
        <p:nvPicPr>
          <p:cNvPr id="9" name="Imagem 8" descr="Gráfico, Gráfico de linhas&#10;&#10;Descrição gerada automaticamente">
            <a:extLst>
              <a:ext uri="{FF2B5EF4-FFF2-40B4-BE49-F238E27FC236}">
                <a16:creationId xmlns:a16="http://schemas.microsoft.com/office/drawing/2014/main" id="{D4FE913B-E133-2A8E-E1ED-71091F7A34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9"/>
          <a:stretch/>
        </p:blipFill>
        <p:spPr>
          <a:xfrm>
            <a:off x="5385600" y="1800000"/>
            <a:ext cx="5883425" cy="4183606"/>
          </a:xfrm>
          <a:prstGeom prst="rect">
            <a:avLst/>
          </a:prstGeo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DFF7AD60-2502-89C5-310D-773523AB405E}"/>
              </a:ext>
            </a:extLst>
          </p:cNvPr>
          <p:cNvSpPr txBox="1">
            <a:spLocks/>
          </p:cNvSpPr>
          <p:nvPr/>
        </p:nvSpPr>
        <p:spPr>
          <a:xfrm>
            <a:off x="1299600" y="2102400"/>
            <a:ext cx="4634927" cy="360137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cs typeface="Arial" panose="020B0604020202020204" pitchFamily="34" charset="0"/>
              </a:rPr>
              <a:t> Média (%):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cs typeface="Arial" panose="020B0604020202020204" pitchFamily="34" charset="0"/>
              </a:rPr>
              <a:t>Virtual: 54,4  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000" dirty="0" err="1">
                <a:cs typeface="Arial" panose="020B0604020202020204" pitchFamily="34" charset="0"/>
              </a:rPr>
              <a:t>Cached</a:t>
            </a:r>
            <a:r>
              <a:rPr lang="pt-BR" sz="2000" dirty="0">
                <a:cs typeface="Arial" panose="020B0604020202020204" pitchFamily="34" charset="0"/>
              </a:rPr>
              <a:t>: 50,76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000" dirty="0" err="1">
                <a:cs typeface="Arial" panose="020B0604020202020204" pitchFamily="34" charset="0"/>
              </a:rPr>
              <a:t>Tomcat</a:t>
            </a:r>
            <a:r>
              <a:rPr lang="pt-BR" sz="2000" dirty="0">
                <a:cs typeface="Arial" panose="020B0604020202020204" pitchFamily="34" charset="0"/>
              </a:rPr>
              <a:t>: 49,68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5B888649-6057-EB41-3340-E5284208A2A4}"/>
              </a:ext>
            </a:extLst>
          </p:cNvPr>
          <p:cNvSpPr txBox="1">
            <a:spLocks/>
          </p:cNvSpPr>
          <p:nvPr/>
        </p:nvSpPr>
        <p:spPr>
          <a:xfrm>
            <a:off x="10698479" y="5857944"/>
            <a:ext cx="1214004" cy="38103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de-DE" dirty="0">
                <a:cs typeface="Arial" panose="020B0604020202020204" pitchFamily="34" charset="0"/>
              </a:rPr>
              <a:t>22</a:t>
            </a:r>
            <a:endParaRPr lang="pt-BR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89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>
                <a:latin typeface="Arial" pitchFamily="34" charset="0"/>
                <a:cs typeface="Arial" pitchFamily="34" charset="0"/>
              </a:rPr>
              <a:t>Discussão dos resultados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F07F-3348-4AA9-A46A-072ECEF0C0BE}" type="slidenum">
              <a:rPr lang="pt-BR" smtClean="0"/>
              <a:pPr/>
              <a:t>24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B4F22C5-5315-5196-3402-F7B2C212E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140" y="6437889"/>
            <a:ext cx="2758679" cy="38103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378358A-FFD0-033A-3F5C-4E1757DD2B5C}"/>
              </a:ext>
            </a:extLst>
          </p:cNvPr>
          <p:cNvSpPr txBox="1"/>
          <p:nvPr/>
        </p:nvSpPr>
        <p:spPr>
          <a:xfrm>
            <a:off x="8016062" y="6428644"/>
            <a:ext cx="4116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b="1" dirty="0">
                <a:solidFill>
                  <a:schemeClr val="bg1"/>
                </a:solidFill>
              </a:rPr>
              <a:t>Acadêmico: Felipe Rosa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9A7F73C6-44ED-329D-AB7E-DC3E8B82B55F}"/>
              </a:ext>
            </a:extLst>
          </p:cNvPr>
          <p:cNvSpPr txBox="1">
            <a:spLocks/>
          </p:cNvSpPr>
          <p:nvPr/>
        </p:nvSpPr>
        <p:spPr>
          <a:xfrm>
            <a:off x="5768496" y="6007920"/>
            <a:ext cx="5387184" cy="5804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1600" dirty="0">
                <a:cs typeface="Arial" panose="020B0604020202020204" pitchFamily="34" charset="0"/>
              </a:rPr>
              <a:t>Fonte: Primária (2023).</a:t>
            </a:r>
          </a:p>
        </p:txBody>
      </p:sp>
      <p:pic>
        <p:nvPicPr>
          <p:cNvPr id="8" name="Imagem 7" descr="Gráfico, Gráfico de linhas&#10;&#10;Descrição gerada automaticamente">
            <a:extLst>
              <a:ext uri="{FF2B5EF4-FFF2-40B4-BE49-F238E27FC236}">
                <a16:creationId xmlns:a16="http://schemas.microsoft.com/office/drawing/2014/main" id="{3C3A8F49-D349-1903-0A60-ABFF1D5787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9" r="5385"/>
          <a:stretch/>
        </p:blipFill>
        <p:spPr>
          <a:xfrm>
            <a:off x="5385600" y="1798956"/>
            <a:ext cx="5645253" cy="4242264"/>
          </a:xfrm>
          <a:prstGeom prst="rect">
            <a:avLst/>
          </a:prstGeo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A7DC6104-8A30-4FB1-24BF-0731C7D6267E}"/>
              </a:ext>
            </a:extLst>
          </p:cNvPr>
          <p:cNvSpPr txBox="1">
            <a:spLocks/>
          </p:cNvSpPr>
          <p:nvPr/>
        </p:nvSpPr>
        <p:spPr>
          <a:xfrm>
            <a:off x="1300044" y="2102753"/>
            <a:ext cx="4634927" cy="360137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cs typeface="Arial" panose="020B0604020202020204" pitchFamily="34" charset="0"/>
              </a:rPr>
              <a:t> Média (nº de </a:t>
            </a:r>
            <a:r>
              <a:rPr lang="pt-BR" sz="2400" i="1" dirty="0">
                <a:cs typeface="Arial" panose="020B0604020202020204" pitchFamily="34" charset="0"/>
              </a:rPr>
              <a:t>threads</a:t>
            </a:r>
            <a:r>
              <a:rPr lang="pt-BR" sz="2400" dirty="0">
                <a:cs typeface="Arial" panose="020B0604020202020204" pitchFamily="34" charset="0"/>
              </a:rPr>
              <a:t>):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cs typeface="Arial" panose="020B0604020202020204" pitchFamily="34" charset="0"/>
              </a:rPr>
              <a:t>Virtual: 27  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000" dirty="0" err="1">
                <a:cs typeface="Arial" panose="020B0604020202020204" pitchFamily="34" charset="0"/>
              </a:rPr>
              <a:t>Cached</a:t>
            </a:r>
            <a:r>
              <a:rPr lang="pt-BR" sz="2000" dirty="0">
                <a:cs typeface="Arial" panose="020B0604020202020204" pitchFamily="34" charset="0"/>
              </a:rPr>
              <a:t>: 707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000" dirty="0" err="1">
                <a:cs typeface="Arial" panose="020B0604020202020204" pitchFamily="34" charset="0"/>
              </a:rPr>
              <a:t>Tomcat</a:t>
            </a:r>
            <a:r>
              <a:rPr lang="pt-BR" sz="2000" dirty="0">
                <a:cs typeface="Arial" panose="020B0604020202020204" pitchFamily="34" charset="0"/>
              </a:rPr>
              <a:t>: 755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61143360-7AF1-8C46-E25B-6901A8CB3DC5}"/>
              </a:ext>
            </a:extLst>
          </p:cNvPr>
          <p:cNvSpPr txBox="1">
            <a:spLocks/>
          </p:cNvSpPr>
          <p:nvPr/>
        </p:nvSpPr>
        <p:spPr>
          <a:xfrm>
            <a:off x="10698479" y="5857944"/>
            <a:ext cx="1214004" cy="38103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de-DE" dirty="0">
                <a:cs typeface="Arial" panose="020B0604020202020204" pitchFamily="34" charset="0"/>
              </a:rPr>
              <a:t>23</a:t>
            </a:r>
            <a:endParaRPr lang="pt-BR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53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>
                <a:latin typeface="Arial" pitchFamily="34" charset="0"/>
                <a:cs typeface="Arial" pitchFamily="34" charset="0"/>
              </a:rPr>
              <a:t>Conclusão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F07F-3348-4AA9-A46A-072ECEF0C0BE}" type="slidenum">
              <a:rPr lang="pt-BR" smtClean="0"/>
              <a:pPr/>
              <a:t>25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B4F22C5-5315-5196-3402-F7B2C212E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140" y="6437889"/>
            <a:ext cx="2758679" cy="38103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378358A-FFD0-033A-3F5C-4E1757DD2B5C}"/>
              </a:ext>
            </a:extLst>
          </p:cNvPr>
          <p:cNvSpPr txBox="1"/>
          <p:nvPr/>
        </p:nvSpPr>
        <p:spPr>
          <a:xfrm>
            <a:off x="8016062" y="6428644"/>
            <a:ext cx="4116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b="1" dirty="0">
                <a:solidFill>
                  <a:schemeClr val="bg1"/>
                </a:solidFill>
              </a:rPr>
              <a:t>Acadêmico: Felipe Rosa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AA1F8AA0-A1D9-21EA-AE6C-CDF5925643CD}"/>
              </a:ext>
            </a:extLst>
          </p:cNvPr>
          <p:cNvSpPr txBox="1">
            <a:spLocks/>
          </p:cNvSpPr>
          <p:nvPr/>
        </p:nvSpPr>
        <p:spPr>
          <a:xfrm>
            <a:off x="1097280" y="2071322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cs typeface="Arial" panose="020B0604020202020204" pitchFamily="34" charset="0"/>
              </a:rPr>
              <a:t> Variação pequena de latência entre cada tipo de </a:t>
            </a:r>
            <a:r>
              <a:rPr lang="pt-BR" sz="2800" i="1" dirty="0">
                <a:cs typeface="Arial" panose="020B0604020202020204" pitchFamily="34" charset="0"/>
              </a:rPr>
              <a:t>thread</a:t>
            </a:r>
            <a:r>
              <a:rPr lang="pt-BR" sz="2800" dirty="0">
                <a:cs typeface="Arial" panose="020B0604020202020204" pitchFamily="34" charset="0"/>
              </a:rPr>
              <a:t> (maior variação de 0,5%)</a:t>
            </a:r>
            <a:r>
              <a:rPr lang="pt-BR" sz="2800" i="1" dirty="0">
                <a:cs typeface="Arial" panose="020B0604020202020204" pitchFamily="34" charset="0"/>
              </a:rPr>
              <a:t>;</a:t>
            </a:r>
            <a:endParaRPr lang="pt-BR" sz="2800" dirty="0"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cs typeface="Arial" panose="020B0604020202020204" pitchFamily="34" charset="0"/>
              </a:rPr>
              <a:t> Maior consumo de CPU com </a:t>
            </a:r>
            <a:r>
              <a:rPr lang="pt-BR" sz="2800" i="1" dirty="0">
                <a:cs typeface="Arial" panose="020B0604020202020204" pitchFamily="34" charset="0"/>
              </a:rPr>
              <a:t>threads</a:t>
            </a:r>
            <a:r>
              <a:rPr lang="pt-BR" sz="2800" dirty="0">
                <a:cs typeface="Arial" panose="020B0604020202020204" pitchFamily="34" charset="0"/>
              </a:rPr>
              <a:t> virtuais (9,5% maior do que a execução com </a:t>
            </a:r>
            <a:r>
              <a:rPr lang="pt-BR" sz="2800" i="1" dirty="0">
                <a:cs typeface="Arial" panose="020B0604020202020204" pitchFamily="34" charset="0"/>
              </a:rPr>
              <a:t>threads </a:t>
            </a:r>
            <a:r>
              <a:rPr lang="pt-BR" sz="2800" dirty="0">
                <a:cs typeface="Arial" panose="020B0604020202020204" pitchFamily="34" charset="0"/>
              </a:rPr>
              <a:t>do </a:t>
            </a:r>
            <a:r>
              <a:rPr lang="pt-BR" sz="2800" dirty="0" err="1">
                <a:cs typeface="Arial" panose="020B0604020202020204" pitchFamily="34" charset="0"/>
              </a:rPr>
              <a:t>Tomcat</a:t>
            </a:r>
            <a:r>
              <a:rPr lang="pt-BR" sz="2800" dirty="0"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cs typeface="Arial" panose="020B0604020202020204" pitchFamily="34" charset="0"/>
              </a:rPr>
              <a:t> Consumo de memória expressivo na execução com </a:t>
            </a:r>
            <a:r>
              <a:rPr lang="pt-BR" sz="2800" i="1" dirty="0">
                <a:cs typeface="Arial" panose="020B0604020202020204" pitchFamily="34" charset="0"/>
              </a:rPr>
              <a:t>threads</a:t>
            </a:r>
            <a:r>
              <a:rPr lang="pt-BR" sz="2800" dirty="0">
                <a:cs typeface="Arial" panose="020B0604020202020204" pitchFamily="34" charset="0"/>
              </a:rPr>
              <a:t> virtuais (≈ 4,5x maior);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cs typeface="Arial" panose="020B0604020202020204" pitchFamily="34" charset="0"/>
              </a:rPr>
              <a:t> </a:t>
            </a:r>
            <a:r>
              <a:rPr lang="pt-BR" sz="2800" i="1" dirty="0">
                <a:cs typeface="Arial" panose="020B0604020202020204" pitchFamily="34" charset="0"/>
              </a:rPr>
              <a:t>Threads</a:t>
            </a:r>
            <a:r>
              <a:rPr lang="pt-BR" sz="2800" dirty="0">
                <a:cs typeface="Arial" panose="020B0604020202020204" pitchFamily="34" charset="0"/>
              </a:rPr>
              <a:t> virtuais utilizaram muito menos </a:t>
            </a:r>
            <a:r>
              <a:rPr lang="pt-BR" sz="2800" i="1" dirty="0">
                <a:cs typeface="Arial" panose="020B0604020202020204" pitchFamily="34" charset="0"/>
              </a:rPr>
              <a:t>threads</a:t>
            </a:r>
            <a:r>
              <a:rPr lang="pt-BR" sz="2800" dirty="0">
                <a:cs typeface="Arial" panose="020B0604020202020204" pitchFamily="34" charset="0"/>
              </a:rPr>
              <a:t> do SO em suas execuções (diferença de até 728 </a:t>
            </a:r>
            <a:r>
              <a:rPr lang="pt-BR" sz="2800" i="1" dirty="0">
                <a:cs typeface="Arial" panose="020B0604020202020204" pitchFamily="34" charset="0"/>
              </a:rPr>
              <a:t>threads</a:t>
            </a:r>
            <a:r>
              <a:rPr lang="pt-BR" sz="2800" dirty="0">
                <a:cs typeface="Arial" panose="020B0604020202020204" pitchFamily="34" charset="0"/>
              </a:rPr>
              <a:t>);	</a:t>
            </a:r>
            <a:endParaRPr lang="pt-BR" sz="2600" dirty="0">
              <a:cs typeface="Arial" panose="020B0604020202020204" pitchFamily="34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C481937E-C673-0B1A-77A9-B4430A740DED}"/>
              </a:ext>
            </a:extLst>
          </p:cNvPr>
          <p:cNvSpPr txBox="1">
            <a:spLocks/>
          </p:cNvSpPr>
          <p:nvPr/>
        </p:nvSpPr>
        <p:spPr>
          <a:xfrm>
            <a:off x="10698479" y="5857944"/>
            <a:ext cx="1214004" cy="38103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de-DE" dirty="0">
                <a:cs typeface="Arial" panose="020B0604020202020204" pitchFamily="34" charset="0"/>
              </a:rPr>
              <a:t>24</a:t>
            </a:r>
            <a:endParaRPr lang="pt-BR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11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>
                <a:latin typeface="Arial" pitchFamily="34" charset="0"/>
                <a:cs typeface="Arial" pitchFamily="34" charset="0"/>
              </a:rPr>
              <a:t>Conclusão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F07F-3348-4AA9-A46A-072ECEF0C0BE}" type="slidenum">
              <a:rPr lang="pt-BR" smtClean="0"/>
              <a:pPr/>
              <a:t>26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B4F22C5-5315-5196-3402-F7B2C212E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9140" y="6437889"/>
            <a:ext cx="2758679" cy="38103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378358A-FFD0-033A-3F5C-4E1757DD2B5C}"/>
              </a:ext>
            </a:extLst>
          </p:cNvPr>
          <p:cNvSpPr txBox="1"/>
          <p:nvPr/>
        </p:nvSpPr>
        <p:spPr>
          <a:xfrm>
            <a:off x="8016062" y="6428644"/>
            <a:ext cx="4116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b="1" dirty="0">
                <a:solidFill>
                  <a:schemeClr val="bg1"/>
                </a:solidFill>
              </a:rPr>
              <a:t>Acadêmico: Felipe Rosa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AA1F8AA0-A1D9-21EA-AE6C-CDF5925643CD}"/>
              </a:ext>
            </a:extLst>
          </p:cNvPr>
          <p:cNvSpPr txBox="1">
            <a:spLocks/>
          </p:cNvSpPr>
          <p:nvPr/>
        </p:nvSpPr>
        <p:spPr>
          <a:xfrm>
            <a:off x="1097280" y="2071322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cs typeface="Arial" panose="020B0604020202020204" pitchFamily="34" charset="0"/>
              </a:rPr>
              <a:t> </a:t>
            </a:r>
            <a:r>
              <a:rPr lang="pt-BR" sz="2800" i="1" dirty="0">
                <a:cs typeface="Arial" panose="020B0604020202020204" pitchFamily="34" charset="0"/>
              </a:rPr>
              <a:t>Threads</a:t>
            </a:r>
            <a:r>
              <a:rPr lang="pt-BR" sz="2800" dirty="0">
                <a:cs typeface="Arial" panose="020B0604020202020204" pitchFamily="34" charset="0"/>
              </a:rPr>
              <a:t> virtuais não trouxeram melhoras expressivas quando aplicadas ao servidor </a:t>
            </a:r>
            <a:r>
              <a:rPr lang="pt-BR" sz="2800" dirty="0" err="1">
                <a:cs typeface="Arial" panose="020B0604020202020204" pitchFamily="34" charset="0"/>
              </a:rPr>
              <a:t>Tomcat</a:t>
            </a:r>
            <a:r>
              <a:rPr lang="pt-BR" sz="2800" i="1" dirty="0">
                <a:cs typeface="Arial" panose="020B0604020202020204" pitchFamily="34" charset="0"/>
              </a:rPr>
              <a:t>;</a:t>
            </a:r>
            <a:endParaRPr lang="pt-BR" sz="2800" dirty="0"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cs typeface="Arial" panose="020B0604020202020204" pitchFamily="34" charset="0"/>
              </a:rPr>
              <a:t> Servidor </a:t>
            </a:r>
            <a:r>
              <a:rPr lang="pt-BR" sz="2800" dirty="0" err="1">
                <a:cs typeface="Arial" panose="020B0604020202020204" pitchFamily="34" charset="0"/>
              </a:rPr>
              <a:t>Tomcat</a:t>
            </a:r>
            <a:r>
              <a:rPr lang="pt-BR" sz="2800" dirty="0">
                <a:cs typeface="Arial" panose="020B0604020202020204" pitchFamily="34" charset="0"/>
              </a:rPr>
              <a:t> pode necessitar mais adequações, além das já realizadas na versão 10.0.0;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cs typeface="Arial" panose="020B0604020202020204" pitchFamily="34" charset="0"/>
              </a:rPr>
              <a:t> Versão prévia da linguagem ainda pode receber melhorias na versão de longo prazo;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cs typeface="Arial" panose="020B0604020202020204" pitchFamily="34" charset="0"/>
              </a:rPr>
              <a:t> Outros cenários de testes com configurações diferentes do servidor </a:t>
            </a:r>
            <a:r>
              <a:rPr lang="pt-BR" sz="2800" dirty="0" err="1">
                <a:cs typeface="Arial" panose="020B0604020202020204" pitchFamily="34" charset="0"/>
              </a:rPr>
              <a:t>Tomcat</a:t>
            </a:r>
            <a:r>
              <a:rPr lang="pt-BR" sz="2800" dirty="0">
                <a:cs typeface="Arial" panose="020B0604020202020204" pitchFamily="34" charset="0"/>
              </a:rPr>
              <a:t>;</a:t>
            </a:r>
            <a:endParaRPr lang="pt-BR" sz="2600" dirty="0">
              <a:cs typeface="Arial" panose="020B0604020202020204" pitchFamily="34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F4F32CA1-52F5-1D06-A4D2-6F9E216D1331}"/>
              </a:ext>
            </a:extLst>
          </p:cNvPr>
          <p:cNvSpPr txBox="1">
            <a:spLocks/>
          </p:cNvSpPr>
          <p:nvPr/>
        </p:nvSpPr>
        <p:spPr>
          <a:xfrm>
            <a:off x="10698479" y="5857944"/>
            <a:ext cx="1214004" cy="38103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de-DE" dirty="0">
                <a:cs typeface="Arial" panose="020B0604020202020204" pitchFamily="34" charset="0"/>
              </a:rPr>
              <a:t>25</a:t>
            </a:r>
            <a:endParaRPr lang="pt-BR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19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900752"/>
            <a:ext cx="10058400" cy="836608"/>
          </a:xfrm>
        </p:spPr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Referências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F07F-3348-4AA9-A46A-072ECEF0C0BE}" type="slidenum">
              <a:rPr lang="pt-BR" smtClean="0"/>
              <a:pPr/>
              <a:t>27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8982769-1A82-7ED9-91F0-1C8AC7EC8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140" y="6437889"/>
            <a:ext cx="2758679" cy="38103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57B05A7-8E95-74C8-DC8B-C6548CC64C86}"/>
              </a:ext>
            </a:extLst>
          </p:cNvPr>
          <p:cNvSpPr txBox="1"/>
          <p:nvPr/>
        </p:nvSpPr>
        <p:spPr>
          <a:xfrm>
            <a:off x="8016062" y="6428644"/>
            <a:ext cx="4116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b="1" dirty="0">
                <a:solidFill>
                  <a:schemeClr val="bg1"/>
                </a:solidFill>
              </a:rPr>
              <a:t>Acadêmico: Felipe Rosa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70F83970-07B9-8CB5-E3B9-CC2A97EBAEBD}"/>
              </a:ext>
            </a:extLst>
          </p:cNvPr>
          <p:cNvSpPr txBox="1">
            <a:spLocks/>
          </p:cNvSpPr>
          <p:nvPr/>
        </p:nvSpPr>
        <p:spPr>
          <a:xfrm>
            <a:off x="1097280" y="2071322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pt-BR" sz="2600" dirty="0">
              <a:cs typeface="Arial" panose="020B0604020202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EAEC03D-7A3F-FC45-8DBA-B0221DD6EF05}"/>
              </a:ext>
            </a:extLst>
          </p:cNvPr>
          <p:cNvSpPr txBox="1"/>
          <p:nvPr/>
        </p:nvSpPr>
        <p:spPr>
          <a:xfrm>
            <a:off x="1097281" y="1767600"/>
            <a:ext cx="100583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APACHE TOMCAT. Apache </a:t>
            </a:r>
            <a:r>
              <a:rPr lang="pt-BR" dirty="0" err="1"/>
              <a:t>Tomcat</a:t>
            </a:r>
            <a:r>
              <a:rPr lang="pt-BR" dirty="0"/>
              <a:t> 11 </a:t>
            </a:r>
            <a:r>
              <a:rPr lang="pt-BR" dirty="0" err="1"/>
              <a:t>Documentation</a:t>
            </a:r>
            <a:r>
              <a:rPr lang="pt-BR" dirty="0"/>
              <a:t> Index. Disponível em: https://tomcat.apache.org/tomcat-11.0-doc/index.html. Acesso em 25 jun. 2023. </a:t>
            </a:r>
          </a:p>
          <a:p>
            <a:endParaRPr lang="pt-BR" dirty="0"/>
          </a:p>
          <a:p>
            <a:r>
              <a:rPr lang="pt-BR" dirty="0"/>
              <a:t>BERONIĆ, D.; PUFEK, B.; MIHALJEVIĆ, B.; RADOVAN, A.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Analyzing</a:t>
            </a:r>
            <a:r>
              <a:rPr lang="pt-BR" dirty="0"/>
              <a:t> Virtual Threads – a </a:t>
            </a:r>
            <a:r>
              <a:rPr lang="pt-BR" dirty="0" err="1"/>
              <a:t>Structured</a:t>
            </a:r>
            <a:r>
              <a:rPr lang="pt-BR" dirty="0"/>
              <a:t> </a:t>
            </a:r>
            <a:r>
              <a:rPr lang="pt-BR" dirty="0" err="1"/>
              <a:t>Concurrency</a:t>
            </a:r>
            <a:r>
              <a:rPr lang="pt-BR" dirty="0"/>
              <a:t> Model for </a:t>
            </a:r>
            <a:r>
              <a:rPr lang="pt-BR" dirty="0" err="1"/>
              <a:t>Scalable</a:t>
            </a:r>
            <a:r>
              <a:rPr lang="pt-BR" dirty="0"/>
              <a:t> </a:t>
            </a:r>
            <a:r>
              <a:rPr lang="pt-BR" dirty="0" err="1"/>
              <a:t>Applications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JVMs</a:t>
            </a:r>
            <a:r>
              <a:rPr lang="pt-BR" dirty="0"/>
              <a:t>, MIPRO 2021. 01 out 2021. </a:t>
            </a:r>
          </a:p>
          <a:p>
            <a:endParaRPr lang="pt-BR" dirty="0"/>
          </a:p>
          <a:p>
            <a:r>
              <a:rPr lang="pt-BR" dirty="0"/>
              <a:t>BERONIĆ, D.; MODRIĆ, L.; MIHALJEVIĆ, B.; RADOVAN, A. </a:t>
            </a:r>
            <a:r>
              <a:rPr lang="pt-BR" dirty="0" err="1"/>
              <a:t>Comparison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Structured</a:t>
            </a:r>
            <a:r>
              <a:rPr lang="pt-BR" dirty="0"/>
              <a:t> </a:t>
            </a:r>
            <a:r>
              <a:rPr lang="pt-BR" dirty="0" err="1"/>
              <a:t>Concurrency</a:t>
            </a:r>
            <a:r>
              <a:rPr lang="pt-BR" dirty="0"/>
              <a:t> </a:t>
            </a:r>
            <a:r>
              <a:rPr lang="pt-BR" dirty="0" err="1"/>
              <a:t>Constructs</a:t>
            </a:r>
            <a:r>
              <a:rPr lang="pt-BR" dirty="0"/>
              <a:t> in Java and </a:t>
            </a:r>
            <a:r>
              <a:rPr lang="pt-BR" dirty="0" err="1"/>
              <a:t>Kotlin</a:t>
            </a:r>
            <a:r>
              <a:rPr lang="pt-BR" dirty="0"/>
              <a:t> – Virtual Threads and </a:t>
            </a:r>
            <a:r>
              <a:rPr lang="pt-BR" dirty="0" err="1"/>
              <a:t>Coroutines</a:t>
            </a:r>
            <a:r>
              <a:rPr lang="pt-BR" dirty="0"/>
              <a:t>, MIPRO 2022. 23 maio 2022. </a:t>
            </a:r>
          </a:p>
          <a:p>
            <a:endParaRPr lang="pt-BR" dirty="0"/>
          </a:p>
          <a:p>
            <a:r>
              <a:rPr lang="pt-BR" dirty="0"/>
              <a:t>BLOCH, Joshua. </a:t>
            </a:r>
            <a:r>
              <a:rPr lang="pt-BR" dirty="0" err="1"/>
              <a:t>Effective</a:t>
            </a:r>
            <a:r>
              <a:rPr lang="pt-BR" dirty="0"/>
              <a:t> Java: Best </a:t>
            </a:r>
            <a:r>
              <a:rPr lang="pt-BR" dirty="0" err="1"/>
              <a:t>practices</a:t>
            </a:r>
            <a:r>
              <a:rPr lang="pt-BR" dirty="0"/>
              <a:t> for. 3ª edição. Pearson </a:t>
            </a:r>
            <a:r>
              <a:rPr lang="pt-BR" dirty="0" err="1"/>
              <a:t>Education</a:t>
            </a:r>
            <a:r>
              <a:rPr lang="pt-BR" dirty="0"/>
              <a:t> Inc., 2018. </a:t>
            </a:r>
          </a:p>
          <a:p>
            <a:endParaRPr lang="pt-BR" dirty="0"/>
          </a:p>
          <a:p>
            <a:r>
              <a:rPr lang="pt-BR" dirty="0"/>
              <a:t>GOETZ, Brian. Java </a:t>
            </a:r>
            <a:r>
              <a:rPr lang="pt-BR" dirty="0" err="1"/>
              <a:t>Concurrency</a:t>
            </a:r>
            <a:r>
              <a:rPr lang="pt-BR" dirty="0"/>
              <a:t> in </a:t>
            </a:r>
            <a:r>
              <a:rPr lang="pt-BR" dirty="0" err="1"/>
              <a:t>Practice</a:t>
            </a:r>
            <a:r>
              <a:rPr lang="pt-BR" dirty="0"/>
              <a:t>. 1ª edição. Addison-Wesley 2006. </a:t>
            </a:r>
          </a:p>
          <a:p>
            <a:endParaRPr lang="pt-BR" dirty="0"/>
          </a:p>
          <a:p>
            <a:r>
              <a:rPr lang="pt-BR" dirty="0"/>
              <a:t>GOETZ, Brian. Virtual Threads: New </a:t>
            </a:r>
            <a:r>
              <a:rPr lang="pt-BR" dirty="0" err="1"/>
              <a:t>Foundations</a:t>
            </a:r>
            <a:r>
              <a:rPr lang="pt-BR" dirty="0"/>
              <a:t> for High-</a:t>
            </a:r>
            <a:r>
              <a:rPr lang="pt-BR" dirty="0" err="1"/>
              <a:t>Scale</a:t>
            </a:r>
            <a:r>
              <a:rPr lang="pt-BR" dirty="0"/>
              <a:t> Java </a:t>
            </a:r>
            <a:r>
              <a:rPr lang="pt-BR" dirty="0" err="1"/>
              <a:t>Applications</a:t>
            </a:r>
            <a:r>
              <a:rPr lang="pt-BR" dirty="0"/>
              <a:t>. Disponível em: https://www.infoq.com/</a:t>
            </a:r>
            <a:r>
              <a:rPr lang="pt-BR" dirty="0" err="1"/>
              <a:t>articles</a:t>
            </a:r>
            <a:r>
              <a:rPr lang="pt-BR" dirty="0"/>
              <a:t>/</a:t>
            </a:r>
            <a:r>
              <a:rPr lang="pt-BR" dirty="0" err="1"/>
              <a:t>java</a:t>
            </a:r>
            <a:r>
              <a:rPr lang="pt-BR" dirty="0"/>
              <a:t>-virtual-threads/. Acesso em 25 jun. 2023.</a:t>
            </a:r>
          </a:p>
          <a:p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81111E6A-A135-B829-7C34-D34A89BAC653}"/>
              </a:ext>
            </a:extLst>
          </p:cNvPr>
          <p:cNvSpPr txBox="1">
            <a:spLocks/>
          </p:cNvSpPr>
          <p:nvPr/>
        </p:nvSpPr>
        <p:spPr>
          <a:xfrm>
            <a:off x="10698479" y="5857944"/>
            <a:ext cx="1214004" cy="38103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de-DE" dirty="0">
                <a:cs typeface="Arial" panose="020B0604020202020204" pitchFamily="34" charset="0"/>
              </a:rPr>
              <a:t>26</a:t>
            </a:r>
            <a:endParaRPr lang="pt-BR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26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900752"/>
            <a:ext cx="10058400" cy="836608"/>
          </a:xfrm>
        </p:spPr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Referências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F07F-3348-4AA9-A46A-072ECEF0C0BE}" type="slidenum">
              <a:rPr lang="pt-BR" smtClean="0"/>
              <a:pPr/>
              <a:t>28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8982769-1A82-7ED9-91F0-1C8AC7EC8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140" y="6437889"/>
            <a:ext cx="2758679" cy="38103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57B05A7-8E95-74C8-DC8B-C6548CC64C86}"/>
              </a:ext>
            </a:extLst>
          </p:cNvPr>
          <p:cNvSpPr txBox="1"/>
          <p:nvPr/>
        </p:nvSpPr>
        <p:spPr>
          <a:xfrm>
            <a:off x="8016062" y="6428644"/>
            <a:ext cx="4116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b="1" dirty="0">
                <a:solidFill>
                  <a:schemeClr val="bg1"/>
                </a:solidFill>
              </a:rPr>
              <a:t>Acadêmico: Felipe Rosa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70F83970-07B9-8CB5-E3B9-CC2A97EBAEBD}"/>
              </a:ext>
            </a:extLst>
          </p:cNvPr>
          <p:cNvSpPr txBox="1">
            <a:spLocks/>
          </p:cNvSpPr>
          <p:nvPr/>
        </p:nvSpPr>
        <p:spPr>
          <a:xfrm>
            <a:off x="1097280" y="2071322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pt-BR" sz="2600" dirty="0">
              <a:cs typeface="Arial" panose="020B0604020202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EAEC03D-7A3F-FC45-8DBA-B0221DD6EF05}"/>
              </a:ext>
            </a:extLst>
          </p:cNvPr>
          <p:cNvSpPr txBox="1"/>
          <p:nvPr/>
        </p:nvSpPr>
        <p:spPr>
          <a:xfrm>
            <a:off x="1097281" y="1766056"/>
            <a:ext cx="1005839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GOMES, Francisco M. </a:t>
            </a:r>
            <a:r>
              <a:rPr lang="pt-BR" dirty="0" err="1"/>
              <a:t>Pré</a:t>
            </a:r>
            <a:r>
              <a:rPr lang="pt-BR" dirty="0"/>
              <a:t>-cálculo: Operações, equações, funções e trigonometria. Disponível em: Minha Biblioteca, </a:t>
            </a:r>
            <a:r>
              <a:rPr lang="pt-BR" dirty="0" err="1"/>
              <a:t>Cengage</a:t>
            </a:r>
            <a:r>
              <a:rPr lang="pt-BR" dirty="0"/>
              <a:t> Learning Brasil, 2018.</a:t>
            </a:r>
          </a:p>
          <a:p>
            <a:endParaRPr lang="pt-BR" dirty="0"/>
          </a:p>
          <a:p>
            <a:r>
              <a:rPr lang="pt-BR" dirty="0"/>
              <a:t>HORSTMANN, </a:t>
            </a:r>
            <a:r>
              <a:rPr lang="pt-BR" dirty="0" err="1"/>
              <a:t>Cay</a:t>
            </a:r>
            <a:r>
              <a:rPr lang="pt-BR" dirty="0"/>
              <a:t>. Conceitos de Computação com Java. Grupo A, 2009. E-book. ISBN 9788577804078. Disponível em: Biblioteca Digital.</a:t>
            </a:r>
          </a:p>
          <a:p>
            <a:endParaRPr lang="pt-BR" dirty="0"/>
          </a:p>
          <a:p>
            <a:r>
              <a:rPr lang="pt-BR" dirty="0"/>
              <a:t>HORSTMANN, </a:t>
            </a:r>
            <a:r>
              <a:rPr lang="pt-BR" dirty="0" err="1"/>
              <a:t>Cay</a:t>
            </a:r>
            <a:r>
              <a:rPr lang="pt-BR" dirty="0"/>
              <a:t>. Core Java Volume I: Fundamentals. 12ª </a:t>
            </a:r>
            <a:r>
              <a:rPr lang="pt-BR" dirty="0" err="1"/>
              <a:t>edilçao</a:t>
            </a:r>
            <a:r>
              <a:rPr lang="pt-BR" dirty="0"/>
              <a:t>. Pearson </a:t>
            </a:r>
            <a:r>
              <a:rPr lang="pt-BR" dirty="0" err="1"/>
              <a:t>Education</a:t>
            </a:r>
            <a:r>
              <a:rPr lang="pt-BR" dirty="0"/>
              <a:t> Inc., 2021. </a:t>
            </a:r>
          </a:p>
          <a:p>
            <a:endParaRPr lang="pt-BR" dirty="0"/>
          </a:p>
          <a:p>
            <a:r>
              <a:rPr lang="pt-BR" dirty="0"/>
              <a:t>JREBEL. JREBEL 2022 Java </a:t>
            </a:r>
            <a:r>
              <a:rPr lang="pt-BR" dirty="0" err="1"/>
              <a:t>Developer</a:t>
            </a:r>
            <a:r>
              <a:rPr lang="pt-BR" dirty="0"/>
              <a:t> Productivity Report. Disponível em: https://www.jrebel.com/</a:t>
            </a:r>
            <a:r>
              <a:rPr lang="pt-BR" dirty="0" err="1"/>
              <a:t>resources</a:t>
            </a:r>
            <a:r>
              <a:rPr lang="pt-BR" dirty="0"/>
              <a:t>/java-developer-productivity-report-2022. Acesso em 25 jun. 2023.  </a:t>
            </a:r>
          </a:p>
          <a:p>
            <a:endParaRPr lang="pt-BR" dirty="0"/>
          </a:p>
          <a:p>
            <a:r>
              <a:rPr lang="pt-BR" dirty="0" err="1"/>
              <a:t>Matplotlib</a:t>
            </a:r>
            <a:r>
              <a:rPr lang="pt-BR" dirty="0"/>
              <a:t>. </a:t>
            </a:r>
            <a:r>
              <a:rPr lang="pt-BR" dirty="0" err="1"/>
              <a:t>Matplotlib</a:t>
            </a:r>
            <a:r>
              <a:rPr lang="pt-BR" dirty="0"/>
              <a:t>: </a:t>
            </a:r>
            <a:r>
              <a:rPr lang="pt-BR" dirty="0" err="1"/>
              <a:t>Visualization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Python. Disponível em: https://matplotlib.org/. Acesso em 25 jun. 2023. </a:t>
            </a:r>
          </a:p>
          <a:p>
            <a:endParaRPr lang="pt-BR" dirty="0"/>
          </a:p>
          <a:p>
            <a:r>
              <a:rPr lang="pt-BR" dirty="0"/>
              <a:t>PRESSLER, Ron; BATEMAN, Alan. JEP 425: Virtual Threads (Preview). Disponível em: https://openjdk.org/</a:t>
            </a:r>
            <a:r>
              <a:rPr lang="pt-BR" dirty="0" err="1"/>
              <a:t>jeps</a:t>
            </a:r>
            <a:r>
              <a:rPr lang="pt-BR" dirty="0"/>
              <a:t>/425. Acesso em 25 jun. 2023. 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BD6E912-3383-7013-48B1-B82C83707D2B}"/>
              </a:ext>
            </a:extLst>
          </p:cNvPr>
          <p:cNvSpPr txBox="1">
            <a:spLocks/>
          </p:cNvSpPr>
          <p:nvPr/>
        </p:nvSpPr>
        <p:spPr>
          <a:xfrm>
            <a:off x="10698479" y="5857944"/>
            <a:ext cx="1214004" cy="38103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de-DE" dirty="0">
                <a:cs typeface="Arial" panose="020B0604020202020204" pitchFamily="34" charset="0"/>
              </a:rPr>
              <a:t>27</a:t>
            </a:r>
            <a:endParaRPr lang="pt-BR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21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900752"/>
            <a:ext cx="10058400" cy="836608"/>
          </a:xfrm>
        </p:spPr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Referências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F07F-3348-4AA9-A46A-072ECEF0C0BE}" type="slidenum">
              <a:rPr lang="pt-BR" smtClean="0"/>
              <a:pPr/>
              <a:t>29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8982769-1A82-7ED9-91F0-1C8AC7EC8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140" y="6437889"/>
            <a:ext cx="2758679" cy="38103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57B05A7-8E95-74C8-DC8B-C6548CC64C86}"/>
              </a:ext>
            </a:extLst>
          </p:cNvPr>
          <p:cNvSpPr txBox="1"/>
          <p:nvPr/>
        </p:nvSpPr>
        <p:spPr>
          <a:xfrm>
            <a:off x="8016062" y="6428644"/>
            <a:ext cx="4116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b="1" dirty="0">
                <a:solidFill>
                  <a:schemeClr val="bg1"/>
                </a:solidFill>
              </a:rPr>
              <a:t>Acadêmico: Felipe Rosa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70F83970-07B9-8CB5-E3B9-CC2A97EBAEBD}"/>
              </a:ext>
            </a:extLst>
          </p:cNvPr>
          <p:cNvSpPr txBox="1">
            <a:spLocks/>
          </p:cNvSpPr>
          <p:nvPr/>
        </p:nvSpPr>
        <p:spPr>
          <a:xfrm>
            <a:off x="1097280" y="2071322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pt-BR" sz="2600" dirty="0">
              <a:cs typeface="Arial" panose="020B0604020202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EAEC03D-7A3F-FC45-8DBA-B0221DD6EF05}"/>
              </a:ext>
            </a:extLst>
          </p:cNvPr>
          <p:cNvSpPr txBox="1"/>
          <p:nvPr/>
        </p:nvSpPr>
        <p:spPr>
          <a:xfrm>
            <a:off x="1097281" y="1893381"/>
            <a:ext cx="100583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PRESSLER, Ron; BATEMAN, Alan. JEP 444: Virtual Threads. Disponível em: https://openjdk.org/</a:t>
            </a:r>
            <a:r>
              <a:rPr lang="pt-BR" dirty="0" err="1"/>
              <a:t>jeps</a:t>
            </a:r>
            <a:r>
              <a:rPr lang="pt-BR" dirty="0"/>
              <a:t>/425. Acesso em 25 jun. 2023. </a:t>
            </a:r>
          </a:p>
          <a:p>
            <a:endParaRPr lang="pt-BR" dirty="0"/>
          </a:p>
          <a:p>
            <a:r>
              <a:rPr lang="pt-BR" dirty="0"/>
              <a:t>SCHILDT, Herbert. Java para iniciantes. 6ª edição. Oracle Press, 2015. </a:t>
            </a:r>
          </a:p>
          <a:p>
            <a:endParaRPr lang="pt-BR" dirty="0"/>
          </a:p>
          <a:p>
            <a:r>
              <a:rPr lang="pt-BR" dirty="0"/>
              <a:t>SILBERSCHATZ, Abraham; GALVIN, Peter B.; GAGNE, Greg. Sistemas Operacionais com Java. 8ª edição. Elsevier Editora, 2016. </a:t>
            </a:r>
          </a:p>
          <a:p>
            <a:endParaRPr lang="pt-BR" dirty="0"/>
          </a:p>
          <a:p>
            <a:r>
              <a:rPr lang="pt-BR" dirty="0"/>
              <a:t>TANENBAUM, Andrew S. Sistemas Operacionais Modernos. 4ª edição. Pearson, 2016. </a:t>
            </a:r>
          </a:p>
          <a:p>
            <a:endParaRPr lang="pt-BR" dirty="0"/>
          </a:p>
          <a:p>
            <a:r>
              <a:rPr lang="pt-BR" dirty="0"/>
              <a:t>VEGETA. Vegeta: HTTP </a:t>
            </a:r>
            <a:r>
              <a:rPr lang="pt-BR" dirty="0" err="1"/>
              <a:t>load</a:t>
            </a:r>
            <a:r>
              <a:rPr lang="pt-BR" dirty="0"/>
              <a:t> </a:t>
            </a:r>
            <a:r>
              <a:rPr lang="pt-BR" dirty="0" err="1"/>
              <a:t>testing</a:t>
            </a:r>
            <a:r>
              <a:rPr lang="pt-BR" dirty="0"/>
              <a:t> tool and </a:t>
            </a:r>
            <a:r>
              <a:rPr lang="pt-BR" dirty="0" err="1"/>
              <a:t>library</a:t>
            </a:r>
            <a:r>
              <a:rPr lang="pt-BR" dirty="0"/>
              <a:t>. Disponível em: https://github.com/</a:t>
            </a:r>
            <a:r>
              <a:rPr lang="pt-BR" dirty="0" err="1"/>
              <a:t>tsenart</a:t>
            </a:r>
            <a:r>
              <a:rPr lang="pt-BR" dirty="0"/>
              <a:t>/vegeta/. Acesso em 25 jun. 2023.  </a:t>
            </a:r>
          </a:p>
          <a:p>
            <a:endParaRPr lang="pt-BR" dirty="0"/>
          </a:p>
          <a:p>
            <a:r>
              <a:rPr lang="pt-BR" dirty="0"/>
              <a:t>VISUALVM. </a:t>
            </a:r>
            <a:r>
              <a:rPr lang="pt-BR" dirty="0" err="1"/>
              <a:t>VisualVM</a:t>
            </a:r>
            <a:r>
              <a:rPr lang="pt-BR" dirty="0"/>
              <a:t>: </a:t>
            </a:r>
            <a:r>
              <a:rPr lang="pt-BR" dirty="0" err="1"/>
              <a:t>All</a:t>
            </a:r>
            <a:r>
              <a:rPr lang="pt-BR" dirty="0"/>
              <a:t>-</a:t>
            </a:r>
            <a:r>
              <a:rPr lang="pt-BR" dirty="0" err="1"/>
              <a:t>in-one</a:t>
            </a:r>
            <a:r>
              <a:rPr lang="pt-BR" dirty="0"/>
              <a:t> Java troubleshooting Tool. Disponível em: https://visualvm.github.io/. Acesso em 25 jun. 2023. </a:t>
            </a:r>
          </a:p>
          <a:p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D7CD9211-9C00-94DD-4F89-7503BB040489}"/>
              </a:ext>
            </a:extLst>
          </p:cNvPr>
          <p:cNvSpPr txBox="1">
            <a:spLocks/>
          </p:cNvSpPr>
          <p:nvPr/>
        </p:nvSpPr>
        <p:spPr>
          <a:xfrm>
            <a:off x="10698479" y="5857944"/>
            <a:ext cx="1214004" cy="38103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de-DE" dirty="0">
                <a:cs typeface="Arial" panose="020B0604020202020204" pitchFamily="34" charset="0"/>
              </a:rPr>
              <a:t>28</a:t>
            </a:r>
            <a:endParaRPr lang="pt-BR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45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pitchFamily="34" charset="0"/>
                <a:cs typeface="Arial" pitchFamily="34" charset="0"/>
              </a:rPr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2081482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800" dirty="0">
                <a:cs typeface="Arial" panose="020B0604020202020204" pitchFamily="34" charset="0"/>
              </a:rPr>
              <a:t> Novas técnicas de utilização de concorrência em aplicações;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>
                <a:cs typeface="Arial" panose="020B0604020202020204" pitchFamily="34" charset="0"/>
              </a:rPr>
              <a:t> Relevância da linguagem Java;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>
                <a:cs typeface="Arial" panose="020B0604020202020204" pitchFamily="34" charset="0"/>
              </a:rPr>
              <a:t> Servidor </a:t>
            </a:r>
            <a:r>
              <a:rPr lang="pt-BR" sz="2800" dirty="0" err="1">
                <a:cs typeface="Arial" panose="020B0604020202020204" pitchFamily="34" charset="0"/>
              </a:rPr>
              <a:t>Tomcat</a:t>
            </a:r>
            <a:r>
              <a:rPr lang="pt-BR" sz="2800" dirty="0">
                <a:cs typeface="Arial" panose="020B0604020202020204" pitchFamily="34" charset="0"/>
              </a:rPr>
              <a:t> é o mais utilizado em aplicações Java (JREBEL, 2022);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>
                <a:cs typeface="Arial" panose="020B0604020202020204" pitchFamily="34" charset="0"/>
              </a:rPr>
              <a:t> Nova forma de utilização de </a:t>
            </a:r>
            <a:r>
              <a:rPr lang="pt-BR" sz="2800" i="1" dirty="0">
                <a:cs typeface="Arial" panose="020B0604020202020204" pitchFamily="34" charset="0"/>
              </a:rPr>
              <a:t>threads </a:t>
            </a:r>
            <a:r>
              <a:rPr lang="pt-BR" sz="2800" dirty="0">
                <a:cs typeface="Arial" panose="020B0604020202020204" pitchFamily="34" charset="0"/>
              </a:rPr>
              <a:t>na linguagem Java</a:t>
            </a:r>
            <a:r>
              <a:rPr lang="pt-BR" sz="2800" i="1" dirty="0">
                <a:cs typeface="Arial" panose="020B0604020202020204" pitchFamily="34" charset="0"/>
              </a:rPr>
              <a:t>;</a:t>
            </a:r>
            <a:endParaRPr lang="pt-BR" sz="2800" dirty="0"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1DEB44A-2C6F-17A5-4ACB-92DB76A2E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140" y="6437889"/>
            <a:ext cx="2758679" cy="38103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683A123-1F1C-F8D4-82C4-CBD2A36A0241}"/>
              </a:ext>
            </a:extLst>
          </p:cNvPr>
          <p:cNvSpPr txBox="1"/>
          <p:nvPr/>
        </p:nvSpPr>
        <p:spPr>
          <a:xfrm>
            <a:off x="8016062" y="6428644"/>
            <a:ext cx="4116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b="1" dirty="0">
                <a:solidFill>
                  <a:schemeClr val="bg1"/>
                </a:solidFill>
              </a:rPr>
              <a:t>Acadêmico: Felipe Rosa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C8DAF570-0338-CE96-363D-09B293663845}"/>
              </a:ext>
            </a:extLst>
          </p:cNvPr>
          <p:cNvSpPr txBox="1">
            <a:spLocks/>
          </p:cNvSpPr>
          <p:nvPr/>
        </p:nvSpPr>
        <p:spPr>
          <a:xfrm>
            <a:off x="10698479" y="5857944"/>
            <a:ext cx="1214004" cy="38103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de-DE" dirty="0">
                <a:cs typeface="Arial" panose="020B0604020202020204" pitchFamily="34" charset="0"/>
              </a:rPr>
              <a:t>2</a:t>
            </a:r>
            <a:endParaRPr lang="pt-BR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26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ctrTitle"/>
          </p:nvPr>
        </p:nvSpPr>
        <p:spPr>
          <a:xfrm>
            <a:off x="727587" y="-134425"/>
            <a:ext cx="11012129" cy="4286250"/>
          </a:xfrm>
        </p:spPr>
        <p:txBody>
          <a:bodyPr>
            <a:normAutofit/>
          </a:bodyPr>
          <a:lstStyle/>
          <a:p>
            <a:pPr algn="ctr"/>
            <a:br>
              <a:rPr lang="pt-BR" sz="6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pt-BR" sz="45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Comparando desempenho de </a:t>
            </a:r>
            <a:r>
              <a:rPr lang="pt-BR" sz="45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threads</a:t>
            </a:r>
            <a:r>
              <a:rPr lang="pt-BR" sz="45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br>
              <a:rPr lang="pt-BR" sz="45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pt-BR" sz="45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Java aplicadas ao servidor Tomcat</a:t>
            </a:r>
          </a:p>
        </p:txBody>
      </p:sp>
      <p:pic>
        <p:nvPicPr>
          <p:cNvPr id="2052" name="Picture 4" descr="http://novo.univille.edu.br/templates/source/8/images/pages/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990" y="435102"/>
            <a:ext cx="1744980" cy="157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novo.univille.edu.br/templates/source/8/images/pages/logo.png"/>
          <p:cNvPicPr>
            <a:picLocks noChangeAspect="1" noChangeArrowheads="1"/>
          </p:cNvPicPr>
          <p:nvPr/>
        </p:nvPicPr>
        <p:blipFill rotWithShape="1"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60"/>
          <a:stretch/>
        </p:blipFill>
        <p:spPr bwMode="auto">
          <a:xfrm>
            <a:off x="5818920" y="6452844"/>
            <a:ext cx="615119" cy="405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201298" y="6437889"/>
            <a:ext cx="4403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Orientador: Prof.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Walter Coan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9AF3352-9293-1CCE-ED2A-82E33BA8CD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9140" y="6437889"/>
            <a:ext cx="2758679" cy="381033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8016062" y="6428644"/>
            <a:ext cx="4116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b="1" dirty="0">
                <a:solidFill>
                  <a:schemeClr val="bg1"/>
                </a:solidFill>
              </a:rPr>
              <a:t>Acadêmico: Felipe Rosa</a:t>
            </a:r>
          </a:p>
        </p:txBody>
      </p:sp>
      <p:sp>
        <p:nvSpPr>
          <p:cNvPr id="6" name="Título 6">
            <a:extLst>
              <a:ext uri="{FF2B5EF4-FFF2-40B4-BE49-F238E27FC236}">
                <a16:creationId xmlns:a16="http://schemas.microsoft.com/office/drawing/2014/main" id="{812D78C0-75EC-51E4-38D7-4C988C6192AC}"/>
              </a:ext>
            </a:extLst>
          </p:cNvPr>
          <p:cNvSpPr txBox="1">
            <a:spLocks/>
          </p:cNvSpPr>
          <p:nvPr/>
        </p:nvSpPr>
        <p:spPr>
          <a:xfrm>
            <a:off x="727587" y="4721352"/>
            <a:ext cx="11012129" cy="14413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OBRIGADO!</a:t>
            </a:r>
            <a:endParaRPr lang="pt-BR" sz="4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Subtítulo 10">
            <a:extLst>
              <a:ext uri="{FF2B5EF4-FFF2-40B4-BE49-F238E27FC236}">
                <a16:creationId xmlns:a16="http://schemas.microsoft.com/office/drawing/2014/main" id="{4BF607CC-32BD-462F-57BA-A8E5DDB3D0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6820" y="4385100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pt-BR" sz="2000" dirty="0"/>
              <a:t>Trabalho de Conclusão de curso</a:t>
            </a:r>
          </a:p>
          <a:p>
            <a:pPr algn="ctr"/>
            <a:r>
              <a:rPr lang="pt-BR" sz="2000" dirty="0"/>
              <a:t>BACHARELADO EM Engenharia de software</a:t>
            </a:r>
          </a:p>
        </p:txBody>
      </p:sp>
    </p:spTree>
    <p:extLst>
      <p:ext uri="{BB962C8B-B14F-4D97-AF65-F5344CB8AC3E}">
        <p14:creationId xmlns:p14="http://schemas.microsoft.com/office/powerpoint/2010/main" val="182602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2071322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800" dirty="0">
                <a:cs typeface="Arial" panose="020B0604020202020204" pitchFamily="34" charset="0"/>
              </a:rPr>
              <a:t> Identificar quais as diferenças de desempenho entre as implementações de </a:t>
            </a:r>
            <a:r>
              <a:rPr lang="pt-BR" sz="2800" i="1" dirty="0">
                <a:cs typeface="Arial" panose="020B0604020202020204" pitchFamily="34" charset="0"/>
              </a:rPr>
              <a:t>threads</a:t>
            </a:r>
            <a:r>
              <a:rPr lang="pt-BR" sz="2800" dirty="0">
                <a:cs typeface="Arial" panose="020B0604020202020204" pitchFamily="34" charset="0"/>
              </a:rPr>
              <a:t> Java, aplicadas ao servidor </a:t>
            </a:r>
            <a:r>
              <a:rPr lang="pt-BR" sz="2800" dirty="0" err="1">
                <a:cs typeface="Arial" panose="020B0604020202020204" pitchFamily="34" charset="0"/>
              </a:rPr>
              <a:t>Tomcat</a:t>
            </a:r>
            <a:r>
              <a:rPr lang="pt-BR" sz="2800" dirty="0">
                <a:cs typeface="Arial" panose="020B0604020202020204" pitchFamily="34" charset="0"/>
              </a:rPr>
              <a:t>.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1DEB44A-2C6F-17A5-4ACB-92DB76A2E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140" y="6437889"/>
            <a:ext cx="2758679" cy="38103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683A123-1F1C-F8D4-82C4-CBD2A36A0241}"/>
              </a:ext>
            </a:extLst>
          </p:cNvPr>
          <p:cNvSpPr txBox="1"/>
          <p:nvPr/>
        </p:nvSpPr>
        <p:spPr>
          <a:xfrm>
            <a:off x="8016062" y="6428644"/>
            <a:ext cx="4116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b="1" dirty="0">
                <a:solidFill>
                  <a:schemeClr val="bg1"/>
                </a:solidFill>
              </a:rPr>
              <a:t>Acadêmico: Felipe Rosa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F4F4F38A-D7DB-91C4-D006-A74001F11281}"/>
              </a:ext>
            </a:extLst>
          </p:cNvPr>
          <p:cNvSpPr txBox="1">
            <a:spLocks/>
          </p:cNvSpPr>
          <p:nvPr/>
        </p:nvSpPr>
        <p:spPr>
          <a:xfrm>
            <a:off x="10698479" y="5857944"/>
            <a:ext cx="1214004" cy="38103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de-DE" dirty="0">
                <a:cs typeface="Arial" panose="020B0604020202020204" pitchFamily="34" charset="0"/>
              </a:rPr>
              <a:t>3</a:t>
            </a:r>
            <a:endParaRPr lang="pt-BR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09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Revisão da literatura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F07F-3348-4AA9-A46A-072ECEF0C0BE}" type="slidenum">
              <a:rPr lang="pt-BR" smtClean="0"/>
              <a:pPr/>
              <a:t>5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7B81D00-CF1D-31EC-60AF-7B28A4D58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140" y="6437889"/>
            <a:ext cx="2758679" cy="38103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AD5470E-D7C2-882E-0C7A-6E791264AEB4}"/>
              </a:ext>
            </a:extLst>
          </p:cNvPr>
          <p:cNvSpPr txBox="1"/>
          <p:nvPr/>
        </p:nvSpPr>
        <p:spPr>
          <a:xfrm>
            <a:off x="8016062" y="6428644"/>
            <a:ext cx="4116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b="1" dirty="0">
                <a:solidFill>
                  <a:schemeClr val="bg1"/>
                </a:solidFill>
              </a:rPr>
              <a:t>Acadêmico: Felipe Rosa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2C3805B5-7D5F-1BD9-FB51-8D3BFCF08DB8}"/>
              </a:ext>
            </a:extLst>
          </p:cNvPr>
          <p:cNvSpPr txBox="1">
            <a:spLocks/>
          </p:cNvSpPr>
          <p:nvPr/>
        </p:nvSpPr>
        <p:spPr>
          <a:xfrm>
            <a:off x="1097280" y="2071322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pt-BR" sz="2800" dirty="0">
                <a:cs typeface="Arial" panose="020B0604020202020204" pitchFamily="34" charset="0"/>
              </a:rPr>
              <a:t> Sistemas operacionais e multiprogramação: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600" dirty="0">
                <a:cs typeface="Arial" panose="020B0604020202020204" pitchFamily="34" charset="0"/>
              </a:rPr>
              <a:t>os sistemas operacionais (</a:t>
            </a:r>
            <a:r>
              <a:rPr lang="pt-BR" sz="2600" dirty="0" err="1">
                <a:cs typeface="Arial" panose="020B0604020202020204" pitchFamily="34" charset="0"/>
              </a:rPr>
              <a:t>SOs</a:t>
            </a:r>
            <a:r>
              <a:rPr lang="pt-BR" sz="2600" dirty="0">
                <a:cs typeface="Arial" panose="020B0604020202020204" pitchFamily="34" charset="0"/>
              </a:rPr>
              <a:t>) surgiram para gerenciar complexidade de hardware (TANENBAUM, 2016);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600" dirty="0">
                <a:cs typeface="Arial" panose="020B0604020202020204" pitchFamily="34" charset="0"/>
              </a:rPr>
              <a:t>um dos aspectos de um SO moderno é a capacidade de multiprogramação (SILBERSCHATZ, 2016);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600" dirty="0">
                <a:cs typeface="Arial" panose="020B0604020202020204" pitchFamily="34" charset="0"/>
              </a:rPr>
              <a:t>tarefas estejam definidas de forma padronizada, papel de processos e threads;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7D1ECC9C-4DC6-F8C9-4B3D-06535333AE10}"/>
              </a:ext>
            </a:extLst>
          </p:cNvPr>
          <p:cNvSpPr txBox="1">
            <a:spLocks/>
          </p:cNvSpPr>
          <p:nvPr/>
        </p:nvSpPr>
        <p:spPr>
          <a:xfrm>
            <a:off x="10698479" y="5857944"/>
            <a:ext cx="1214004" cy="38103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de-DE" dirty="0">
                <a:cs typeface="Arial" panose="020B0604020202020204" pitchFamily="34" charset="0"/>
              </a:rPr>
              <a:t>4</a:t>
            </a:r>
            <a:endParaRPr lang="pt-BR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26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Revisão da literatura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F07F-3348-4AA9-A46A-072ECEF0C0BE}" type="slidenum">
              <a:rPr lang="pt-BR" smtClean="0"/>
              <a:pPr/>
              <a:t>6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7B81D00-CF1D-31EC-60AF-7B28A4D58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140" y="6437889"/>
            <a:ext cx="2758679" cy="38103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AD5470E-D7C2-882E-0C7A-6E791264AEB4}"/>
              </a:ext>
            </a:extLst>
          </p:cNvPr>
          <p:cNvSpPr txBox="1"/>
          <p:nvPr/>
        </p:nvSpPr>
        <p:spPr>
          <a:xfrm>
            <a:off x="8016062" y="6428644"/>
            <a:ext cx="4116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b="1" dirty="0">
                <a:solidFill>
                  <a:schemeClr val="bg1"/>
                </a:solidFill>
              </a:rPr>
              <a:t>Acadêmico: Felipe Rosa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2C3805B5-7D5F-1BD9-FB51-8D3BFCF08DB8}"/>
              </a:ext>
            </a:extLst>
          </p:cNvPr>
          <p:cNvSpPr txBox="1">
            <a:spLocks/>
          </p:cNvSpPr>
          <p:nvPr/>
        </p:nvSpPr>
        <p:spPr>
          <a:xfrm>
            <a:off x="1097280" y="2071322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pt-BR" sz="2800" dirty="0">
                <a:cs typeface="Arial" panose="020B0604020202020204" pitchFamily="34" charset="0"/>
              </a:rPr>
              <a:t> Processos e </a:t>
            </a:r>
            <a:r>
              <a:rPr lang="pt-BR" sz="2800" i="1" dirty="0">
                <a:cs typeface="Arial" panose="020B0604020202020204" pitchFamily="34" charset="0"/>
              </a:rPr>
              <a:t>threads: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600" dirty="0">
                <a:cs typeface="Arial" panose="020B0604020202020204" pitchFamily="34" charset="0"/>
              </a:rPr>
              <a:t>programa carregado na memória principal e em execução pelo computador (SILBERSCHATZ, 2016);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600" dirty="0">
                <a:cs typeface="Arial" panose="020B0604020202020204" pitchFamily="34" charset="0"/>
              </a:rPr>
              <a:t>unidades básicas de utilização da CPU (SILBERSCHATZ, 2016);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sz="2600" dirty="0"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>
                <a:cs typeface="Arial" panose="020B0604020202020204" pitchFamily="34" charset="0"/>
              </a:rPr>
              <a:t> Motivos para utilizar </a:t>
            </a:r>
            <a:r>
              <a:rPr lang="pt-BR" sz="2800" i="1" dirty="0">
                <a:cs typeface="Arial" panose="020B0604020202020204" pitchFamily="34" charset="0"/>
              </a:rPr>
              <a:t>threads </a:t>
            </a:r>
            <a:r>
              <a:rPr lang="pt-BR" sz="2800" dirty="0">
                <a:cs typeface="Arial" panose="020B0604020202020204" pitchFamily="34" charset="0"/>
              </a:rPr>
              <a:t>(TANENBAUM, 2016):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600" dirty="0">
                <a:cs typeface="Arial" panose="020B0604020202020204" pitchFamily="34" charset="0"/>
              </a:rPr>
              <a:t>aplicações com muitas atividades ao mesmo tempo;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600" dirty="0">
                <a:cs typeface="Arial" panose="020B0604020202020204" pitchFamily="34" charset="0"/>
              </a:rPr>
              <a:t>por serem mais fáceis de criar e destruir quando comparado aos processos;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600" dirty="0">
                <a:cs typeface="Arial" panose="020B0604020202020204" pitchFamily="34" charset="0"/>
              </a:rPr>
              <a:t>úteis em sistemas com múltiplas CPUs;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6411D900-E31C-985F-7136-183CFC96717A}"/>
              </a:ext>
            </a:extLst>
          </p:cNvPr>
          <p:cNvSpPr txBox="1">
            <a:spLocks/>
          </p:cNvSpPr>
          <p:nvPr/>
        </p:nvSpPr>
        <p:spPr>
          <a:xfrm>
            <a:off x="10698479" y="5857944"/>
            <a:ext cx="1214004" cy="38103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de-DE" dirty="0">
                <a:cs typeface="Arial" panose="020B0604020202020204" pitchFamily="34" charset="0"/>
              </a:rPr>
              <a:t>5</a:t>
            </a:r>
            <a:endParaRPr lang="pt-BR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41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Revisão da literatura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F07F-3348-4AA9-A46A-072ECEF0C0BE}" type="slidenum">
              <a:rPr lang="pt-BR" smtClean="0"/>
              <a:pPr/>
              <a:t>7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7B81D00-CF1D-31EC-60AF-7B28A4D58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140" y="6437889"/>
            <a:ext cx="2758679" cy="38103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AD5470E-D7C2-882E-0C7A-6E791264AEB4}"/>
              </a:ext>
            </a:extLst>
          </p:cNvPr>
          <p:cNvSpPr txBox="1"/>
          <p:nvPr/>
        </p:nvSpPr>
        <p:spPr>
          <a:xfrm>
            <a:off x="8016062" y="6428644"/>
            <a:ext cx="4116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b="1" dirty="0">
                <a:solidFill>
                  <a:schemeClr val="bg1"/>
                </a:solidFill>
              </a:rPr>
              <a:t>Acadêmico: Felipe Rosa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2C3805B5-7D5F-1BD9-FB51-8D3BFCF08DB8}"/>
              </a:ext>
            </a:extLst>
          </p:cNvPr>
          <p:cNvSpPr txBox="1">
            <a:spLocks/>
          </p:cNvSpPr>
          <p:nvPr/>
        </p:nvSpPr>
        <p:spPr>
          <a:xfrm>
            <a:off x="1097280" y="2071322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pt-BR" sz="2800" dirty="0">
                <a:cs typeface="Arial" panose="020B0604020202020204" pitchFamily="34" charset="0"/>
              </a:rPr>
              <a:t> Linguagem Java e a JVM: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400" dirty="0">
                <a:cs typeface="Arial" panose="020B0604020202020204" pitchFamily="34" charset="0"/>
              </a:rPr>
              <a:t>Java é executada a partir da máquina virtual da linguagem (JVM) no sistema operacional em que foi instalada (SILBERSCHATZ, 2016).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400" dirty="0">
                <a:cs typeface="Arial" panose="020B0604020202020204" pitchFamily="34" charset="0"/>
              </a:rPr>
              <a:t>Oferece uma interface com diferentes formas de criar e gerenciar threads (BLOCH, 2018).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870BDA76-F750-72C3-7E14-33D6F4422F4D}"/>
              </a:ext>
            </a:extLst>
          </p:cNvPr>
          <p:cNvSpPr txBox="1">
            <a:spLocks/>
          </p:cNvSpPr>
          <p:nvPr/>
        </p:nvSpPr>
        <p:spPr>
          <a:xfrm>
            <a:off x="10698479" y="5857944"/>
            <a:ext cx="1214004" cy="38103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de-DE" dirty="0">
                <a:cs typeface="Arial" panose="020B0604020202020204" pitchFamily="34" charset="0"/>
              </a:rPr>
              <a:t>6</a:t>
            </a:r>
            <a:endParaRPr lang="pt-BR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75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Revisão da literatura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F07F-3348-4AA9-A46A-072ECEF0C0BE}" type="slidenum">
              <a:rPr lang="pt-BR" smtClean="0"/>
              <a:pPr/>
              <a:t>8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7B81D00-CF1D-31EC-60AF-7B28A4D58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140" y="6437889"/>
            <a:ext cx="2758679" cy="38103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AD5470E-D7C2-882E-0C7A-6E791264AEB4}"/>
              </a:ext>
            </a:extLst>
          </p:cNvPr>
          <p:cNvSpPr txBox="1"/>
          <p:nvPr/>
        </p:nvSpPr>
        <p:spPr>
          <a:xfrm>
            <a:off x="8016062" y="6428644"/>
            <a:ext cx="4116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b="1" dirty="0">
                <a:solidFill>
                  <a:schemeClr val="bg1"/>
                </a:solidFill>
              </a:rPr>
              <a:t>Acadêmico: Felipe Rosa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2C3805B5-7D5F-1BD9-FB51-8D3BFCF08DB8}"/>
              </a:ext>
            </a:extLst>
          </p:cNvPr>
          <p:cNvSpPr txBox="1">
            <a:spLocks/>
          </p:cNvSpPr>
          <p:nvPr/>
        </p:nvSpPr>
        <p:spPr>
          <a:xfrm>
            <a:off x="1097280" y="2071322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pt-BR" sz="2800" dirty="0">
                <a:cs typeface="Arial" panose="020B0604020202020204" pitchFamily="34" charset="0"/>
              </a:rPr>
              <a:t> Tipos de </a:t>
            </a:r>
            <a:r>
              <a:rPr lang="pt-BR" sz="2800" i="1" dirty="0">
                <a:cs typeface="Arial" panose="020B0604020202020204" pitchFamily="34" charset="0"/>
              </a:rPr>
              <a:t>threads</a:t>
            </a:r>
            <a:r>
              <a:rPr lang="pt-BR" sz="2800" dirty="0">
                <a:cs typeface="Arial" panose="020B0604020202020204" pitchFamily="34" charset="0"/>
              </a:rPr>
              <a:t> Java: </a:t>
            </a:r>
            <a:r>
              <a:rPr lang="pt-BR" sz="2800" i="1" dirty="0" err="1">
                <a:cs typeface="Arial" panose="020B0604020202020204" pitchFamily="34" charset="0"/>
              </a:rPr>
              <a:t>platform</a:t>
            </a:r>
            <a:r>
              <a:rPr lang="pt-BR" sz="2800" i="1" dirty="0">
                <a:cs typeface="Arial" panose="020B0604020202020204" pitchFamily="34" charset="0"/>
              </a:rPr>
              <a:t> threads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8F28852-8C8B-CA07-7FFA-022C8F074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935" y="2758123"/>
            <a:ext cx="4999868" cy="2149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230B724-EDED-A19F-0C6B-2B7B85030E2E}"/>
              </a:ext>
            </a:extLst>
          </p:cNvPr>
          <p:cNvSpPr txBox="1">
            <a:spLocks/>
          </p:cNvSpPr>
          <p:nvPr/>
        </p:nvSpPr>
        <p:spPr>
          <a:xfrm>
            <a:off x="4300100" y="5514244"/>
            <a:ext cx="4754880" cy="5804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>
                <a:cs typeface="Arial" panose="020B0604020202020204" pitchFamily="34" charset="0"/>
              </a:rPr>
              <a:t>Fonte: Silberschatz et al. (2016, p. 120).</a:t>
            </a:r>
            <a:endParaRPr lang="pt-BR" dirty="0">
              <a:cs typeface="Arial" panose="020B0604020202020204" pitchFamily="34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D70428B7-2328-374A-E3BA-EE96E27F4416}"/>
              </a:ext>
            </a:extLst>
          </p:cNvPr>
          <p:cNvSpPr txBox="1">
            <a:spLocks/>
          </p:cNvSpPr>
          <p:nvPr/>
        </p:nvSpPr>
        <p:spPr>
          <a:xfrm>
            <a:off x="10698479" y="5857944"/>
            <a:ext cx="1214004" cy="38103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pt-BR" dirty="0">
                <a:cs typeface="Arial" panose="020B0604020202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39407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Revisão da literatura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F07F-3348-4AA9-A46A-072ECEF0C0BE}" type="slidenum">
              <a:rPr lang="pt-BR" smtClean="0"/>
              <a:pPr/>
              <a:t>9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7B81D00-CF1D-31EC-60AF-7B28A4D58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140" y="6437889"/>
            <a:ext cx="2758679" cy="38103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AD5470E-D7C2-882E-0C7A-6E791264AEB4}"/>
              </a:ext>
            </a:extLst>
          </p:cNvPr>
          <p:cNvSpPr txBox="1"/>
          <p:nvPr/>
        </p:nvSpPr>
        <p:spPr>
          <a:xfrm>
            <a:off x="8016062" y="6428644"/>
            <a:ext cx="4116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b="1" dirty="0">
                <a:solidFill>
                  <a:schemeClr val="bg1"/>
                </a:solidFill>
              </a:rPr>
              <a:t>Acadêmico: Felipe Rosa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2C3805B5-7D5F-1BD9-FB51-8D3BFCF08DB8}"/>
              </a:ext>
            </a:extLst>
          </p:cNvPr>
          <p:cNvSpPr txBox="1">
            <a:spLocks/>
          </p:cNvSpPr>
          <p:nvPr/>
        </p:nvSpPr>
        <p:spPr>
          <a:xfrm>
            <a:off x="1097280" y="2071322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pt-BR" sz="2800" dirty="0">
                <a:cs typeface="Arial" panose="020B0604020202020204" pitchFamily="34" charset="0"/>
              </a:rPr>
              <a:t> Tipos de </a:t>
            </a:r>
            <a:r>
              <a:rPr lang="pt-BR" sz="2800" i="1" dirty="0">
                <a:cs typeface="Arial" panose="020B0604020202020204" pitchFamily="34" charset="0"/>
              </a:rPr>
              <a:t>threads</a:t>
            </a:r>
            <a:r>
              <a:rPr lang="pt-BR" sz="2800" dirty="0">
                <a:cs typeface="Arial" panose="020B0604020202020204" pitchFamily="34" charset="0"/>
              </a:rPr>
              <a:t> Java: </a:t>
            </a:r>
            <a:r>
              <a:rPr lang="pt-BR" sz="2800" i="1" dirty="0">
                <a:cs typeface="Arial" panose="020B0604020202020204" pitchFamily="34" charset="0"/>
              </a:rPr>
              <a:t>virtual threads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926D6F-B15B-17E8-DDB6-94DBF4582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083" y="2597102"/>
            <a:ext cx="5304500" cy="334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A4403BEF-EAB3-0BCF-715D-04C3E43386FF}"/>
              </a:ext>
            </a:extLst>
          </p:cNvPr>
          <p:cNvSpPr txBox="1">
            <a:spLocks/>
          </p:cNvSpPr>
          <p:nvPr/>
        </p:nvSpPr>
        <p:spPr>
          <a:xfrm>
            <a:off x="4564260" y="5895807"/>
            <a:ext cx="4754880" cy="5804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>
                <a:cs typeface="Arial" panose="020B0604020202020204" pitchFamily="34" charset="0"/>
              </a:rPr>
              <a:t>Fonte: </a:t>
            </a:r>
            <a:r>
              <a:rPr lang="pt-BR" sz="1600" dirty="0" err="1">
                <a:cs typeface="Arial" panose="020B0604020202020204" pitchFamily="34" charset="0"/>
              </a:rPr>
              <a:t>Beronić</a:t>
            </a:r>
            <a:r>
              <a:rPr lang="pt-BR" sz="1600" dirty="0">
                <a:cs typeface="Arial" panose="020B0604020202020204" pitchFamily="34" charset="0"/>
              </a:rPr>
              <a:t> et al. (2022, p. 1468).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531924C4-0BC7-2AAF-5F78-9C237FB5C0BD}"/>
              </a:ext>
            </a:extLst>
          </p:cNvPr>
          <p:cNvSpPr txBox="1">
            <a:spLocks/>
          </p:cNvSpPr>
          <p:nvPr/>
        </p:nvSpPr>
        <p:spPr>
          <a:xfrm>
            <a:off x="10698479" y="5857944"/>
            <a:ext cx="1214004" cy="38103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pt-BR" dirty="0">
                <a:cs typeface="Arial" panose="020B0604020202020204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23979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iv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1022</TotalTime>
  <Words>1688</Words>
  <Application>Microsoft Office PowerPoint</Application>
  <PresentationFormat>Widescreen</PresentationFormat>
  <Paragraphs>269</Paragraphs>
  <Slides>30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Retrospectiva</vt:lpstr>
      <vt:lpstr> Comparando desempenho de threads  Java aplicadas ao servidor Tomcat</vt:lpstr>
      <vt:lpstr>Agenda</vt:lpstr>
      <vt:lpstr>Introdução</vt:lpstr>
      <vt:lpstr>Objetivo</vt:lpstr>
      <vt:lpstr>Revisão da literatura</vt:lpstr>
      <vt:lpstr>Revisão da literatura</vt:lpstr>
      <vt:lpstr>Revisão da literatura</vt:lpstr>
      <vt:lpstr>Revisão da literatura</vt:lpstr>
      <vt:lpstr>Revisão da literatura</vt:lpstr>
      <vt:lpstr>Revisão da literatura</vt:lpstr>
      <vt:lpstr>Revisão da literatura</vt:lpstr>
      <vt:lpstr>Revisão da literatura</vt:lpstr>
      <vt:lpstr>Metodologia</vt:lpstr>
      <vt:lpstr>Metodologia</vt:lpstr>
      <vt:lpstr>Metodologia</vt:lpstr>
      <vt:lpstr>Metodologia</vt:lpstr>
      <vt:lpstr>Metodologia</vt:lpstr>
      <vt:lpstr>Metodologia</vt:lpstr>
      <vt:lpstr>Metodologia</vt:lpstr>
      <vt:lpstr>Análise dos dados</vt:lpstr>
      <vt:lpstr>Discussão dos resultados</vt:lpstr>
      <vt:lpstr>Discussão dos resultados</vt:lpstr>
      <vt:lpstr>Discussão dos resultados</vt:lpstr>
      <vt:lpstr>Discussão dos resultados</vt:lpstr>
      <vt:lpstr>Conclusão</vt:lpstr>
      <vt:lpstr>Conclusão</vt:lpstr>
      <vt:lpstr>Referências</vt:lpstr>
      <vt:lpstr>Referências</vt:lpstr>
      <vt:lpstr>Referências</vt:lpstr>
      <vt:lpstr> Comparando desempenho de threads  Java aplicadas ao servidor Tomcat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Titulo</dc:title>
  <dc:creator>Lucas Nascimento Vieira</dc:creator>
  <cp:lastModifiedBy>FELIPE ROSA</cp:lastModifiedBy>
  <cp:revision>119</cp:revision>
  <dcterms:created xsi:type="dcterms:W3CDTF">2015-06-26T15:43:59Z</dcterms:created>
  <dcterms:modified xsi:type="dcterms:W3CDTF">2023-07-12T02:53:31Z</dcterms:modified>
</cp:coreProperties>
</file>