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3A389-2F34-B6D7-AFBE-7A25A5C8B96D}" v="257" dt="2024-11-13T20:36:43.221"/>
    <p1510:client id="{BE0369E2-EF93-41A3-DD4C-983D2AEEE338}" v="251" dt="2024-11-13T23:55:55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abac.org/blog/how-to-practice-machine-learning-through-projec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abac.org/blog/how-to-practice-machine-learning-through-projec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abac.org/blog/how-to-practice-machine-learning-through-projec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iabac.org/blog/how-to-practice-machine-learning-through-projec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abac.org/blog/how-to-practice-machine-learning-through-projec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abac.org/blog/how-to-practice-machine-learning-through-projec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abac.org/blog/how-to-practice-machine-learning-through-projec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iabac.org/blog/how-to-practice-machine-learning-through-projec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AdryGdS/StockPredict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lpsdcm/stocks" TargetMode="External"/><Relationship Id="rId5" Type="http://schemas.openxmlformats.org/officeDocument/2006/relationships/hyperlink" Target="https://www.simplilearn.com/tutorials/machine-learning-tutorial/stock-price-prediction-using-machine-learning" TargetMode="External"/><Relationship Id="rId4" Type="http://schemas.openxmlformats.org/officeDocument/2006/relationships/hyperlink" Target="https://iabac.org/blog/how-to-practice-machine-learning-through-proje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6F7B1158-ACA0-C5C1-2E14-EAFF5BA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356" r="-1" b="-1"/>
          <a:stretch/>
        </p:blipFill>
        <p:spPr>
          <a:xfrm>
            <a:off x="20" y="10"/>
            <a:ext cx="9141693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286" y="1124712"/>
            <a:ext cx="6858000" cy="3063240"/>
          </a:xfrm>
        </p:spPr>
        <p:txBody>
          <a:bodyPr>
            <a:normAutofit/>
          </a:bodyPr>
          <a:lstStyle/>
          <a:p>
            <a:r>
              <a:rPr lang="en-US" sz="5700">
                <a:solidFill>
                  <a:schemeClr val="bg1"/>
                </a:solidFill>
              </a:rPr>
              <a:t>Previsão de Preços de Ações com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86" y="4599432"/>
            <a:ext cx="6858000" cy="1227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Adriely Gogora, Felipe Ramos, </a:t>
            </a:r>
            <a:r>
              <a:rPr lang="en-US">
                <a:solidFill>
                  <a:schemeClr val="bg1"/>
                </a:solidFill>
                <a:cs typeface="Calibri"/>
              </a:rPr>
              <a:t>Guilherme Rios e Heitor Queiroz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6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3686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720953"/>
            <a:ext cx="7886700" cy="5416094"/>
          </a:xfrm>
          <a:custGeom>
            <a:avLst/>
            <a:gdLst>
              <a:gd name="connsiteX0" fmla="*/ 0 w 7886700"/>
              <a:gd name="connsiteY0" fmla="*/ 0 h 5416094"/>
              <a:gd name="connsiteX1" fmla="*/ 578358 w 7886700"/>
              <a:gd name="connsiteY1" fmla="*/ 0 h 5416094"/>
              <a:gd name="connsiteX2" fmla="*/ 998982 w 7886700"/>
              <a:gd name="connsiteY2" fmla="*/ 0 h 5416094"/>
              <a:gd name="connsiteX3" fmla="*/ 1813941 w 7886700"/>
              <a:gd name="connsiteY3" fmla="*/ 0 h 5416094"/>
              <a:gd name="connsiteX4" fmla="*/ 2392299 w 7886700"/>
              <a:gd name="connsiteY4" fmla="*/ 0 h 5416094"/>
              <a:gd name="connsiteX5" fmla="*/ 2970657 w 7886700"/>
              <a:gd name="connsiteY5" fmla="*/ 0 h 5416094"/>
              <a:gd name="connsiteX6" fmla="*/ 3785616 w 7886700"/>
              <a:gd name="connsiteY6" fmla="*/ 0 h 5416094"/>
              <a:gd name="connsiteX7" fmla="*/ 4285107 w 7886700"/>
              <a:gd name="connsiteY7" fmla="*/ 0 h 5416094"/>
              <a:gd name="connsiteX8" fmla="*/ 5100066 w 7886700"/>
              <a:gd name="connsiteY8" fmla="*/ 0 h 5416094"/>
              <a:gd name="connsiteX9" fmla="*/ 5915025 w 7886700"/>
              <a:gd name="connsiteY9" fmla="*/ 0 h 5416094"/>
              <a:gd name="connsiteX10" fmla="*/ 6572250 w 7886700"/>
              <a:gd name="connsiteY10" fmla="*/ 0 h 5416094"/>
              <a:gd name="connsiteX11" fmla="*/ 7886700 w 7886700"/>
              <a:gd name="connsiteY11" fmla="*/ 0 h 5416094"/>
              <a:gd name="connsiteX12" fmla="*/ 7886700 w 7886700"/>
              <a:gd name="connsiteY12" fmla="*/ 622851 h 5416094"/>
              <a:gd name="connsiteX13" fmla="*/ 7886700 w 7886700"/>
              <a:gd name="connsiteY13" fmla="*/ 1137380 h 5416094"/>
              <a:gd name="connsiteX14" fmla="*/ 7886700 w 7886700"/>
              <a:gd name="connsiteY14" fmla="*/ 1814391 h 5416094"/>
              <a:gd name="connsiteX15" fmla="*/ 7886700 w 7886700"/>
              <a:gd name="connsiteY15" fmla="*/ 2491403 h 5416094"/>
              <a:gd name="connsiteX16" fmla="*/ 7886700 w 7886700"/>
              <a:gd name="connsiteY16" fmla="*/ 3168415 h 5416094"/>
              <a:gd name="connsiteX17" fmla="*/ 7886700 w 7886700"/>
              <a:gd name="connsiteY17" fmla="*/ 3899588 h 5416094"/>
              <a:gd name="connsiteX18" fmla="*/ 7886700 w 7886700"/>
              <a:gd name="connsiteY18" fmla="*/ 4630760 h 5416094"/>
              <a:gd name="connsiteX19" fmla="*/ 7886700 w 7886700"/>
              <a:gd name="connsiteY19" fmla="*/ 5416094 h 5416094"/>
              <a:gd name="connsiteX20" fmla="*/ 7466076 w 7886700"/>
              <a:gd name="connsiteY20" fmla="*/ 5416094 h 5416094"/>
              <a:gd name="connsiteX21" fmla="*/ 6651117 w 7886700"/>
              <a:gd name="connsiteY21" fmla="*/ 5416094 h 5416094"/>
              <a:gd name="connsiteX22" fmla="*/ 5993892 w 7886700"/>
              <a:gd name="connsiteY22" fmla="*/ 5416094 h 5416094"/>
              <a:gd name="connsiteX23" fmla="*/ 5494401 w 7886700"/>
              <a:gd name="connsiteY23" fmla="*/ 5416094 h 5416094"/>
              <a:gd name="connsiteX24" fmla="*/ 4837176 w 7886700"/>
              <a:gd name="connsiteY24" fmla="*/ 5416094 h 5416094"/>
              <a:gd name="connsiteX25" fmla="*/ 4416552 w 7886700"/>
              <a:gd name="connsiteY25" fmla="*/ 5416094 h 5416094"/>
              <a:gd name="connsiteX26" fmla="*/ 3995928 w 7886700"/>
              <a:gd name="connsiteY26" fmla="*/ 5416094 h 5416094"/>
              <a:gd name="connsiteX27" fmla="*/ 3338703 w 7886700"/>
              <a:gd name="connsiteY27" fmla="*/ 5416094 h 5416094"/>
              <a:gd name="connsiteX28" fmla="*/ 2839212 w 7886700"/>
              <a:gd name="connsiteY28" fmla="*/ 5416094 h 5416094"/>
              <a:gd name="connsiteX29" fmla="*/ 2103120 w 7886700"/>
              <a:gd name="connsiteY29" fmla="*/ 5416094 h 5416094"/>
              <a:gd name="connsiteX30" fmla="*/ 1603629 w 7886700"/>
              <a:gd name="connsiteY30" fmla="*/ 5416094 h 5416094"/>
              <a:gd name="connsiteX31" fmla="*/ 867537 w 7886700"/>
              <a:gd name="connsiteY31" fmla="*/ 5416094 h 5416094"/>
              <a:gd name="connsiteX32" fmla="*/ 0 w 7886700"/>
              <a:gd name="connsiteY32" fmla="*/ 5416094 h 5416094"/>
              <a:gd name="connsiteX33" fmla="*/ 0 w 7886700"/>
              <a:gd name="connsiteY33" fmla="*/ 4684921 h 5416094"/>
              <a:gd name="connsiteX34" fmla="*/ 0 w 7886700"/>
              <a:gd name="connsiteY34" fmla="*/ 3953749 h 5416094"/>
              <a:gd name="connsiteX35" fmla="*/ 0 w 7886700"/>
              <a:gd name="connsiteY35" fmla="*/ 3168415 h 5416094"/>
              <a:gd name="connsiteX36" fmla="*/ 0 w 7886700"/>
              <a:gd name="connsiteY36" fmla="*/ 2545564 h 5416094"/>
              <a:gd name="connsiteX37" fmla="*/ 0 w 7886700"/>
              <a:gd name="connsiteY37" fmla="*/ 1760231 h 5416094"/>
              <a:gd name="connsiteX38" fmla="*/ 0 w 7886700"/>
              <a:gd name="connsiteY38" fmla="*/ 1191541 h 5416094"/>
              <a:gd name="connsiteX39" fmla="*/ 0 w 7886700"/>
              <a:gd name="connsiteY39" fmla="*/ 677012 h 5416094"/>
              <a:gd name="connsiteX40" fmla="*/ 0 w 7886700"/>
              <a:gd name="connsiteY4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86700" h="5416094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917044" y="253972"/>
                  <a:pt x="7878280" y="382927"/>
                  <a:pt x="7886700" y="622851"/>
                </a:cubicBezTo>
                <a:cubicBezTo>
                  <a:pt x="7895120" y="862775"/>
                  <a:pt x="7898095" y="881954"/>
                  <a:pt x="7886700" y="1137380"/>
                </a:cubicBezTo>
                <a:cubicBezTo>
                  <a:pt x="7875305" y="1392806"/>
                  <a:pt x="7859449" y="1500954"/>
                  <a:pt x="7886700" y="1814391"/>
                </a:cubicBezTo>
                <a:cubicBezTo>
                  <a:pt x="7913951" y="2127828"/>
                  <a:pt x="7899710" y="2276490"/>
                  <a:pt x="7886700" y="2491403"/>
                </a:cubicBezTo>
                <a:cubicBezTo>
                  <a:pt x="7873690" y="2706316"/>
                  <a:pt x="7899048" y="2943627"/>
                  <a:pt x="7886700" y="3168415"/>
                </a:cubicBezTo>
                <a:cubicBezTo>
                  <a:pt x="7874352" y="3393203"/>
                  <a:pt x="7895759" y="3539359"/>
                  <a:pt x="7886700" y="3899588"/>
                </a:cubicBezTo>
                <a:cubicBezTo>
                  <a:pt x="7877641" y="4259817"/>
                  <a:pt x="7907485" y="4437980"/>
                  <a:pt x="7886700" y="4630760"/>
                </a:cubicBezTo>
                <a:cubicBezTo>
                  <a:pt x="7865915" y="4823540"/>
                  <a:pt x="7871525" y="5198637"/>
                  <a:pt x="7886700" y="5416094"/>
                </a:cubicBezTo>
                <a:cubicBezTo>
                  <a:pt x="7691680" y="5431844"/>
                  <a:pt x="7601555" y="5415681"/>
                  <a:pt x="7466076" y="5416094"/>
                </a:cubicBezTo>
                <a:cubicBezTo>
                  <a:pt x="7330597" y="5416507"/>
                  <a:pt x="6831360" y="5424066"/>
                  <a:pt x="6651117" y="5416094"/>
                </a:cubicBezTo>
                <a:cubicBezTo>
                  <a:pt x="6470874" y="5408122"/>
                  <a:pt x="6162822" y="5448218"/>
                  <a:pt x="5993892" y="5416094"/>
                </a:cubicBezTo>
                <a:cubicBezTo>
                  <a:pt x="5824963" y="5383970"/>
                  <a:pt x="5688089" y="5423575"/>
                  <a:pt x="5494401" y="5416094"/>
                </a:cubicBezTo>
                <a:cubicBezTo>
                  <a:pt x="5300713" y="5408613"/>
                  <a:pt x="5038344" y="5439836"/>
                  <a:pt x="4837176" y="5416094"/>
                </a:cubicBezTo>
                <a:cubicBezTo>
                  <a:pt x="4636008" y="5392352"/>
                  <a:pt x="4547230" y="5414191"/>
                  <a:pt x="4416552" y="5416094"/>
                </a:cubicBezTo>
                <a:cubicBezTo>
                  <a:pt x="4285874" y="5417997"/>
                  <a:pt x="4197467" y="5397786"/>
                  <a:pt x="3995928" y="5416094"/>
                </a:cubicBezTo>
                <a:cubicBezTo>
                  <a:pt x="3794389" y="5434402"/>
                  <a:pt x="3512175" y="5385012"/>
                  <a:pt x="3338703" y="5416094"/>
                </a:cubicBezTo>
                <a:cubicBezTo>
                  <a:pt x="3165232" y="5447176"/>
                  <a:pt x="2961841" y="5402137"/>
                  <a:pt x="2839212" y="5416094"/>
                </a:cubicBezTo>
                <a:cubicBezTo>
                  <a:pt x="2716583" y="5430051"/>
                  <a:pt x="2260631" y="5391454"/>
                  <a:pt x="2103120" y="5416094"/>
                </a:cubicBezTo>
                <a:cubicBezTo>
                  <a:pt x="1945609" y="5440734"/>
                  <a:pt x="1802870" y="5413244"/>
                  <a:pt x="1603629" y="5416094"/>
                </a:cubicBezTo>
                <a:cubicBezTo>
                  <a:pt x="1404388" y="5418944"/>
                  <a:pt x="1036615" y="5428037"/>
                  <a:pt x="867537" y="5416094"/>
                </a:cubicBezTo>
                <a:cubicBezTo>
                  <a:pt x="698459" y="5404151"/>
                  <a:pt x="196765" y="5387017"/>
                  <a:pt x="0" y="5416094"/>
                </a:cubicBezTo>
                <a:cubicBezTo>
                  <a:pt x="-7913" y="5158982"/>
                  <a:pt x="-32352" y="4972281"/>
                  <a:pt x="0" y="4684921"/>
                </a:cubicBezTo>
                <a:cubicBezTo>
                  <a:pt x="32352" y="4397561"/>
                  <a:pt x="-36146" y="4109983"/>
                  <a:pt x="0" y="3953749"/>
                </a:cubicBezTo>
                <a:cubicBezTo>
                  <a:pt x="36146" y="3797515"/>
                  <a:pt x="38942" y="3433311"/>
                  <a:pt x="0" y="3168415"/>
                </a:cubicBezTo>
                <a:cubicBezTo>
                  <a:pt x="-38942" y="2903519"/>
                  <a:pt x="-264" y="2810505"/>
                  <a:pt x="0" y="2545564"/>
                </a:cubicBezTo>
                <a:cubicBezTo>
                  <a:pt x="264" y="2280623"/>
                  <a:pt x="20689" y="1994225"/>
                  <a:pt x="0" y="1760231"/>
                </a:cubicBezTo>
                <a:cubicBezTo>
                  <a:pt x="-20689" y="1526237"/>
                  <a:pt x="16073" y="1386976"/>
                  <a:pt x="0" y="1191541"/>
                </a:cubicBezTo>
                <a:cubicBezTo>
                  <a:pt x="-16073" y="996106"/>
                  <a:pt x="-16965" y="844858"/>
                  <a:pt x="0" y="677012"/>
                </a:cubicBezTo>
                <a:cubicBezTo>
                  <a:pt x="16965" y="509166"/>
                  <a:pt x="85" y="277162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81A0B979-30A7-E160-686D-521EAEF8CE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334" r="-1" b="-1"/>
          <a:stretch/>
        </p:blipFill>
        <p:spPr>
          <a:xfrm>
            <a:off x="20" y="1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>
                <a:solidFill>
                  <a:srgbClr val="FFFFFF"/>
                </a:solidFill>
              </a:rPr>
              <a:t>O repositório 'stocks' oferece uma implementação para previsão de alta e queda de ações.</a:t>
            </a:r>
            <a:endParaRPr lang="en-US" sz="1900" b="1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1900" b="1">
              <a:solidFill>
                <a:srgbClr val="FFFFFF"/>
              </a:solidFill>
              <a:cs typeface="Calibri"/>
            </a:endParaRPr>
          </a:p>
          <a:p>
            <a:r>
              <a:rPr lang="en-US" sz="1900" b="1">
                <a:solidFill>
                  <a:srgbClr val="FFFFFF"/>
                </a:solidFill>
              </a:rPr>
              <a:t>Ele utiliza dados históricos de ações para construir modelos preditivos usando JavaScript.</a:t>
            </a:r>
            <a:endParaRPr lang="en-US" sz="1900" b="1">
              <a:solidFill>
                <a:srgbClr val="FFFFFF"/>
              </a:solidFill>
              <a:cs typeface="Calibri"/>
            </a:endParaRPr>
          </a:p>
          <a:p>
            <a:endParaRPr lang="en-US" sz="1900" b="1">
              <a:solidFill>
                <a:srgbClr val="FFFFFF"/>
              </a:solidFill>
              <a:cs typeface="Calibri"/>
            </a:endParaRPr>
          </a:p>
          <a:p>
            <a:r>
              <a:rPr lang="en-US" sz="1900" b="1">
                <a:solidFill>
                  <a:srgbClr val="FFFFFF"/>
                </a:solidFill>
              </a:rPr>
              <a:t>Objetivo: Prever o comportamento futuro dos preços de ações com base em dados passados.</a:t>
            </a:r>
            <a:endParaRPr lang="en-US" sz="1900" b="1">
              <a:solidFill>
                <a:srgbClr val="FFFFFF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7CA59340-0879-2EAB-2E29-4EE50A2C03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334" r="-1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5862"/>
            <a:ext cx="4539716" cy="4726276"/>
          </a:xfrm>
        </p:spPr>
        <p:txBody>
          <a:bodyPr>
            <a:normAutofit/>
          </a:bodyPr>
          <a:lstStyle/>
          <a:p>
            <a:pPr algn="r"/>
            <a:r>
              <a:rPr lang="en-US" sz="7000" err="1">
                <a:ln w="22225">
                  <a:solidFill>
                    <a:srgbClr val="FFFFFF"/>
                  </a:solidFill>
                </a:ln>
              </a:rPr>
              <a:t>Objetivo</a:t>
            </a:r>
            <a:r>
              <a:rPr lang="en-US" sz="7000" dirty="0">
                <a:ln w="22225">
                  <a:solidFill>
                    <a:srgbClr val="FFFFFF"/>
                  </a:solidFill>
                </a:ln>
                <a:noFill/>
              </a:rPr>
              <a:t> </a:t>
            </a:r>
            <a:r>
              <a:rPr lang="en-US" sz="7000" dirty="0">
                <a:ln w="22225">
                  <a:solidFill>
                    <a:srgbClr val="FFFFFF"/>
                  </a:solidFill>
                </a:ln>
              </a:rPr>
              <a:t>do</a:t>
            </a:r>
            <a:r>
              <a:rPr lang="en-US" sz="7000" dirty="0">
                <a:ln w="22225">
                  <a:solidFill>
                    <a:srgbClr val="FFFFFF"/>
                  </a:solidFill>
                </a:ln>
                <a:noFill/>
              </a:rPr>
              <a:t> </a:t>
            </a:r>
            <a:r>
              <a:rPr lang="en-US" sz="7000" err="1">
                <a:ln w="22225">
                  <a:solidFill>
                    <a:srgbClr val="FFFFFF"/>
                  </a:solidFill>
                </a:ln>
              </a:rPr>
              <a:t>Projeto</a:t>
            </a:r>
            <a:endParaRPr lang="en-US" sz="7000" err="1">
              <a:ln w="22225">
                <a:solidFill>
                  <a:srgbClr val="FFFFFF"/>
                </a:solidFill>
              </a:ln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9674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980" y="1065862"/>
            <a:ext cx="3492585" cy="472627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O </a:t>
            </a:r>
            <a:r>
              <a:rPr lang="en-US" sz="2000" b="1" dirty="0" err="1">
                <a:solidFill>
                  <a:srgbClr val="FFFFFF"/>
                </a:solidFill>
              </a:rPr>
              <a:t>projeto</a:t>
            </a:r>
            <a:r>
              <a:rPr lang="en-US" sz="2000" b="1" dirty="0">
                <a:solidFill>
                  <a:srgbClr val="FFFFFF"/>
                </a:solidFill>
              </a:rPr>
              <a:t> visa </a:t>
            </a:r>
            <a:r>
              <a:rPr lang="en-US" sz="2000" b="1" dirty="0" err="1">
                <a:solidFill>
                  <a:srgbClr val="FFFFFF"/>
                </a:solidFill>
              </a:rPr>
              <a:t>prever</a:t>
            </a:r>
            <a:r>
              <a:rPr lang="en-US" sz="2000" b="1" dirty="0">
                <a:solidFill>
                  <a:srgbClr val="FFFFFF"/>
                </a:solidFill>
              </a:rPr>
              <a:t> a </a:t>
            </a:r>
            <a:r>
              <a:rPr lang="en-US" sz="2000" b="1" dirty="0" err="1">
                <a:solidFill>
                  <a:srgbClr val="FFFFFF"/>
                </a:solidFill>
              </a:rPr>
              <a:t>tendência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preços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futuros</a:t>
            </a:r>
            <a:r>
              <a:rPr lang="en-US" sz="2000" b="1" dirty="0">
                <a:solidFill>
                  <a:srgbClr val="FFFFFF"/>
                </a:solidFill>
              </a:rPr>
              <a:t> das </a:t>
            </a:r>
            <a:r>
              <a:rPr lang="en-US" sz="2000" b="1" dirty="0" err="1">
                <a:solidFill>
                  <a:srgbClr val="FFFFFF"/>
                </a:solidFill>
              </a:rPr>
              <a:t>ações</a:t>
            </a:r>
            <a:r>
              <a:rPr lang="en-US" sz="2000" b="1" dirty="0">
                <a:solidFill>
                  <a:srgbClr val="FFFFFF"/>
                </a:solidFill>
              </a:rPr>
              <a:t> com base </a:t>
            </a:r>
            <a:r>
              <a:rPr lang="en-US" sz="2000" b="1" dirty="0" err="1">
                <a:solidFill>
                  <a:srgbClr val="FFFFFF"/>
                </a:solidFill>
              </a:rPr>
              <a:t>em</a:t>
            </a:r>
            <a:r>
              <a:rPr lang="en-US" sz="2000" b="1" dirty="0">
                <a:solidFill>
                  <a:srgbClr val="FFFFFF"/>
                </a:solidFill>
              </a:rPr>
              <a:t> dados </a:t>
            </a:r>
            <a:r>
              <a:rPr lang="en-US" sz="2000" b="1" dirty="0" err="1">
                <a:solidFill>
                  <a:srgbClr val="FFFFFF"/>
                </a:solidFill>
              </a:rPr>
              <a:t>históricos</a:t>
            </a:r>
            <a:r>
              <a:rPr lang="en-US" sz="2000" b="1" dirty="0">
                <a:solidFill>
                  <a:srgbClr val="FFFFFF"/>
                </a:solidFill>
              </a:rPr>
              <a:t>.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r>
              <a:rPr lang="en-US" sz="2000" b="1" dirty="0" err="1">
                <a:solidFill>
                  <a:srgbClr val="FFFFFF"/>
                </a:solidFill>
              </a:rPr>
              <a:t>Utiliza</a:t>
            </a:r>
            <a:r>
              <a:rPr lang="en-US" sz="2000" b="1" dirty="0">
                <a:solidFill>
                  <a:srgbClr val="FFFFFF"/>
                </a:solidFill>
              </a:rPr>
              <a:t>-se </a:t>
            </a:r>
            <a:r>
              <a:rPr lang="en-US" sz="2000" b="1" dirty="0" err="1">
                <a:solidFill>
                  <a:srgbClr val="FFFFFF"/>
                </a:solidFill>
              </a:rPr>
              <a:t>aprendizado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máquina</a:t>
            </a:r>
            <a:r>
              <a:rPr lang="en-US" sz="2000" b="1" dirty="0">
                <a:solidFill>
                  <a:srgbClr val="FFFFFF"/>
                </a:solidFill>
              </a:rPr>
              <a:t> para </a:t>
            </a:r>
            <a:r>
              <a:rPr lang="en-US" sz="2000" b="1" dirty="0" err="1">
                <a:solidFill>
                  <a:srgbClr val="FFFFFF"/>
                </a:solidFill>
              </a:rPr>
              <a:t>construir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modelos</a:t>
            </a:r>
            <a:r>
              <a:rPr lang="en-US" sz="2000" b="1" dirty="0">
                <a:solidFill>
                  <a:srgbClr val="FFFFFF"/>
                </a:solidFill>
              </a:rPr>
              <a:t> que </a:t>
            </a:r>
            <a:r>
              <a:rPr lang="en-US" sz="2000" b="1" dirty="0" err="1">
                <a:solidFill>
                  <a:srgbClr val="FFFFFF"/>
                </a:solidFill>
              </a:rPr>
              <a:t>ajudam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investidores</a:t>
            </a:r>
            <a:r>
              <a:rPr lang="en-US" sz="2000" b="1" dirty="0">
                <a:solidFill>
                  <a:srgbClr val="FFFFFF"/>
                </a:solidFill>
              </a:rPr>
              <a:t> a </a:t>
            </a:r>
            <a:r>
              <a:rPr lang="en-US" sz="2000" b="1" dirty="0" err="1">
                <a:solidFill>
                  <a:srgbClr val="FFFFFF"/>
                </a:solidFill>
              </a:rPr>
              <a:t>tomar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decisões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mais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acertivas</a:t>
            </a:r>
            <a:r>
              <a:rPr lang="en-US" sz="2000" b="1" dirty="0">
                <a:solidFill>
                  <a:srgbClr val="FFFFFF"/>
                </a:solidFill>
              </a:rPr>
              <a:t> no mercado </a:t>
            </a:r>
            <a:r>
              <a:rPr lang="en-US" sz="2000" b="1" dirty="0" err="1">
                <a:solidFill>
                  <a:srgbClr val="FFFFFF"/>
                </a:solidFill>
              </a:rPr>
              <a:t>financeiro</a:t>
            </a:r>
            <a:r>
              <a:rPr lang="en-US" sz="2000" b="1" dirty="0">
                <a:solidFill>
                  <a:srgbClr val="FFFFFF"/>
                </a:solidFill>
              </a:rPr>
              <a:t>.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Este </a:t>
            </a:r>
            <a:r>
              <a:rPr lang="en-US" sz="2000" b="1" err="1">
                <a:solidFill>
                  <a:srgbClr val="FFFFFF"/>
                </a:solidFill>
              </a:rPr>
              <a:t>tipo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err="1">
                <a:solidFill>
                  <a:srgbClr val="FFFFFF"/>
                </a:solidFill>
              </a:rPr>
              <a:t>previsão</a:t>
            </a:r>
            <a:r>
              <a:rPr lang="en-US" sz="2000" b="1" dirty="0">
                <a:solidFill>
                  <a:srgbClr val="FFFFFF"/>
                </a:solidFill>
              </a:rPr>
              <a:t> é </a:t>
            </a:r>
            <a:r>
              <a:rPr lang="en-US" sz="2000" b="1" err="1">
                <a:solidFill>
                  <a:srgbClr val="FFFFFF"/>
                </a:solidFill>
              </a:rPr>
              <a:t>útil</a:t>
            </a:r>
            <a:r>
              <a:rPr lang="en-US" sz="2000" b="1" dirty="0">
                <a:solidFill>
                  <a:srgbClr val="FFFFFF"/>
                </a:solidFill>
              </a:rPr>
              <a:t> para </a:t>
            </a:r>
            <a:r>
              <a:rPr lang="en-US" sz="2000" b="1" err="1">
                <a:solidFill>
                  <a:srgbClr val="FFFFFF"/>
                </a:solidFill>
              </a:rPr>
              <a:t>análise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err="1">
                <a:solidFill>
                  <a:srgbClr val="FFFFFF"/>
                </a:solidFill>
              </a:rPr>
              <a:t>tendências</a:t>
            </a:r>
            <a:r>
              <a:rPr lang="en-US" sz="2000" b="1" dirty="0">
                <a:solidFill>
                  <a:srgbClr val="FFFFFF"/>
                </a:solidFill>
              </a:rPr>
              <a:t> e </a:t>
            </a:r>
            <a:r>
              <a:rPr lang="en-US" sz="2000" b="1" err="1">
                <a:solidFill>
                  <a:srgbClr val="FFFFFF"/>
                </a:solidFill>
              </a:rPr>
              <a:t>estratégias</a:t>
            </a:r>
            <a:r>
              <a:rPr lang="en-US" sz="2000" b="1" dirty="0">
                <a:solidFill>
                  <a:srgbClr val="FFFFFF"/>
                </a:solidFill>
              </a:rPr>
              <a:t> de trading.</a:t>
            </a:r>
            <a:endParaRPr lang="en-US" sz="2400" b="1">
              <a:solidFill>
                <a:srgbClr val="FFFFFF"/>
              </a:solidFill>
              <a:cs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E27D8F05-5D96-5EA1-90B1-9E976CE2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334" r="-1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5862"/>
            <a:ext cx="4539716" cy="4726276"/>
          </a:xfrm>
        </p:spPr>
        <p:txBody>
          <a:bodyPr>
            <a:normAutofit/>
          </a:bodyPr>
          <a:lstStyle/>
          <a:p>
            <a:pPr algn="r"/>
            <a:r>
              <a:rPr lang="en-US" sz="7000" dirty="0">
                <a:ln w="22225">
                  <a:solidFill>
                    <a:srgbClr val="FFFFFF"/>
                  </a:solidFill>
                </a:ln>
              </a:rPr>
              <a:t>Tecnologias </a:t>
            </a:r>
            <a:r>
              <a:rPr lang="en-US" sz="7000" dirty="0" err="1">
                <a:ln w="22225">
                  <a:solidFill>
                    <a:srgbClr val="FFFFFF"/>
                  </a:solidFill>
                </a:ln>
              </a:rPr>
              <a:t>Utilizadas</a:t>
            </a:r>
            <a:endParaRPr lang="en-US" sz="7000" dirty="0">
              <a:ln w="22225">
                <a:solidFill>
                  <a:srgbClr val="FFFFFF"/>
                </a:solidFill>
              </a:ln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9674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4581" y="316840"/>
            <a:ext cx="3558984" cy="65408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JavaScript: </a:t>
            </a:r>
            <a:r>
              <a:rPr lang="en-US" sz="1800" b="1" err="1">
                <a:solidFill>
                  <a:srgbClr val="FFFFFF"/>
                </a:solidFill>
              </a:rPr>
              <a:t>Linguagem</a:t>
            </a:r>
            <a:r>
              <a:rPr lang="en-US" sz="1800" b="1" dirty="0">
                <a:solidFill>
                  <a:srgbClr val="FFFFFF"/>
                </a:solidFill>
              </a:rPr>
              <a:t> de </a:t>
            </a:r>
            <a:r>
              <a:rPr lang="en-US" sz="1800" b="1" err="1">
                <a:solidFill>
                  <a:srgbClr val="FFFFFF"/>
                </a:solidFill>
              </a:rPr>
              <a:t>programação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err="1">
                <a:solidFill>
                  <a:srgbClr val="FFFFFF"/>
                </a:solidFill>
              </a:rPr>
              <a:t>usada</a:t>
            </a:r>
            <a:r>
              <a:rPr lang="en-US" sz="1800" b="1" dirty="0">
                <a:solidFill>
                  <a:srgbClr val="FFFFFF"/>
                </a:solidFill>
              </a:rPr>
              <a:t> para </a:t>
            </a:r>
            <a:r>
              <a:rPr lang="en-US" sz="1800" b="1" err="1">
                <a:solidFill>
                  <a:srgbClr val="FFFFFF"/>
                </a:solidFill>
              </a:rPr>
              <a:t>construir</a:t>
            </a:r>
            <a:r>
              <a:rPr lang="en-US" sz="1800" b="1" dirty="0">
                <a:solidFill>
                  <a:srgbClr val="FFFFFF"/>
                </a:solidFill>
              </a:rPr>
              <a:t> o </a:t>
            </a:r>
            <a:r>
              <a:rPr lang="en-US" sz="1800" b="1" err="1">
                <a:solidFill>
                  <a:srgbClr val="FFFFFF"/>
                </a:solidFill>
              </a:rPr>
              <a:t>modelo</a:t>
            </a:r>
            <a:r>
              <a:rPr lang="en-US" sz="1800" b="1" dirty="0">
                <a:solidFill>
                  <a:srgbClr val="FFFFFF"/>
                </a:solidFill>
              </a:rPr>
              <a:t>.</a:t>
            </a:r>
            <a:endParaRPr lang="en-US" sz="1800" b="1" dirty="0">
              <a:solidFill>
                <a:srgbClr val="FFFFFF"/>
              </a:solidFill>
              <a:cs typeface="Calibri"/>
            </a:endParaRPr>
          </a:p>
          <a:p>
            <a:endParaRPr lang="en-US" sz="1800" b="1" dirty="0">
              <a:solidFill>
                <a:srgbClr val="FFFFFF"/>
              </a:solidFill>
              <a:cs typeface="Calibri"/>
            </a:endParaRPr>
          </a:p>
          <a:p>
            <a:r>
              <a:rPr lang="en-US" sz="1800" b="1" dirty="0">
                <a:solidFill>
                  <a:srgbClr val="FFFFFF"/>
                </a:solidFill>
                <a:cs typeface="Calibri"/>
              </a:rPr>
              <a:t>Python: </a:t>
            </a:r>
            <a:r>
              <a:rPr lang="en-US" sz="1800" b="1" err="1">
                <a:solidFill>
                  <a:srgbClr val="FFFFFF"/>
                </a:solidFill>
                <a:cs typeface="Calibri"/>
              </a:rPr>
              <a:t>Linguagem</a:t>
            </a:r>
            <a:r>
              <a:rPr lang="en-US" sz="1800" b="1" dirty="0">
                <a:solidFill>
                  <a:srgbClr val="FFFFFF"/>
                </a:solidFill>
                <a:cs typeface="Calibri"/>
              </a:rPr>
              <a:t> para </a:t>
            </a:r>
            <a:r>
              <a:rPr lang="en-US" sz="1800" b="1" err="1">
                <a:solidFill>
                  <a:srgbClr val="FFFFFF"/>
                </a:solidFill>
                <a:cs typeface="Calibri"/>
              </a:rPr>
              <a:t>construir</a:t>
            </a:r>
            <a:r>
              <a:rPr lang="en-US" sz="1800" b="1" dirty="0">
                <a:solidFill>
                  <a:srgbClr val="FFFFFF"/>
                </a:solidFill>
                <a:cs typeface="Calibri"/>
              </a:rPr>
              <a:t> um </a:t>
            </a:r>
            <a:r>
              <a:rPr lang="en-US" sz="1800" b="1" err="1">
                <a:solidFill>
                  <a:srgbClr val="FFFFFF"/>
                </a:solidFill>
                <a:cs typeface="Calibri"/>
              </a:rPr>
              <a:t>segundo</a:t>
            </a:r>
            <a:r>
              <a:rPr lang="en-US" sz="1800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b="1" err="1">
                <a:solidFill>
                  <a:srgbClr val="FFFFFF"/>
                </a:solidFill>
                <a:cs typeface="Calibri"/>
              </a:rPr>
              <a:t>modelo</a:t>
            </a:r>
            <a:endParaRPr lang="en-US" sz="1800" b="1">
              <a:solidFill>
                <a:srgbClr val="FFFFFF"/>
              </a:solidFill>
              <a:cs typeface="Calibri"/>
            </a:endParaRPr>
          </a:p>
          <a:p>
            <a:endParaRPr lang="en-US" sz="1800" b="1" dirty="0">
              <a:solidFill>
                <a:srgbClr val="FFFFFF"/>
              </a:solidFill>
              <a:cs typeface="Calibri"/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Machine Learning: </a:t>
            </a:r>
            <a:r>
              <a:rPr lang="en-US" sz="1800" b="1" err="1">
                <a:solidFill>
                  <a:srgbClr val="FFFFFF"/>
                </a:solidFill>
              </a:rPr>
              <a:t>Técnicas</a:t>
            </a:r>
            <a:r>
              <a:rPr lang="en-US" sz="1800" b="1" dirty="0">
                <a:solidFill>
                  <a:srgbClr val="FFFFFF"/>
                </a:solidFill>
              </a:rPr>
              <a:t> de </a:t>
            </a:r>
            <a:r>
              <a:rPr lang="en-US" sz="1800" b="1" err="1">
                <a:solidFill>
                  <a:srgbClr val="FFFFFF"/>
                </a:solidFill>
              </a:rPr>
              <a:t>aprendizado</a:t>
            </a:r>
            <a:r>
              <a:rPr lang="en-US" sz="1800" b="1" dirty="0">
                <a:solidFill>
                  <a:srgbClr val="FFFFFF"/>
                </a:solidFill>
              </a:rPr>
              <a:t> de </a:t>
            </a:r>
            <a:r>
              <a:rPr lang="en-US" sz="1800" b="1" err="1">
                <a:solidFill>
                  <a:srgbClr val="FFFFFF"/>
                </a:solidFill>
              </a:rPr>
              <a:t>máquina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err="1">
                <a:solidFill>
                  <a:srgbClr val="FFFFFF"/>
                </a:solidFill>
              </a:rPr>
              <a:t>aplicadas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err="1">
                <a:solidFill>
                  <a:srgbClr val="FFFFFF"/>
                </a:solidFill>
              </a:rPr>
              <a:t>aos</a:t>
            </a:r>
            <a:r>
              <a:rPr lang="en-US" sz="1800" b="1" dirty="0">
                <a:solidFill>
                  <a:srgbClr val="FFFFFF"/>
                </a:solidFill>
              </a:rPr>
              <a:t> dados </a:t>
            </a:r>
            <a:r>
              <a:rPr lang="en-US" sz="1800" b="1" err="1">
                <a:solidFill>
                  <a:srgbClr val="FFFFFF"/>
                </a:solidFill>
              </a:rPr>
              <a:t>históricos</a:t>
            </a:r>
            <a:r>
              <a:rPr lang="en-US" sz="1800" b="1" dirty="0">
                <a:solidFill>
                  <a:srgbClr val="FFFFFF"/>
                </a:solidFill>
              </a:rPr>
              <a:t>.</a:t>
            </a:r>
            <a:endParaRPr lang="en-US" sz="1800" b="1" dirty="0">
              <a:solidFill>
                <a:srgbClr val="FFFFFF"/>
              </a:solidFill>
              <a:cs typeface="Calibri"/>
            </a:endParaRPr>
          </a:p>
          <a:p>
            <a:endParaRPr lang="en-US" sz="1800" b="1" dirty="0">
              <a:solidFill>
                <a:srgbClr val="FFFFFF"/>
              </a:solidFill>
              <a:cs typeface="Calibri"/>
            </a:endParaRPr>
          </a:p>
          <a:p>
            <a:r>
              <a:rPr lang="en-US" sz="1800" b="1" dirty="0">
                <a:solidFill>
                  <a:srgbClr val="FFFFFF"/>
                </a:solidFill>
              </a:rPr>
              <a:t> CSV: </a:t>
            </a:r>
            <a:r>
              <a:rPr lang="en-US" sz="1800" b="1" err="1">
                <a:solidFill>
                  <a:srgbClr val="FFFFFF"/>
                </a:solidFill>
              </a:rPr>
              <a:t>Arquivos</a:t>
            </a:r>
            <a:r>
              <a:rPr lang="en-US" sz="1800" b="1" dirty="0">
                <a:solidFill>
                  <a:srgbClr val="FFFFFF"/>
                </a:solidFill>
              </a:rPr>
              <a:t> de dados </a:t>
            </a:r>
            <a:r>
              <a:rPr lang="en-US" sz="1800" b="1" err="1">
                <a:solidFill>
                  <a:srgbClr val="FFFFFF"/>
                </a:solidFill>
              </a:rPr>
              <a:t>históricos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err="1">
                <a:solidFill>
                  <a:srgbClr val="FFFFFF"/>
                </a:solidFill>
              </a:rPr>
              <a:t>contendo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err="1">
                <a:solidFill>
                  <a:srgbClr val="FFFFFF"/>
                </a:solidFill>
              </a:rPr>
              <a:t>informações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err="1">
                <a:solidFill>
                  <a:srgbClr val="FFFFFF"/>
                </a:solidFill>
              </a:rPr>
              <a:t>sobre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err="1">
                <a:solidFill>
                  <a:srgbClr val="FFFFFF"/>
                </a:solidFill>
              </a:rPr>
              <a:t>ações</a:t>
            </a:r>
            <a:r>
              <a:rPr lang="en-US" sz="1800" b="1" dirty="0">
                <a:solidFill>
                  <a:srgbClr val="FFFFFF"/>
                </a:solidFill>
              </a:rPr>
              <a:t> de </a:t>
            </a:r>
            <a:r>
              <a:rPr lang="en-US" sz="1800" b="1" err="1">
                <a:solidFill>
                  <a:srgbClr val="FFFFFF"/>
                </a:solidFill>
              </a:rPr>
              <a:t>empresas</a:t>
            </a:r>
            <a:r>
              <a:rPr lang="en-US" sz="1800" b="1" dirty="0">
                <a:solidFill>
                  <a:srgbClr val="FFFFFF"/>
                </a:solidFill>
              </a:rPr>
              <a:t>.</a:t>
            </a:r>
            <a:endParaRPr lang="en-US" sz="1800" b="1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7" name="Picture 6" descr="File:JavaScript-logo.png - Wikipedia">
            <a:extLst>
              <a:ext uri="{FF2B5EF4-FFF2-40B4-BE49-F238E27FC236}">
                <a16:creationId xmlns:a16="http://schemas.microsoft.com/office/drawing/2014/main" id="{2A0D9A7F-7CB0-4680-16EC-995B1BBE3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696" y="644064"/>
            <a:ext cx="580512" cy="703824"/>
          </a:xfrm>
          <a:prstGeom prst="rect">
            <a:avLst/>
          </a:prstGeom>
        </p:spPr>
      </p:pic>
      <p:pic>
        <p:nvPicPr>
          <p:cNvPr id="8" name="Picture 7" descr="logo">
            <a:extLst>
              <a:ext uri="{FF2B5EF4-FFF2-40B4-BE49-F238E27FC236}">
                <a16:creationId xmlns:a16="http://schemas.microsoft.com/office/drawing/2014/main" id="{13A6773B-FFF3-6367-53C9-D1C9E75A8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866" y="644062"/>
            <a:ext cx="751251" cy="713311"/>
          </a:xfrm>
          <a:prstGeom prst="rect">
            <a:avLst/>
          </a:prstGeom>
        </p:spPr>
      </p:pic>
      <p:pic>
        <p:nvPicPr>
          <p:cNvPr id="14" name="Picture 13" descr="A light bulb with a brain inside&#10;&#10;Description automatically generated">
            <a:extLst>
              <a:ext uri="{FF2B5EF4-FFF2-40B4-BE49-F238E27FC236}">
                <a16:creationId xmlns:a16="http://schemas.microsoft.com/office/drawing/2014/main" id="{62CD9B4F-9114-2A9F-C7F9-68A0DDC69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323006" y="641884"/>
            <a:ext cx="494123" cy="709515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6C2E58BF-FAD3-C6AE-98CB-DBD538791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204" y="641147"/>
            <a:ext cx="838773" cy="71138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A7EC63A6-03FE-A565-0A75-4F0B84E257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333" r="-1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Estrutura de Dados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chemeClr val="bg1"/>
                </a:solidFill>
              </a:rPr>
              <a:t> </a:t>
            </a:r>
            <a:r>
              <a:rPr lang="en-US" sz="1800" b="1" err="1">
                <a:solidFill>
                  <a:schemeClr val="bg1"/>
                </a:solidFill>
              </a:rPr>
              <a:t>Os</a:t>
            </a:r>
            <a:r>
              <a:rPr lang="en-US" sz="1800" b="1">
                <a:solidFill>
                  <a:schemeClr val="bg1"/>
                </a:solidFill>
              </a:rPr>
              <a:t> dados </a:t>
            </a:r>
            <a:r>
              <a:rPr lang="en-US" sz="1800" b="1" err="1">
                <a:solidFill>
                  <a:schemeClr val="bg1"/>
                </a:solidFill>
              </a:rPr>
              <a:t>utilizados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incluem</a:t>
            </a:r>
            <a:r>
              <a:rPr lang="en-US" sz="1800" b="1">
                <a:solidFill>
                  <a:schemeClr val="bg1"/>
                </a:solidFill>
              </a:rPr>
              <a:t>  </a:t>
            </a:r>
            <a:r>
              <a:rPr lang="en-US" sz="1800" b="1" err="1">
                <a:solidFill>
                  <a:schemeClr val="bg1"/>
                </a:solidFill>
              </a:rPr>
              <a:t>informações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históricas</a:t>
            </a:r>
            <a:r>
              <a:rPr lang="en-US" sz="1800" b="1">
                <a:solidFill>
                  <a:schemeClr val="bg1"/>
                </a:solidFill>
              </a:rPr>
              <a:t> de </a:t>
            </a:r>
            <a:r>
              <a:rPr lang="en-US" sz="1800" b="1" err="1">
                <a:solidFill>
                  <a:schemeClr val="bg1"/>
                </a:solidFill>
              </a:rPr>
              <a:t>ações</a:t>
            </a:r>
            <a:r>
              <a:rPr lang="en-US" sz="1800" b="1">
                <a:solidFill>
                  <a:schemeClr val="bg1"/>
                </a:solidFill>
              </a:rPr>
              <a:t>,  </a:t>
            </a:r>
            <a:r>
              <a:rPr lang="en-US" sz="1800" b="1" err="1">
                <a:solidFill>
                  <a:schemeClr val="bg1"/>
                </a:solidFill>
              </a:rPr>
              <a:t>como</a:t>
            </a:r>
            <a:r>
              <a:rPr lang="en-US" sz="1800" b="1">
                <a:solidFill>
                  <a:schemeClr val="bg1"/>
                </a:solidFill>
              </a:rPr>
              <a:t>:</a:t>
            </a:r>
            <a:endParaRPr lang="en-US" sz="18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1"/>
                </a:solidFill>
              </a:rPr>
              <a:t>- </a:t>
            </a:r>
            <a:r>
              <a:rPr lang="en-US" sz="1800" b="1" err="1">
                <a:solidFill>
                  <a:schemeClr val="bg1"/>
                </a:solidFill>
              </a:rPr>
              <a:t>Preço</a:t>
            </a:r>
            <a:r>
              <a:rPr lang="en-US" sz="1800" b="1">
                <a:solidFill>
                  <a:schemeClr val="bg1"/>
                </a:solidFill>
              </a:rPr>
              <a:t> de </a:t>
            </a:r>
            <a:r>
              <a:rPr lang="en-US" sz="1800" b="1" err="1">
                <a:solidFill>
                  <a:schemeClr val="bg1"/>
                </a:solidFill>
              </a:rPr>
              <a:t>fechamento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ajustado</a:t>
            </a:r>
            <a:endParaRPr lang="en-US" sz="1800" b="1" dirty="0" err="1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18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1"/>
                </a:solidFill>
              </a:rPr>
              <a:t>- </a:t>
            </a:r>
            <a:r>
              <a:rPr lang="en-US" sz="1800" b="1" err="1">
                <a:solidFill>
                  <a:schemeClr val="bg1"/>
                </a:solidFill>
              </a:rPr>
              <a:t>Preço</a:t>
            </a:r>
            <a:r>
              <a:rPr lang="en-US" sz="1800" b="1">
                <a:solidFill>
                  <a:schemeClr val="bg1"/>
                </a:solidFill>
              </a:rPr>
              <a:t> de </a:t>
            </a:r>
            <a:r>
              <a:rPr lang="en-US" sz="1800" b="1" err="1">
                <a:solidFill>
                  <a:schemeClr val="bg1"/>
                </a:solidFill>
              </a:rPr>
              <a:t>fechamento</a:t>
            </a:r>
            <a:r>
              <a:rPr lang="en-US" sz="1800" b="1">
                <a:solidFill>
                  <a:schemeClr val="bg1"/>
                </a:solidFill>
              </a:rPr>
              <a:t> regular</a:t>
            </a:r>
            <a:endParaRPr lang="en-US" sz="18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18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1"/>
                </a:solidFill>
              </a:rPr>
              <a:t>- Volume de </a:t>
            </a:r>
            <a:r>
              <a:rPr lang="en-US" sz="1800" b="1" err="1">
                <a:solidFill>
                  <a:schemeClr val="bg1"/>
                </a:solidFill>
              </a:rPr>
              <a:t>negociações</a:t>
            </a:r>
            <a:endParaRPr lang="en-US" sz="1800" b="1" dirty="0" err="1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18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1"/>
                </a:solidFill>
              </a:rPr>
              <a:t>Esses dados </a:t>
            </a:r>
            <a:r>
              <a:rPr lang="en-US" sz="1800" b="1" err="1">
                <a:solidFill>
                  <a:schemeClr val="bg1"/>
                </a:solidFill>
              </a:rPr>
              <a:t>são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processados</a:t>
            </a:r>
            <a:r>
              <a:rPr lang="en-US" sz="1800" b="1">
                <a:solidFill>
                  <a:schemeClr val="bg1"/>
                </a:solidFill>
              </a:rPr>
              <a:t> e </a:t>
            </a:r>
            <a:r>
              <a:rPr lang="en-US" sz="1800" b="1" err="1">
                <a:solidFill>
                  <a:schemeClr val="bg1"/>
                </a:solidFill>
              </a:rPr>
              <a:t>normalizados</a:t>
            </a:r>
            <a:r>
              <a:rPr lang="en-US" sz="1800" b="1">
                <a:solidFill>
                  <a:schemeClr val="bg1"/>
                </a:solidFill>
              </a:rPr>
              <a:t> para </a:t>
            </a:r>
            <a:r>
              <a:rPr lang="en-US" sz="1800" b="1" err="1">
                <a:solidFill>
                  <a:schemeClr val="bg1"/>
                </a:solidFill>
              </a:rPr>
              <a:t>treinar</a:t>
            </a:r>
            <a:r>
              <a:rPr lang="en-US" sz="1800" b="1">
                <a:solidFill>
                  <a:schemeClr val="bg1"/>
                </a:solidFill>
              </a:rPr>
              <a:t> o </a:t>
            </a:r>
            <a:r>
              <a:rPr lang="en-US" sz="1800" b="1" err="1">
                <a:solidFill>
                  <a:schemeClr val="bg1"/>
                </a:solidFill>
              </a:rPr>
              <a:t>modelo</a:t>
            </a:r>
            <a:r>
              <a:rPr lang="en-US" sz="1800" b="1">
                <a:solidFill>
                  <a:schemeClr val="bg1"/>
                </a:solidFill>
              </a:rPr>
              <a:t> de </a:t>
            </a:r>
            <a:r>
              <a:rPr lang="en-US" sz="1800" b="1" err="1">
                <a:solidFill>
                  <a:schemeClr val="bg1"/>
                </a:solidFill>
              </a:rPr>
              <a:t>aprendizado</a:t>
            </a:r>
            <a:r>
              <a:rPr lang="en-US" sz="1800" b="1">
                <a:solidFill>
                  <a:schemeClr val="bg1"/>
                </a:solidFill>
              </a:rPr>
              <a:t> de </a:t>
            </a:r>
            <a:r>
              <a:rPr lang="en-US" sz="1800" b="1" err="1">
                <a:solidFill>
                  <a:schemeClr val="bg1"/>
                </a:solidFill>
              </a:rPr>
              <a:t>máquina</a:t>
            </a:r>
            <a:r>
              <a:rPr lang="en-US" sz="1800" b="1">
                <a:solidFill>
                  <a:schemeClr val="bg1"/>
                </a:solidFill>
              </a:rPr>
              <a:t>.</a:t>
            </a:r>
            <a:endParaRPr lang="en-US" sz="1800" b="1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C64778B6-1FB3-A7C6-F9D6-F2EEC0E1A6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333" r="-1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bg1"/>
                </a:solidFill>
              </a:rPr>
              <a:t>Modelo de Previsão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1681544"/>
            <a:ext cx="7269480" cy="18288"/>
          </a:xfrm>
          <a:custGeom>
            <a:avLst/>
            <a:gdLst>
              <a:gd name="connsiteX0" fmla="*/ 0 w 7269480"/>
              <a:gd name="connsiteY0" fmla="*/ 0 h 18288"/>
              <a:gd name="connsiteX1" fmla="*/ 733557 w 7269480"/>
              <a:gd name="connsiteY1" fmla="*/ 0 h 18288"/>
              <a:gd name="connsiteX2" fmla="*/ 1249029 w 7269480"/>
              <a:gd name="connsiteY2" fmla="*/ 0 h 18288"/>
              <a:gd name="connsiteX3" fmla="*/ 1764501 w 7269480"/>
              <a:gd name="connsiteY3" fmla="*/ 0 h 18288"/>
              <a:gd name="connsiteX4" fmla="*/ 2207278 w 7269480"/>
              <a:gd name="connsiteY4" fmla="*/ 0 h 18288"/>
              <a:gd name="connsiteX5" fmla="*/ 3013530 w 7269480"/>
              <a:gd name="connsiteY5" fmla="*/ 0 h 18288"/>
              <a:gd name="connsiteX6" fmla="*/ 3819781 w 7269480"/>
              <a:gd name="connsiteY6" fmla="*/ 0 h 18288"/>
              <a:gd name="connsiteX7" fmla="*/ 4626033 w 7269480"/>
              <a:gd name="connsiteY7" fmla="*/ 0 h 18288"/>
              <a:gd name="connsiteX8" fmla="*/ 5068810 w 7269480"/>
              <a:gd name="connsiteY8" fmla="*/ 0 h 18288"/>
              <a:gd name="connsiteX9" fmla="*/ 5656977 w 7269480"/>
              <a:gd name="connsiteY9" fmla="*/ 0 h 18288"/>
              <a:gd name="connsiteX10" fmla="*/ 6099755 w 7269480"/>
              <a:gd name="connsiteY10" fmla="*/ 0 h 18288"/>
              <a:gd name="connsiteX11" fmla="*/ 7269480 w 7269480"/>
              <a:gd name="connsiteY11" fmla="*/ 0 h 18288"/>
              <a:gd name="connsiteX12" fmla="*/ 7269480 w 7269480"/>
              <a:gd name="connsiteY12" fmla="*/ 18288 h 18288"/>
              <a:gd name="connsiteX13" fmla="*/ 6463229 w 7269480"/>
              <a:gd name="connsiteY13" fmla="*/ 18288 h 18288"/>
              <a:gd name="connsiteX14" fmla="*/ 6020451 w 7269480"/>
              <a:gd name="connsiteY14" fmla="*/ 18288 h 18288"/>
              <a:gd name="connsiteX15" fmla="*/ 5504979 w 7269480"/>
              <a:gd name="connsiteY15" fmla="*/ 18288 h 18288"/>
              <a:gd name="connsiteX16" fmla="*/ 4989507 w 7269480"/>
              <a:gd name="connsiteY16" fmla="*/ 18288 h 18288"/>
              <a:gd name="connsiteX17" fmla="*/ 4474035 w 7269480"/>
              <a:gd name="connsiteY17" fmla="*/ 18288 h 18288"/>
              <a:gd name="connsiteX18" fmla="*/ 3958562 w 7269480"/>
              <a:gd name="connsiteY18" fmla="*/ 18288 h 18288"/>
              <a:gd name="connsiteX19" fmla="*/ 3443090 w 7269480"/>
              <a:gd name="connsiteY19" fmla="*/ 18288 h 18288"/>
              <a:gd name="connsiteX20" fmla="*/ 2709533 w 7269480"/>
              <a:gd name="connsiteY20" fmla="*/ 18288 h 18288"/>
              <a:gd name="connsiteX21" fmla="*/ 2194061 w 7269480"/>
              <a:gd name="connsiteY21" fmla="*/ 18288 h 18288"/>
              <a:gd name="connsiteX22" fmla="*/ 1751284 w 7269480"/>
              <a:gd name="connsiteY22" fmla="*/ 18288 h 18288"/>
              <a:gd name="connsiteX23" fmla="*/ 1163117 w 7269480"/>
              <a:gd name="connsiteY23" fmla="*/ 18288 h 18288"/>
              <a:gd name="connsiteX24" fmla="*/ 0 w 7269480"/>
              <a:gd name="connsiteY24" fmla="*/ 18288 h 18288"/>
              <a:gd name="connsiteX25" fmla="*/ 0 w 7269480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69480" h="18288" fill="none" extrusionOk="0">
                <a:moveTo>
                  <a:pt x="0" y="0"/>
                </a:moveTo>
                <a:cubicBezTo>
                  <a:pt x="252138" y="-34015"/>
                  <a:pt x="430162" y="27723"/>
                  <a:pt x="733557" y="0"/>
                </a:cubicBezTo>
                <a:cubicBezTo>
                  <a:pt x="1036952" y="-27723"/>
                  <a:pt x="1017222" y="-19248"/>
                  <a:pt x="1249029" y="0"/>
                </a:cubicBezTo>
                <a:cubicBezTo>
                  <a:pt x="1480836" y="19248"/>
                  <a:pt x="1642747" y="25626"/>
                  <a:pt x="1764501" y="0"/>
                </a:cubicBezTo>
                <a:cubicBezTo>
                  <a:pt x="1886255" y="-25626"/>
                  <a:pt x="2079425" y="-7842"/>
                  <a:pt x="2207278" y="0"/>
                </a:cubicBezTo>
                <a:cubicBezTo>
                  <a:pt x="2335131" y="7842"/>
                  <a:pt x="2681832" y="37713"/>
                  <a:pt x="3013530" y="0"/>
                </a:cubicBezTo>
                <a:cubicBezTo>
                  <a:pt x="3345228" y="-37713"/>
                  <a:pt x="3481883" y="38779"/>
                  <a:pt x="3819781" y="0"/>
                </a:cubicBezTo>
                <a:cubicBezTo>
                  <a:pt x="4157679" y="-38779"/>
                  <a:pt x="4319607" y="-32632"/>
                  <a:pt x="4626033" y="0"/>
                </a:cubicBezTo>
                <a:cubicBezTo>
                  <a:pt x="4932459" y="32632"/>
                  <a:pt x="4944182" y="17568"/>
                  <a:pt x="5068810" y="0"/>
                </a:cubicBezTo>
                <a:cubicBezTo>
                  <a:pt x="5193438" y="-17568"/>
                  <a:pt x="5378174" y="-16107"/>
                  <a:pt x="5656977" y="0"/>
                </a:cubicBezTo>
                <a:cubicBezTo>
                  <a:pt x="5935780" y="16107"/>
                  <a:pt x="5910190" y="-15070"/>
                  <a:pt x="6099755" y="0"/>
                </a:cubicBezTo>
                <a:cubicBezTo>
                  <a:pt x="6289320" y="15070"/>
                  <a:pt x="6900837" y="-32203"/>
                  <a:pt x="7269480" y="0"/>
                </a:cubicBezTo>
                <a:cubicBezTo>
                  <a:pt x="7268614" y="7958"/>
                  <a:pt x="7270034" y="12943"/>
                  <a:pt x="7269480" y="18288"/>
                </a:cubicBezTo>
                <a:cubicBezTo>
                  <a:pt x="7078692" y="32307"/>
                  <a:pt x="6750249" y="10617"/>
                  <a:pt x="6463229" y="18288"/>
                </a:cubicBezTo>
                <a:cubicBezTo>
                  <a:pt x="6176209" y="25959"/>
                  <a:pt x="6203666" y="39135"/>
                  <a:pt x="6020451" y="18288"/>
                </a:cubicBezTo>
                <a:cubicBezTo>
                  <a:pt x="5837236" y="-2559"/>
                  <a:pt x="5688034" y="-3388"/>
                  <a:pt x="5504979" y="18288"/>
                </a:cubicBezTo>
                <a:cubicBezTo>
                  <a:pt x="5321924" y="39964"/>
                  <a:pt x="5191313" y="7061"/>
                  <a:pt x="4989507" y="18288"/>
                </a:cubicBezTo>
                <a:cubicBezTo>
                  <a:pt x="4787701" y="29515"/>
                  <a:pt x="4612238" y="34989"/>
                  <a:pt x="4474035" y="18288"/>
                </a:cubicBezTo>
                <a:cubicBezTo>
                  <a:pt x="4335832" y="1587"/>
                  <a:pt x="4094545" y="27267"/>
                  <a:pt x="3958562" y="18288"/>
                </a:cubicBezTo>
                <a:cubicBezTo>
                  <a:pt x="3822579" y="9309"/>
                  <a:pt x="3646287" y="-1530"/>
                  <a:pt x="3443090" y="18288"/>
                </a:cubicBezTo>
                <a:cubicBezTo>
                  <a:pt x="3239893" y="38106"/>
                  <a:pt x="3075699" y="9041"/>
                  <a:pt x="2709533" y="18288"/>
                </a:cubicBezTo>
                <a:cubicBezTo>
                  <a:pt x="2343367" y="27535"/>
                  <a:pt x="2428918" y="31018"/>
                  <a:pt x="2194061" y="18288"/>
                </a:cubicBezTo>
                <a:cubicBezTo>
                  <a:pt x="1959204" y="5558"/>
                  <a:pt x="1872298" y="17875"/>
                  <a:pt x="1751284" y="18288"/>
                </a:cubicBezTo>
                <a:cubicBezTo>
                  <a:pt x="1630270" y="18701"/>
                  <a:pt x="1443391" y="30083"/>
                  <a:pt x="1163117" y="18288"/>
                </a:cubicBezTo>
                <a:cubicBezTo>
                  <a:pt x="882843" y="6493"/>
                  <a:pt x="581151" y="4375"/>
                  <a:pt x="0" y="18288"/>
                </a:cubicBezTo>
                <a:cubicBezTo>
                  <a:pt x="493" y="10773"/>
                  <a:pt x="610" y="7338"/>
                  <a:pt x="0" y="0"/>
                </a:cubicBezTo>
                <a:close/>
              </a:path>
              <a:path w="7269480" h="18288" stroke="0" extrusionOk="0">
                <a:moveTo>
                  <a:pt x="0" y="0"/>
                </a:moveTo>
                <a:cubicBezTo>
                  <a:pt x="108514" y="-13627"/>
                  <a:pt x="358377" y="-21600"/>
                  <a:pt x="515472" y="0"/>
                </a:cubicBezTo>
                <a:cubicBezTo>
                  <a:pt x="672567" y="21600"/>
                  <a:pt x="740741" y="1149"/>
                  <a:pt x="958250" y="0"/>
                </a:cubicBezTo>
                <a:cubicBezTo>
                  <a:pt x="1175759" y="-1149"/>
                  <a:pt x="1323521" y="-14908"/>
                  <a:pt x="1473722" y="0"/>
                </a:cubicBezTo>
                <a:cubicBezTo>
                  <a:pt x="1623923" y="14908"/>
                  <a:pt x="1999682" y="13812"/>
                  <a:pt x="2134584" y="0"/>
                </a:cubicBezTo>
                <a:cubicBezTo>
                  <a:pt x="2269486" y="-13812"/>
                  <a:pt x="2558748" y="7617"/>
                  <a:pt x="2868140" y="0"/>
                </a:cubicBezTo>
                <a:cubicBezTo>
                  <a:pt x="3177532" y="-7617"/>
                  <a:pt x="3467796" y="3656"/>
                  <a:pt x="3674392" y="0"/>
                </a:cubicBezTo>
                <a:cubicBezTo>
                  <a:pt x="3880988" y="-3656"/>
                  <a:pt x="4101054" y="-15702"/>
                  <a:pt x="4480643" y="0"/>
                </a:cubicBezTo>
                <a:cubicBezTo>
                  <a:pt x="4860232" y="15702"/>
                  <a:pt x="4906779" y="-6670"/>
                  <a:pt x="5068810" y="0"/>
                </a:cubicBezTo>
                <a:cubicBezTo>
                  <a:pt x="5230841" y="6670"/>
                  <a:pt x="5495019" y="-21055"/>
                  <a:pt x="5802367" y="0"/>
                </a:cubicBezTo>
                <a:cubicBezTo>
                  <a:pt x="6109715" y="21055"/>
                  <a:pt x="6248383" y="9802"/>
                  <a:pt x="6463229" y="0"/>
                </a:cubicBezTo>
                <a:cubicBezTo>
                  <a:pt x="6678075" y="-9802"/>
                  <a:pt x="7063233" y="9440"/>
                  <a:pt x="7269480" y="0"/>
                </a:cubicBezTo>
                <a:cubicBezTo>
                  <a:pt x="7268794" y="7700"/>
                  <a:pt x="7268830" y="13442"/>
                  <a:pt x="7269480" y="18288"/>
                </a:cubicBezTo>
                <a:cubicBezTo>
                  <a:pt x="6950939" y="47121"/>
                  <a:pt x="6756956" y="13096"/>
                  <a:pt x="6608618" y="18288"/>
                </a:cubicBezTo>
                <a:cubicBezTo>
                  <a:pt x="6460280" y="23480"/>
                  <a:pt x="6230655" y="-1538"/>
                  <a:pt x="6020451" y="18288"/>
                </a:cubicBezTo>
                <a:cubicBezTo>
                  <a:pt x="5810247" y="38114"/>
                  <a:pt x="5619850" y="-10448"/>
                  <a:pt x="5432284" y="18288"/>
                </a:cubicBezTo>
                <a:cubicBezTo>
                  <a:pt x="5244718" y="47024"/>
                  <a:pt x="4984575" y="27926"/>
                  <a:pt x="4626033" y="18288"/>
                </a:cubicBezTo>
                <a:cubicBezTo>
                  <a:pt x="4267491" y="8650"/>
                  <a:pt x="4240108" y="40106"/>
                  <a:pt x="4110561" y="18288"/>
                </a:cubicBezTo>
                <a:cubicBezTo>
                  <a:pt x="3981014" y="-3530"/>
                  <a:pt x="3580293" y="41911"/>
                  <a:pt x="3377004" y="18288"/>
                </a:cubicBezTo>
                <a:cubicBezTo>
                  <a:pt x="3173715" y="-5335"/>
                  <a:pt x="3043404" y="10731"/>
                  <a:pt x="2934226" y="18288"/>
                </a:cubicBezTo>
                <a:cubicBezTo>
                  <a:pt x="2825048" y="25845"/>
                  <a:pt x="2427024" y="14732"/>
                  <a:pt x="2273365" y="18288"/>
                </a:cubicBezTo>
                <a:cubicBezTo>
                  <a:pt x="2119706" y="21844"/>
                  <a:pt x="1948744" y="43432"/>
                  <a:pt x="1757892" y="18288"/>
                </a:cubicBezTo>
                <a:cubicBezTo>
                  <a:pt x="1567040" y="-6856"/>
                  <a:pt x="1185958" y="10333"/>
                  <a:pt x="951641" y="18288"/>
                </a:cubicBezTo>
                <a:cubicBezTo>
                  <a:pt x="717324" y="26243"/>
                  <a:pt x="448990" y="-7235"/>
                  <a:pt x="0" y="18288"/>
                </a:cubicBezTo>
                <a:cubicBezTo>
                  <a:pt x="-4" y="9861"/>
                  <a:pt x="135" y="608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4446"/>
            <a:ext cx="7886700" cy="4176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>
                <a:solidFill>
                  <a:schemeClr val="bg1"/>
                </a:solidFill>
              </a:rPr>
              <a:t>O </a:t>
            </a:r>
            <a:r>
              <a:rPr lang="en-US" sz="1900" b="1" err="1">
                <a:solidFill>
                  <a:schemeClr val="bg1"/>
                </a:solidFill>
              </a:rPr>
              <a:t>modelo</a:t>
            </a:r>
            <a:r>
              <a:rPr lang="en-US" sz="1900" b="1">
                <a:solidFill>
                  <a:schemeClr val="bg1"/>
                </a:solidFill>
              </a:rPr>
              <a:t> de </a:t>
            </a:r>
            <a:r>
              <a:rPr lang="en-US" sz="1900" b="1" err="1">
                <a:solidFill>
                  <a:schemeClr val="bg1"/>
                </a:solidFill>
              </a:rPr>
              <a:t>previsão</a:t>
            </a:r>
            <a:r>
              <a:rPr lang="en-US" sz="1900" b="1">
                <a:solidFill>
                  <a:schemeClr val="bg1"/>
                </a:solidFill>
              </a:rPr>
              <a:t> é </a:t>
            </a:r>
            <a:r>
              <a:rPr lang="en-US" sz="1900" b="1" err="1">
                <a:solidFill>
                  <a:schemeClr val="bg1"/>
                </a:solidFill>
              </a:rPr>
              <a:t>baseado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em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técnicas</a:t>
            </a:r>
            <a:r>
              <a:rPr lang="en-US" sz="1900" b="1">
                <a:solidFill>
                  <a:schemeClr val="bg1"/>
                </a:solidFill>
              </a:rPr>
              <a:t> de </a:t>
            </a:r>
            <a:r>
              <a:rPr lang="en-US" sz="1900" b="1" err="1">
                <a:solidFill>
                  <a:schemeClr val="bg1"/>
                </a:solidFill>
              </a:rPr>
              <a:t>aprendizado</a:t>
            </a:r>
            <a:r>
              <a:rPr lang="en-US" sz="1900" b="1">
                <a:solidFill>
                  <a:schemeClr val="bg1"/>
                </a:solidFill>
              </a:rPr>
              <a:t> de </a:t>
            </a:r>
            <a:r>
              <a:rPr lang="en-US" sz="1900" b="1" err="1">
                <a:solidFill>
                  <a:schemeClr val="bg1"/>
                </a:solidFill>
              </a:rPr>
              <a:t>máquina</a:t>
            </a:r>
            <a:r>
              <a:rPr lang="en-US" sz="1900" b="1">
                <a:solidFill>
                  <a:schemeClr val="bg1"/>
                </a:solidFill>
              </a:rPr>
              <a:t>, a </a:t>
            </a:r>
            <a:r>
              <a:rPr lang="en-US" sz="1900" b="1" err="1">
                <a:solidFill>
                  <a:schemeClr val="bg1"/>
                </a:solidFill>
              </a:rPr>
              <a:t>regressão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logística</a:t>
            </a:r>
            <a:r>
              <a:rPr lang="en-US" sz="1900" b="1">
                <a:solidFill>
                  <a:schemeClr val="bg1"/>
                </a:solidFill>
              </a:rPr>
              <a:t>.</a:t>
            </a:r>
            <a:endParaRPr lang="en-US" sz="1900" b="1" dirty="0">
              <a:solidFill>
                <a:schemeClr val="bg1"/>
              </a:solidFill>
              <a:cs typeface="Calibri"/>
            </a:endParaRPr>
          </a:p>
          <a:p>
            <a:endParaRPr lang="en-US" sz="1900" b="1" dirty="0">
              <a:solidFill>
                <a:schemeClr val="bg1"/>
              </a:solidFill>
              <a:cs typeface="Calibri"/>
            </a:endParaRPr>
          </a:p>
          <a:p>
            <a:r>
              <a:rPr lang="en-US" sz="1900" b="1" err="1">
                <a:solidFill>
                  <a:schemeClr val="bg1"/>
                </a:solidFill>
              </a:rPr>
              <a:t>Os</a:t>
            </a:r>
            <a:r>
              <a:rPr lang="en-US" sz="1900" b="1">
                <a:solidFill>
                  <a:schemeClr val="bg1"/>
                </a:solidFill>
              </a:rPr>
              <a:t> dados </a:t>
            </a:r>
            <a:r>
              <a:rPr lang="en-US" sz="1900" b="1" err="1">
                <a:solidFill>
                  <a:schemeClr val="bg1"/>
                </a:solidFill>
              </a:rPr>
              <a:t>são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divididos</a:t>
            </a:r>
            <a:r>
              <a:rPr lang="en-US" sz="1900" b="1">
                <a:solidFill>
                  <a:schemeClr val="bg1"/>
                </a:solidFill>
              </a:rPr>
              <a:t> entre </a:t>
            </a:r>
            <a:r>
              <a:rPr lang="en-US" sz="1900" b="1" err="1">
                <a:solidFill>
                  <a:schemeClr val="bg1"/>
                </a:solidFill>
              </a:rPr>
              <a:t>treino</a:t>
            </a:r>
            <a:r>
              <a:rPr lang="en-US" sz="1900" b="1">
                <a:solidFill>
                  <a:schemeClr val="bg1"/>
                </a:solidFill>
              </a:rPr>
              <a:t> e teste, e o </a:t>
            </a:r>
            <a:r>
              <a:rPr lang="en-US" sz="1900" b="1" err="1">
                <a:solidFill>
                  <a:schemeClr val="bg1"/>
                </a:solidFill>
              </a:rPr>
              <a:t>modelo</a:t>
            </a:r>
            <a:r>
              <a:rPr lang="en-US" sz="1900" b="1">
                <a:solidFill>
                  <a:schemeClr val="bg1"/>
                </a:solidFill>
              </a:rPr>
              <a:t> é </a:t>
            </a:r>
            <a:r>
              <a:rPr lang="en-US" sz="1900" b="1" err="1">
                <a:solidFill>
                  <a:schemeClr val="bg1"/>
                </a:solidFill>
              </a:rPr>
              <a:t>treinado</a:t>
            </a:r>
            <a:r>
              <a:rPr lang="en-US" sz="1900" b="1">
                <a:solidFill>
                  <a:schemeClr val="bg1"/>
                </a:solidFill>
              </a:rPr>
              <a:t> para </a:t>
            </a:r>
            <a:r>
              <a:rPr lang="en-US" sz="1900" b="1" err="1">
                <a:solidFill>
                  <a:schemeClr val="bg1"/>
                </a:solidFill>
              </a:rPr>
              <a:t>prever</a:t>
            </a:r>
            <a:r>
              <a:rPr lang="en-US" sz="1900" b="1">
                <a:solidFill>
                  <a:schemeClr val="bg1"/>
                </a:solidFill>
              </a:rPr>
              <a:t> se o </a:t>
            </a:r>
            <a:r>
              <a:rPr lang="en-US" sz="1900" b="1" err="1">
                <a:solidFill>
                  <a:schemeClr val="bg1"/>
                </a:solidFill>
              </a:rPr>
              <a:t>preço</a:t>
            </a:r>
            <a:r>
              <a:rPr lang="en-US" sz="1900" b="1">
                <a:solidFill>
                  <a:schemeClr val="bg1"/>
                </a:solidFill>
              </a:rPr>
              <a:t> da </a:t>
            </a:r>
            <a:r>
              <a:rPr lang="en-US" sz="1900" b="1" err="1">
                <a:solidFill>
                  <a:schemeClr val="bg1"/>
                </a:solidFill>
              </a:rPr>
              <a:t>ação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vai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subir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ou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cair</a:t>
            </a:r>
            <a:r>
              <a:rPr lang="en-US" sz="1900" b="1">
                <a:solidFill>
                  <a:schemeClr val="bg1"/>
                </a:solidFill>
              </a:rPr>
              <a:t>.</a:t>
            </a:r>
            <a:endParaRPr lang="en-US" sz="1900" b="1" dirty="0">
              <a:solidFill>
                <a:schemeClr val="bg1"/>
              </a:solidFill>
              <a:cs typeface="Calibri"/>
            </a:endParaRPr>
          </a:p>
          <a:p>
            <a:endParaRPr lang="en-US" sz="1900" b="1" dirty="0">
              <a:solidFill>
                <a:schemeClr val="bg1"/>
              </a:solidFill>
              <a:cs typeface="Calibri"/>
            </a:endParaRPr>
          </a:p>
          <a:p>
            <a:r>
              <a:rPr lang="en-US" sz="1900" b="1">
                <a:solidFill>
                  <a:schemeClr val="bg1"/>
                </a:solidFill>
              </a:rPr>
              <a:t>A performance do </a:t>
            </a:r>
            <a:r>
              <a:rPr lang="en-US" sz="1900" b="1" err="1">
                <a:solidFill>
                  <a:schemeClr val="bg1"/>
                </a:solidFill>
              </a:rPr>
              <a:t>modelo</a:t>
            </a:r>
            <a:r>
              <a:rPr lang="en-US" sz="1900" b="1">
                <a:solidFill>
                  <a:schemeClr val="bg1"/>
                </a:solidFill>
              </a:rPr>
              <a:t> é </a:t>
            </a:r>
            <a:r>
              <a:rPr lang="en-US" sz="1900" b="1" err="1">
                <a:solidFill>
                  <a:schemeClr val="bg1"/>
                </a:solidFill>
              </a:rPr>
              <a:t>avaliada</a:t>
            </a:r>
            <a:r>
              <a:rPr lang="en-US" sz="1900" b="1">
                <a:solidFill>
                  <a:schemeClr val="bg1"/>
                </a:solidFill>
              </a:rPr>
              <a:t> com base </a:t>
            </a:r>
            <a:r>
              <a:rPr lang="en-US" sz="1900" b="1" err="1">
                <a:solidFill>
                  <a:schemeClr val="bg1"/>
                </a:solidFill>
              </a:rPr>
              <a:t>na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precisão</a:t>
            </a:r>
            <a:r>
              <a:rPr lang="en-US" sz="1900" b="1">
                <a:solidFill>
                  <a:schemeClr val="bg1"/>
                </a:solidFill>
              </a:rPr>
              <a:t> das </a:t>
            </a:r>
            <a:r>
              <a:rPr lang="en-US" sz="1900" b="1" err="1">
                <a:solidFill>
                  <a:schemeClr val="bg1"/>
                </a:solidFill>
              </a:rPr>
              <a:t>previsões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em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comparação</a:t>
            </a:r>
            <a:r>
              <a:rPr lang="en-US" sz="1900" b="1">
                <a:solidFill>
                  <a:schemeClr val="bg1"/>
                </a:solidFill>
              </a:rPr>
              <a:t> com </a:t>
            </a:r>
            <a:r>
              <a:rPr lang="en-US" sz="1900" b="1" err="1">
                <a:solidFill>
                  <a:schemeClr val="bg1"/>
                </a:solidFill>
              </a:rPr>
              <a:t>os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valores</a:t>
            </a:r>
            <a:r>
              <a:rPr lang="en-US" sz="1900" b="1">
                <a:solidFill>
                  <a:schemeClr val="bg1"/>
                </a:solidFill>
              </a:rPr>
              <a:t> reais.</a:t>
            </a:r>
            <a:endParaRPr lang="en-US" sz="1900" b="1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3765D1EB-BB79-2FB5-9C70-73CCBF1B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333" r="-1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O </a:t>
            </a:r>
            <a:r>
              <a:rPr lang="en-US" sz="2000" b="1" err="1">
                <a:solidFill>
                  <a:schemeClr val="bg1"/>
                </a:solidFill>
              </a:rPr>
              <a:t>modelo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gera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previsões</a:t>
            </a:r>
            <a:r>
              <a:rPr lang="en-US" sz="2000" b="1">
                <a:solidFill>
                  <a:schemeClr val="bg1"/>
                </a:solidFill>
              </a:rPr>
              <a:t> que </a:t>
            </a:r>
            <a:r>
              <a:rPr lang="en-US" sz="2000" b="1" err="1">
                <a:solidFill>
                  <a:schemeClr val="bg1"/>
                </a:solidFill>
              </a:rPr>
              <a:t>indicam</a:t>
            </a:r>
            <a:r>
              <a:rPr lang="en-US" sz="2000" b="1">
                <a:solidFill>
                  <a:schemeClr val="bg1"/>
                </a:solidFill>
              </a:rPr>
              <a:t> a </a:t>
            </a:r>
            <a:r>
              <a:rPr lang="en-US" sz="2000" b="1" err="1">
                <a:solidFill>
                  <a:schemeClr val="bg1"/>
                </a:solidFill>
              </a:rPr>
              <a:t>tendência</a:t>
            </a:r>
            <a:r>
              <a:rPr lang="en-US" sz="2000" b="1">
                <a:solidFill>
                  <a:schemeClr val="bg1"/>
                </a:solidFill>
              </a:rPr>
              <a:t> do mercado de ações.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r>
              <a:rPr lang="en-US" sz="2000" b="1">
                <a:solidFill>
                  <a:schemeClr val="bg1"/>
                </a:solidFill>
              </a:rPr>
              <a:t>A </a:t>
            </a:r>
            <a:r>
              <a:rPr lang="en-US" sz="2000" b="1" err="1">
                <a:solidFill>
                  <a:schemeClr val="bg1"/>
                </a:solidFill>
              </a:rPr>
              <a:t>avaliação</a:t>
            </a:r>
            <a:r>
              <a:rPr lang="en-US" sz="2000" b="1">
                <a:solidFill>
                  <a:schemeClr val="bg1"/>
                </a:solidFill>
              </a:rPr>
              <a:t> do </a:t>
            </a:r>
            <a:r>
              <a:rPr lang="en-US" sz="2000" b="1" err="1">
                <a:solidFill>
                  <a:schemeClr val="bg1"/>
                </a:solidFill>
              </a:rPr>
              <a:t>modelo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mostra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sua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eficácia</a:t>
            </a:r>
            <a:r>
              <a:rPr lang="en-US" sz="2000" b="1">
                <a:solidFill>
                  <a:schemeClr val="bg1"/>
                </a:solidFill>
              </a:rPr>
              <a:t> para </a:t>
            </a:r>
            <a:r>
              <a:rPr lang="en-US" sz="2000" b="1" err="1">
                <a:solidFill>
                  <a:schemeClr val="bg1"/>
                </a:solidFill>
              </a:rPr>
              <a:t>ajudar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nas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decisões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chemeClr val="bg1"/>
                </a:solidFill>
              </a:rPr>
              <a:t>de trading, com base </a:t>
            </a:r>
            <a:r>
              <a:rPr lang="en-US" sz="2000" b="1" err="1">
                <a:solidFill>
                  <a:schemeClr val="bg1"/>
                </a:solidFill>
              </a:rPr>
              <a:t>na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análise</a:t>
            </a:r>
            <a:r>
              <a:rPr lang="en-US" sz="2000" b="1">
                <a:solidFill>
                  <a:schemeClr val="bg1"/>
                </a:solidFill>
              </a:rPr>
              <a:t> dos </a:t>
            </a:r>
            <a:r>
              <a:rPr lang="en-US" sz="2000" b="1" err="1">
                <a:solidFill>
                  <a:schemeClr val="bg1"/>
                </a:solidFill>
              </a:rPr>
              <a:t>erros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cometidos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nas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previsões</a:t>
            </a:r>
            <a:r>
              <a:rPr lang="en-US" sz="2000" b="1">
                <a:solidFill>
                  <a:schemeClr val="bg1"/>
                </a:solidFill>
              </a:rPr>
              <a:t>.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70926C97-04F3-B60F-87C9-CC71B7FDFA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334" r="-1" b="-1"/>
          <a:stretch/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81" y="-338233"/>
            <a:ext cx="2400300" cy="558561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325751"/>
            <a:ext cx="5644656" cy="58512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b="1" dirty="0">
                <a:solidFill>
                  <a:srgbClr val="FFFFFF"/>
                </a:solidFill>
              </a:rPr>
              <a:t>O </a:t>
            </a:r>
            <a:r>
              <a:rPr lang="en-US" sz="2000" b="1" dirty="0" err="1">
                <a:solidFill>
                  <a:srgbClr val="FFFFFF"/>
                </a:solidFill>
              </a:rPr>
              <a:t>modelo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foi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capaz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gerar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previsões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razoáveis</a:t>
            </a:r>
            <a:r>
              <a:rPr lang="en-US" sz="2000" b="1" dirty="0">
                <a:solidFill>
                  <a:srgbClr val="FFFFFF"/>
                </a:solidFill>
              </a:rPr>
              <a:t> para o </a:t>
            </a:r>
            <a:r>
              <a:rPr lang="en-US" sz="2000" b="1" dirty="0" err="1">
                <a:solidFill>
                  <a:srgbClr val="FFFFFF"/>
                </a:solidFill>
              </a:rPr>
              <a:t>comportamento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ações</a:t>
            </a:r>
            <a:r>
              <a:rPr lang="en-US" sz="2000" b="1" dirty="0">
                <a:solidFill>
                  <a:srgbClr val="FFFFFF"/>
                </a:solidFill>
              </a:rPr>
              <a:t>.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</a:rPr>
              <a:t> O </a:t>
            </a:r>
            <a:r>
              <a:rPr lang="en-US" sz="2000" b="1" dirty="0" err="1">
                <a:solidFill>
                  <a:srgbClr val="FFFFFF"/>
                </a:solidFill>
              </a:rPr>
              <a:t>aprendizado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máquina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pode</a:t>
            </a:r>
            <a:r>
              <a:rPr lang="en-US" sz="2000" b="1" dirty="0">
                <a:solidFill>
                  <a:srgbClr val="FFFFFF"/>
                </a:solidFill>
              </a:rPr>
              <a:t> ser </a:t>
            </a:r>
            <a:r>
              <a:rPr lang="en-US" sz="2000" b="1" dirty="0" err="1">
                <a:solidFill>
                  <a:srgbClr val="FFFFFF"/>
                </a:solidFill>
              </a:rPr>
              <a:t>uma</a:t>
            </a:r>
            <a:r>
              <a:rPr lang="en-US" sz="2000" b="1" dirty="0">
                <a:solidFill>
                  <a:srgbClr val="FFFFFF"/>
                </a:solidFill>
              </a:rPr>
              <a:t> ferramenta </a:t>
            </a:r>
            <a:r>
              <a:rPr lang="en-US" sz="2000" b="1" dirty="0" err="1">
                <a:solidFill>
                  <a:srgbClr val="FFFFFF"/>
                </a:solidFill>
              </a:rPr>
              <a:t>útil</a:t>
            </a:r>
            <a:r>
              <a:rPr lang="en-US" sz="2000" b="1" dirty="0">
                <a:solidFill>
                  <a:srgbClr val="FFFFFF"/>
                </a:solidFill>
              </a:rPr>
              <a:t> para </a:t>
            </a:r>
            <a:r>
              <a:rPr lang="en-US" sz="2000" b="1" dirty="0" err="1">
                <a:solidFill>
                  <a:srgbClr val="FFFFFF"/>
                </a:solidFill>
              </a:rPr>
              <a:t>investidores</a:t>
            </a:r>
            <a:r>
              <a:rPr lang="en-US" sz="2000" b="1" dirty="0">
                <a:solidFill>
                  <a:srgbClr val="FFFFFF"/>
                </a:solidFill>
              </a:rPr>
              <a:t> e traders.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</a:rPr>
              <a:t> A </a:t>
            </a:r>
            <a:r>
              <a:rPr lang="en-US" sz="2000" b="1" err="1">
                <a:solidFill>
                  <a:srgbClr val="FFFFFF"/>
                </a:solidFill>
              </a:rPr>
              <a:t>melhoria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err="1">
                <a:solidFill>
                  <a:srgbClr val="FFFFFF"/>
                </a:solidFill>
              </a:rPr>
              <a:t>contínua</a:t>
            </a:r>
            <a:r>
              <a:rPr lang="en-US" sz="2000" b="1" dirty="0">
                <a:solidFill>
                  <a:srgbClr val="FFFFFF"/>
                </a:solidFill>
              </a:rPr>
              <a:t> do </a:t>
            </a:r>
            <a:r>
              <a:rPr lang="en-US" sz="2000" b="1" err="1">
                <a:solidFill>
                  <a:srgbClr val="FFFFFF"/>
                </a:solidFill>
              </a:rPr>
              <a:t>modelo</a:t>
            </a:r>
            <a:r>
              <a:rPr lang="en-US" sz="2000" b="1" dirty="0">
                <a:solidFill>
                  <a:srgbClr val="FFFFFF"/>
                </a:solidFill>
              </a:rPr>
              <a:t> é </a:t>
            </a:r>
            <a:r>
              <a:rPr lang="en-US" sz="2000" b="1" err="1">
                <a:solidFill>
                  <a:srgbClr val="FFFFFF"/>
                </a:solidFill>
              </a:rPr>
              <a:t>necessária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err="1">
                <a:solidFill>
                  <a:srgbClr val="FFFFFF"/>
                </a:solidFill>
              </a:rPr>
              <a:t>incluindo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err="1">
                <a:solidFill>
                  <a:srgbClr val="FFFFFF"/>
                </a:solidFill>
              </a:rPr>
              <a:t>ajustes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err="1">
                <a:solidFill>
                  <a:srgbClr val="FFFFFF"/>
                </a:solidFill>
              </a:rPr>
              <a:t>nos</a:t>
            </a:r>
            <a:r>
              <a:rPr lang="en-US" sz="2000" b="1" dirty="0">
                <a:solidFill>
                  <a:srgbClr val="FFFFFF"/>
                </a:solidFill>
              </a:rPr>
              <a:t> dados e </a:t>
            </a:r>
            <a:r>
              <a:rPr lang="en-US" sz="2000" b="1" err="1">
                <a:solidFill>
                  <a:srgbClr val="FFFFFF"/>
                </a:solidFill>
              </a:rPr>
              <a:t>nos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err="1">
                <a:solidFill>
                  <a:srgbClr val="FFFFFF"/>
                </a:solidFill>
              </a:rPr>
              <a:t>parâmetros</a:t>
            </a:r>
            <a:r>
              <a:rPr lang="en-US" sz="2000" b="1" dirty="0">
                <a:solidFill>
                  <a:srgbClr val="FFFFFF"/>
                </a:solidFill>
              </a:rPr>
              <a:t> do </a:t>
            </a:r>
            <a:r>
              <a:rPr lang="en-US" sz="2000" b="1" err="1">
                <a:solidFill>
                  <a:srgbClr val="FFFFFF"/>
                </a:solidFill>
              </a:rPr>
              <a:t>modelo</a:t>
            </a:r>
            <a:r>
              <a:rPr lang="en-US" sz="2000" b="1" dirty="0">
                <a:solidFill>
                  <a:srgbClr val="FFFFFF"/>
                </a:solidFill>
              </a:rPr>
              <a:t>.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FFFF"/>
                </a:solidFill>
              </a:rPr>
              <a:t>Próximos</a:t>
            </a:r>
            <a:r>
              <a:rPr lang="en-US" sz="2000" b="1" dirty="0">
                <a:solidFill>
                  <a:srgbClr val="FFFFFF"/>
                </a:solidFill>
              </a:rPr>
              <a:t> Passos: </a:t>
            </a:r>
            <a:r>
              <a:rPr lang="en-US" sz="2000" b="1" dirty="0" err="1">
                <a:solidFill>
                  <a:srgbClr val="FFFFFF"/>
                </a:solidFill>
              </a:rPr>
              <a:t>Explorar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outras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técnicas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aprendizado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 err="1">
                <a:solidFill>
                  <a:srgbClr val="FFFFFF"/>
                </a:solidFill>
              </a:rPr>
              <a:t>como</a:t>
            </a:r>
            <a:r>
              <a:rPr lang="en-US" sz="2000" b="1" dirty="0">
                <a:solidFill>
                  <a:srgbClr val="FFFFFF"/>
                </a:solidFill>
              </a:rPr>
              <a:t> redes </a:t>
            </a:r>
            <a:r>
              <a:rPr lang="en-US" sz="2000" b="1" dirty="0" err="1">
                <a:solidFill>
                  <a:srgbClr val="FFFFFF"/>
                </a:solidFill>
              </a:rPr>
              <a:t>neurais</a:t>
            </a:r>
            <a:r>
              <a:rPr lang="en-US" sz="2000" b="1" dirty="0">
                <a:solidFill>
                  <a:srgbClr val="FFFFFF"/>
                </a:solidFill>
              </a:rPr>
              <a:t> e ARIMA.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3C69413B-B55F-A662-877A-F89007C2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99" y="3145151"/>
            <a:ext cx="3168151" cy="23510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ircuit board in the shape of a brain&#10;&#10;Description automatically generated">
            <a:extLst>
              <a:ext uri="{FF2B5EF4-FFF2-40B4-BE49-F238E27FC236}">
                <a16:creationId xmlns:a16="http://schemas.microsoft.com/office/drawing/2014/main" id="{17D04000-2E97-CBF9-E207-1BBAD17065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334" r="-1" b="-1"/>
          <a:stretch/>
        </p:blipFill>
        <p:spPr>
          <a:xfrm>
            <a:off x="20" y="1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Referências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>
                <a:solidFill>
                  <a:srgbClr val="FFFFFF"/>
                </a:solidFill>
              </a:rPr>
              <a:t>1. </a:t>
            </a:r>
            <a:r>
              <a:rPr lang="en-US" sz="1900" b="1" err="1">
                <a:solidFill>
                  <a:srgbClr val="FFFFFF"/>
                </a:solidFill>
              </a:rPr>
              <a:t>Artigo</a:t>
            </a:r>
            <a:r>
              <a:rPr lang="en-US" sz="1900" b="1">
                <a:solidFill>
                  <a:srgbClr val="FFFFFF"/>
                </a:solidFill>
              </a:rPr>
              <a:t> - </a:t>
            </a:r>
            <a:r>
              <a:rPr lang="en-US" sz="19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900" b="1" dirty="0">
                <a:solidFill>
                  <a:srgbClr val="FFFFFF"/>
                </a:solidFill>
                <a:latin typeface="Calibri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https://www.simplilearn.com/tutorials/machine-learning-tutorial/stock-price-prediction-using-machine-learning</a:t>
            </a:r>
            <a:endParaRPr lang="en-US" sz="19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1900" b="1">
                <a:solidFill>
                  <a:srgbClr val="FFFFFF"/>
                </a:solidFill>
              </a:rPr>
              <a:t>2. </a:t>
            </a:r>
            <a:r>
              <a:rPr lang="en-US" sz="1900" b="1" err="1">
                <a:solidFill>
                  <a:srgbClr val="FFFFFF"/>
                </a:solidFill>
              </a:rPr>
              <a:t>Repositório</a:t>
            </a:r>
            <a:r>
              <a:rPr lang="en-US" sz="1900" b="1" dirty="0">
                <a:solidFill>
                  <a:srgbClr val="FFFFFF"/>
                </a:solidFill>
              </a:rPr>
              <a:t> </a:t>
            </a:r>
            <a:r>
              <a:rPr lang="en-US" sz="1900" b="1" err="1">
                <a:solidFill>
                  <a:srgbClr val="FFFFFF"/>
                </a:solidFill>
              </a:rPr>
              <a:t>Github</a:t>
            </a:r>
            <a:r>
              <a:rPr lang="en-US" sz="1900" b="1" dirty="0">
                <a:solidFill>
                  <a:srgbClr val="FFFFFF"/>
                </a:solidFill>
              </a:rPr>
              <a:t> </a:t>
            </a:r>
            <a:r>
              <a:rPr lang="en-US" sz="1900" b="1" err="1">
                <a:solidFill>
                  <a:srgbClr val="FFFFFF"/>
                </a:solidFill>
              </a:rPr>
              <a:t>Javascript</a:t>
            </a:r>
            <a:r>
              <a:rPr lang="en-US" sz="1900" b="1">
                <a:solidFill>
                  <a:srgbClr val="FFFFFF"/>
                </a:solidFill>
              </a:rPr>
              <a:t>: </a:t>
            </a:r>
            <a:br>
              <a:rPr lang="en-US" sz="1900" b="1" dirty="0">
                <a:cs typeface="Calibri"/>
              </a:rPr>
            </a:br>
            <a:r>
              <a:rPr lang="en-US" sz="1900" b="1" dirty="0">
                <a:solidFill>
                  <a:srgbClr val="FFFFFF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https://github.com/felpsdcm/stocks</a:t>
            </a:r>
            <a:endParaRPr lang="en-US" sz="1900" b="1" dirty="0">
              <a:solidFill>
                <a:srgbClr val="FFFFFF"/>
              </a:solidFill>
              <a:cs typeface="Calibri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900" b="1">
                <a:solidFill>
                  <a:srgbClr val="FFFFFF"/>
                </a:solidFill>
                <a:cs typeface="Calibri"/>
              </a:rPr>
              <a:t>3.Repositório </a:t>
            </a:r>
            <a:r>
              <a:rPr lang="en-US" sz="1900" b="1" err="1">
                <a:solidFill>
                  <a:srgbClr val="FFFFFF"/>
                </a:solidFill>
                <a:cs typeface="Calibri"/>
              </a:rPr>
              <a:t>Github</a:t>
            </a:r>
            <a:r>
              <a:rPr lang="en-US" sz="1900" b="1">
                <a:solidFill>
                  <a:srgbClr val="FFFFFF"/>
                </a:solidFill>
                <a:cs typeface="Calibri"/>
              </a:rPr>
              <a:t> Python: </a:t>
            </a:r>
            <a:r>
              <a:rPr lang="en-US" sz="1900" b="1" u="sng" dirty="0">
                <a:solidFill>
                  <a:srgbClr val="FFFFFF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https://github.com/AdryGdS/StockPrediction</a:t>
            </a:r>
            <a:endParaRPr lang="en-US" sz="1900" b="1" dirty="0">
              <a:solidFill>
                <a:srgbClr val="FFFFFF"/>
              </a:solidFill>
              <a:ea typeface="+mn-lt"/>
              <a:cs typeface="+mn-lt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900">
              <a:solidFill>
                <a:srgbClr val="FFFFFF"/>
              </a:solidFill>
              <a:cs typeface="Calibri"/>
            </a:endParaRPr>
          </a:p>
          <a:p>
            <a:endParaRPr lang="en-US" sz="1900">
              <a:solidFill>
                <a:srgbClr val="FFFFFF"/>
              </a:solidFill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Previsão de Preços de Ações com Machine Learning</vt:lpstr>
      <vt:lpstr>Introdução</vt:lpstr>
      <vt:lpstr>Objetivo do Projeto</vt:lpstr>
      <vt:lpstr>Tecnologias Utilizadas</vt:lpstr>
      <vt:lpstr>Estrutura de Dados</vt:lpstr>
      <vt:lpstr>Modelo de Previsão</vt:lpstr>
      <vt:lpstr>Resultados</vt:lpstr>
      <vt:lpstr>Conclusões</vt:lpstr>
      <vt:lpstr>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235</cp:revision>
  <dcterms:created xsi:type="dcterms:W3CDTF">2013-01-27T09:14:16Z</dcterms:created>
  <dcterms:modified xsi:type="dcterms:W3CDTF">2024-11-13T23:56:52Z</dcterms:modified>
  <cp:category/>
</cp:coreProperties>
</file>