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52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17" autoAdjust="0"/>
    <p:restoredTop sz="94660"/>
  </p:normalViewPr>
  <p:slideViewPr>
    <p:cSldViewPr snapToGrid="0">
      <p:cViewPr>
        <p:scale>
          <a:sx n="66" d="100"/>
          <a:sy n="66" d="100"/>
        </p:scale>
        <p:origin x="2976" y="22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319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12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689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793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97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7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418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9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7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A0BF8-18F9-4EE3-8444-B9D6551ED936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6035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7A0BF8-18F9-4EE3-8444-B9D6551ED936}" type="datetimeFigureOut">
              <a:rPr lang="en-GB" smtClean="0"/>
              <a:t>26/09/2023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86813-B60F-4541-B9DF-67C4B1E8FF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3311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400300" y="-2038335"/>
            <a:ext cx="15468600" cy="10453926"/>
          </a:xfrm>
          <a:prstGeom prst="rect">
            <a:avLst/>
          </a:prstGeom>
          <a:solidFill>
            <a:srgbClr val="435269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3200" b="1" dirty="0"/>
          </a:p>
        </p:txBody>
      </p:sp>
      <p:sp>
        <p:nvSpPr>
          <p:cNvPr id="106" name="Rectangle 105"/>
          <p:cNvSpPr/>
          <p:nvPr/>
        </p:nvSpPr>
        <p:spPr>
          <a:xfrm>
            <a:off x="-2201073" y="1109551"/>
            <a:ext cx="15076749" cy="7195145"/>
          </a:xfrm>
          <a:prstGeom prst="rect">
            <a:avLst/>
          </a:prstGeom>
          <a:solidFill>
            <a:schemeClr val="accent1">
              <a:lumMod val="60000"/>
              <a:lumOff val="40000"/>
              <a:alpha val="1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33" dirty="0"/>
          </a:p>
        </p:txBody>
      </p:sp>
      <p:sp>
        <p:nvSpPr>
          <p:cNvPr id="10" name="Rectangle 9"/>
          <p:cNvSpPr/>
          <p:nvPr/>
        </p:nvSpPr>
        <p:spPr>
          <a:xfrm>
            <a:off x="-2049874" y="-740015"/>
            <a:ext cx="14773150" cy="1240615"/>
          </a:xfrm>
          <a:prstGeom prst="rect">
            <a:avLst/>
          </a:prstGeom>
          <a:solidFill>
            <a:schemeClr val="accent1">
              <a:lumMod val="60000"/>
              <a:lumOff val="40000"/>
              <a:alpha val="2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33" dirty="0"/>
          </a:p>
        </p:txBody>
      </p:sp>
      <p:sp>
        <p:nvSpPr>
          <p:cNvPr id="25" name="Rounded Rectangle 24"/>
          <p:cNvSpPr/>
          <p:nvPr/>
        </p:nvSpPr>
        <p:spPr>
          <a:xfrm>
            <a:off x="5639668" y="8595053"/>
            <a:ext cx="1800000" cy="720000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thrust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8090222" y="8595053"/>
            <a:ext cx="1800000" cy="720000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 err="1"/>
              <a:t>cusplibrary</a:t>
            </a:r>
            <a:endParaRPr lang="en-GB" sz="1956" dirty="0"/>
          </a:p>
        </p:txBody>
      </p:sp>
      <p:sp>
        <p:nvSpPr>
          <p:cNvPr id="30" name="Rounded Rectangle 29"/>
          <p:cNvSpPr/>
          <p:nvPr/>
        </p:nvSpPr>
        <p:spPr>
          <a:xfrm>
            <a:off x="13401249" y="1855494"/>
            <a:ext cx="1800000" cy="720000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 err="1"/>
              <a:t>NetCDF</a:t>
            </a:r>
            <a:endParaRPr lang="en-GB" sz="1956" dirty="0"/>
          </a:p>
        </p:txBody>
      </p:sp>
      <p:sp>
        <p:nvSpPr>
          <p:cNvPr id="31" name="Rounded Rectangle 30"/>
          <p:cNvSpPr/>
          <p:nvPr/>
        </p:nvSpPr>
        <p:spPr>
          <a:xfrm>
            <a:off x="13401249" y="2842250"/>
            <a:ext cx="1800000" cy="720000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 err="1"/>
              <a:t>jsoncpp</a:t>
            </a:r>
            <a:endParaRPr lang="en-GB" sz="1956" dirty="0"/>
          </a:p>
        </p:txBody>
      </p:sp>
      <p:grpSp>
        <p:nvGrpSpPr>
          <p:cNvPr id="48" name="Group 47"/>
          <p:cNvGrpSpPr/>
          <p:nvPr/>
        </p:nvGrpSpPr>
        <p:grpSpPr>
          <a:xfrm>
            <a:off x="-1332933" y="-480526"/>
            <a:ext cx="13266762" cy="720000"/>
            <a:chOff x="-1611024" y="-720000"/>
            <a:chExt cx="13266762" cy="720000"/>
          </a:xfrm>
        </p:grpSpPr>
        <p:sp>
          <p:nvSpPr>
            <p:cNvPr id="32" name="Rectangle 31"/>
            <p:cNvSpPr/>
            <p:nvPr/>
          </p:nvSpPr>
          <p:spPr>
            <a:xfrm>
              <a:off x="-1611024" y="-720000"/>
              <a:ext cx="2520000" cy="720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956" dirty="0" err="1"/>
                <a:t>Feltor</a:t>
              </a:r>
              <a:endParaRPr lang="en-GB" sz="1956" dirty="0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971230" y="-720000"/>
              <a:ext cx="2520000" cy="720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956" dirty="0" err="1"/>
                <a:t>Toefl</a:t>
              </a:r>
              <a:endParaRPr lang="en-GB" sz="1956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553484" y="-720000"/>
              <a:ext cx="2520000" cy="720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956" dirty="0"/>
                <a:t>Lamb dipole</a:t>
              </a:r>
            </a:p>
          </p:txBody>
        </p:sp>
        <p:sp>
          <p:nvSpPr>
            <p:cNvPr id="35" name="Rectangle 34"/>
            <p:cNvSpPr/>
            <p:nvPr/>
          </p:nvSpPr>
          <p:spPr>
            <a:xfrm>
              <a:off x="9135738" y="-720000"/>
              <a:ext cx="2520000" cy="720000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b="1" dirty="0"/>
                <a:t>…</a:t>
              </a:r>
            </a:p>
          </p:txBody>
        </p:sp>
      </p:grpSp>
      <p:sp>
        <p:nvSpPr>
          <p:cNvPr id="51" name="Rounded Rectangle 50"/>
          <p:cNvSpPr/>
          <p:nvPr/>
        </p:nvSpPr>
        <p:spPr>
          <a:xfrm>
            <a:off x="3189114" y="8595053"/>
            <a:ext cx="1800000" cy="720000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C++ STL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738560" y="8595053"/>
            <a:ext cx="1800000" cy="720000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CUDA</a:t>
            </a:r>
          </a:p>
        </p:txBody>
      </p:sp>
      <p:sp>
        <p:nvSpPr>
          <p:cNvPr id="53" name="Rounded Rectangle 52"/>
          <p:cNvSpPr/>
          <p:nvPr/>
        </p:nvSpPr>
        <p:spPr>
          <a:xfrm>
            <a:off x="10540774" y="8595053"/>
            <a:ext cx="1800000" cy="720000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MPI</a:t>
            </a:r>
          </a:p>
        </p:txBody>
      </p:sp>
      <p:sp>
        <p:nvSpPr>
          <p:cNvPr id="55" name="Rounded Rectangle 54"/>
          <p:cNvSpPr/>
          <p:nvPr/>
        </p:nvSpPr>
        <p:spPr>
          <a:xfrm>
            <a:off x="-4483923" y="2819644"/>
            <a:ext cx="1800000" cy="720000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 err="1"/>
              <a:t>lapack</a:t>
            </a:r>
            <a:endParaRPr lang="en-GB" sz="1956" dirty="0"/>
          </a:p>
        </p:txBody>
      </p:sp>
      <p:sp>
        <p:nvSpPr>
          <p:cNvPr id="58" name="Rounded Rectangle 57"/>
          <p:cNvSpPr/>
          <p:nvPr/>
        </p:nvSpPr>
        <p:spPr>
          <a:xfrm>
            <a:off x="-4483923" y="1855494"/>
            <a:ext cx="1800000" cy="720000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boost</a:t>
            </a:r>
          </a:p>
        </p:txBody>
      </p:sp>
      <p:sp>
        <p:nvSpPr>
          <p:cNvPr id="64" name="Rectangle 63"/>
          <p:cNvSpPr/>
          <p:nvPr/>
        </p:nvSpPr>
        <p:spPr>
          <a:xfrm>
            <a:off x="4749649" y="688988"/>
            <a:ext cx="1261885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33" b="1" dirty="0" smtClean="0">
                <a:solidFill>
                  <a:prstClr val="white"/>
                </a:solidFill>
              </a:rPr>
              <a:t>dg library</a:t>
            </a:r>
            <a:endParaRPr lang="en-GB" sz="2133" b="1" dirty="0">
              <a:solidFill>
                <a:prstClr val="white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4201782" y="-1324254"/>
            <a:ext cx="2197333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133" b="1" dirty="0" smtClean="0">
                <a:solidFill>
                  <a:prstClr val="white"/>
                </a:solidFill>
              </a:rPr>
              <a:t>Application </a:t>
            </a:r>
            <a:r>
              <a:rPr lang="en-GB" sz="2133" b="1" dirty="0">
                <a:solidFill>
                  <a:prstClr val="white"/>
                </a:solidFill>
              </a:rPr>
              <a:t>codes</a:t>
            </a:r>
          </a:p>
        </p:txBody>
      </p:sp>
      <p:sp>
        <p:nvSpPr>
          <p:cNvPr id="54" name="Rectangle 53"/>
          <p:cNvSpPr/>
          <p:nvPr/>
        </p:nvSpPr>
        <p:spPr>
          <a:xfrm>
            <a:off x="-2049874" y="1176616"/>
            <a:ext cx="2301076" cy="2686658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33" dirty="0"/>
          </a:p>
        </p:txBody>
      </p:sp>
      <p:sp>
        <p:nvSpPr>
          <p:cNvPr id="56" name="Rounded Rectangle 55"/>
          <p:cNvSpPr/>
          <p:nvPr/>
        </p:nvSpPr>
        <p:spPr>
          <a:xfrm>
            <a:off x="-1801191" y="1863074"/>
            <a:ext cx="180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Exponential integrators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-1801191" y="2847924"/>
            <a:ext cx="180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Matrix functions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-1904104" y="1348435"/>
            <a:ext cx="2014334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GB" sz="2133" dirty="0">
                <a:solidFill>
                  <a:prstClr val="white"/>
                </a:solidFill>
              </a:rPr>
              <a:t>Matrix functions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353899" y="1173963"/>
            <a:ext cx="4946551" cy="268931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33" dirty="0"/>
          </a:p>
        </p:txBody>
      </p:sp>
      <p:sp>
        <p:nvSpPr>
          <p:cNvPr id="23" name="Rounded Rectangle 22"/>
          <p:cNvSpPr/>
          <p:nvPr/>
        </p:nvSpPr>
        <p:spPr>
          <a:xfrm>
            <a:off x="1870558" y="1850886"/>
            <a:ext cx="1800000" cy="713535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Multigrid methods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945416" y="2826109"/>
            <a:ext cx="3763515" cy="713535"/>
            <a:chOff x="-7035843" y="-887123"/>
            <a:chExt cx="3763515" cy="720000"/>
          </a:xfrm>
        </p:grpSpPr>
        <p:sp>
          <p:nvSpPr>
            <p:cNvPr id="21" name="Rounded Rectangle 20"/>
            <p:cNvSpPr/>
            <p:nvPr/>
          </p:nvSpPr>
          <p:spPr>
            <a:xfrm>
              <a:off x="-7035843" y="-887123"/>
              <a:ext cx="180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956" dirty="0"/>
                <a:t>Advection methods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-5072328" y="-887123"/>
              <a:ext cx="180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956" dirty="0"/>
                <a:t>Elliptic operators</a:t>
              </a:r>
            </a:p>
          </p:txBody>
        </p:sp>
      </p:grpSp>
      <p:sp>
        <p:nvSpPr>
          <p:cNvPr id="62" name="Rectangle 61"/>
          <p:cNvSpPr/>
          <p:nvPr/>
        </p:nvSpPr>
        <p:spPr>
          <a:xfrm>
            <a:off x="961385" y="1346886"/>
            <a:ext cx="3693575" cy="4167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133" dirty="0" smtClean="0">
                <a:solidFill>
                  <a:prstClr val="white"/>
                </a:solidFill>
              </a:rPr>
              <a:t>Advanced </a:t>
            </a:r>
            <a:r>
              <a:rPr lang="en-GB" sz="2133" dirty="0">
                <a:solidFill>
                  <a:prstClr val="white"/>
                </a:solidFill>
              </a:rPr>
              <a:t>numerical </a:t>
            </a:r>
            <a:r>
              <a:rPr lang="en-GB" sz="2133" dirty="0" smtClean="0">
                <a:solidFill>
                  <a:prstClr val="white"/>
                </a:solidFill>
              </a:rPr>
              <a:t>algorithms</a:t>
            </a:r>
            <a:endParaRPr lang="en-GB" sz="2133" dirty="0">
              <a:solidFill>
                <a:prstClr val="white"/>
              </a:solidFill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10452395" y="1173963"/>
            <a:ext cx="2301076" cy="2689310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33" dirty="0"/>
          </a:p>
        </p:txBody>
      </p:sp>
      <p:sp>
        <p:nvSpPr>
          <p:cNvPr id="80" name="Rounded Rectangle 79"/>
          <p:cNvSpPr/>
          <p:nvPr/>
        </p:nvSpPr>
        <p:spPr>
          <a:xfrm>
            <a:off x="10701078" y="1866482"/>
            <a:ext cx="180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56" dirty="0" smtClean="0"/>
          </a:p>
          <a:p>
            <a:pPr algn="ctr"/>
            <a:r>
              <a:rPr lang="en-GB" sz="1956" dirty="0" err="1" smtClean="0"/>
              <a:t>netcdf</a:t>
            </a:r>
            <a:r>
              <a:rPr lang="en-GB" sz="1956" dirty="0" smtClean="0"/>
              <a:t> </a:t>
            </a:r>
          </a:p>
          <a:p>
            <a:pPr algn="ctr"/>
            <a:r>
              <a:rPr lang="en-GB" sz="1956" dirty="0" smtClean="0"/>
              <a:t>utilities</a:t>
            </a:r>
            <a:endParaRPr lang="en-GB" sz="1956" dirty="0"/>
          </a:p>
          <a:p>
            <a:pPr algn="ctr"/>
            <a:endParaRPr lang="en-GB" sz="1956" dirty="0"/>
          </a:p>
        </p:txBody>
      </p:sp>
      <p:sp>
        <p:nvSpPr>
          <p:cNvPr id="81" name="Rounded Rectangle 80"/>
          <p:cNvSpPr/>
          <p:nvPr/>
        </p:nvSpPr>
        <p:spPr>
          <a:xfrm>
            <a:off x="10701078" y="2842250"/>
            <a:ext cx="180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956" dirty="0" smtClean="0"/>
          </a:p>
          <a:p>
            <a:pPr algn="ctr"/>
            <a:r>
              <a:rPr lang="en-GB" sz="1956" dirty="0" err="1" smtClean="0"/>
              <a:t>jsoncpp</a:t>
            </a:r>
            <a:r>
              <a:rPr lang="en-GB" sz="1956" dirty="0" smtClean="0"/>
              <a:t> </a:t>
            </a:r>
            <a:r>
              <a:rPr lang="en-GB" sz="1956" dirty="0"/>
              <a:t>utilities</a:t>
            </a:r>
          </a:p>
          <a:p>
            <a:pPr algn="ctr"/>
            <a:endParaRPr lang="en-GB" sz="1956" dirty="0"/>
          </a:p>
        </p:txBody>
      </p:sp>
      <p:sp>
        <p:nvSpPr>
          <p:cNvPr id="82" name="Rectangle 81"/>
          <p:cNvSpPr/>
          <p:nvPr/>
        </p:nvSpPr>
        <p:spPr>
          <a:xfrm>
            <a:off x="10478880" y="1347491"/>
            <a:ext cx="2244396" cy="4226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133" dirty="0" smtClean="0">
                <a:solidFill>
                  <a:prstClr val="white"/>
                </a:solidFill>
              </a:rPr>
              <a:t>File </a:t>
            </a:r>
            <a:r>
              <a:rPr lang="en-GB" sz="2133" dirty="0">
                <a:solidFill>
                  <a:prstClr val="white"/>
                </a:solidFill>
              </a:rPr>
              <a:t>I/O operations</a:t>
            </a:r>
          </a:p>
        </p:txBody>
      </p:sp>
      <p:sp>
        <p:nvSpPr>
          <p:cNvPr id="84" name="Rectangle 83"/>
          <p:cNvSpPr/>
          <p:nvPr/>
        </p:nvSpPr>
        <p:spPr>
          <a:xfrm>
            <a:off x="5403147" y="1173964"/>
            <a:ext cx="4946551" cy="2689309"/>
          </a:xfrm>
          <a:prstGeom prst="rect">
            <a:avLst/>
          </a:prstGeom>
          <a:solidFill>
            <a:srgbClr val="00B0F0">
              <a:alpha val="20000"/>
            </a:srgb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33" dirty="0"/>
          </a:p>
        </p:txBody>
      </p:sp>
      <p:sp>
        <p:nvSpPr>
          <p:cNvPr id="85" name="Rounded Rectangle 84"/>
          <p:cNvSpPr/>
          <p:nvPr/>
        </p:nvSpPr>
        <p:spPr>
          <a:xfrm>
            <a:off x="6919806" y="1858191"/>
            <a:ext cx="1800000" cy="720000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/>
              <a:t>FCI method</a:t>
            </a:r>
          </a:p>
        </p:txBody>
      </p:sp>
      <p:grpSp>
        <p:nvGrpSpPr>
          <p:cNvPr id="86" name="Group 85"/>
          <p:cNvGrpSpPr/>
          <p:nvPr/>
        </p:nvGrpSpPr>
        <p:grpSpPr>
          <a:xfrm>
            <a:off x="5994664" y="2842250"/>
            <a:ext cx="3763515" cy="720000"/>
            <a:chOff x="-7035843" y="-887123"/>
            <a:chExt cx="3763515" cy="720000"/>
          </a:xfrm>
        </p:grpSpPr>
        <p:sp>
          <p:nvSpPr>
            <p:cNvPr id="88" name="Rounded Rectangle 87"/>
            <p:cNvSpPr/>
            <p:nvPr/>
          </p:nvSpPr>
          <p:spPr>
            <a:xfrm>
              <a:off x="-7035843" y="-887123"/>
              <a:ext cx="180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956" dirty="0"/>
                <a:t>Curvilinear grid generators</a:t>
              </a:r>
            </a:p>
          </p:txBody>
        </p:sp>
        <p:sp>
          <p:nvSpPr>
            <p:cNvPr id="89" name="Rounded Rectangle 88"/>
            <p:cNvSpPr/>
            <p:nvPr/>
          </p:nvSpPr>
          <p:spPr>
            <a:xfrm>
              <a:off x="-5072328" y="-887123"/>
              <a:ext cx="1800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956" dirty="0"/>
                <a:t>Magnetic field representation</a:t>
              </a:r>
            </a:p>
          </p:txBody>
        </p:sp>
      </p:grpSp>
      <p:sp>
        <p:nvSpPr>
          <p:cNvPr id="87" name="Rectangle 86"/>
          <p:cNvSpPr/>
          <p:nvPr/>
        </p:nvSpPr>
        <p:spPr>
          <a:xfrm>
            <a:off x="6507491" y="1346886"/>
            <a:ext cx="2624629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133" dirty="0" smtClean="0">
                <a:solidFill>
                  <a:prstClr val="white"/>
                </a:solidFill>
              </a:rPr>
              <a:t>Geometries extension</a:t>
            </a:r>
            <a:endParaRPr lang="en-GB" sz="2133" dirty="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2049874" y="3973638"/>
            <a:ext cx="7350324" cy="1716733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33" dirty="0"/>
          </a:p>
        </p:txBody>
      </p:sp>
      <p:grpSp>
        <p:nvGrpSpPr>
          <p:cNvPr id="40" name="Group 39"/>
          <p:cNvGrpSpPr/>
          <p:nvPr/>
        </p:nvGrpSpPr>
        <p:grpSpPr>
          <a:xfrm>
            <a:off x="-1064239" y="4610678"/>
            <a:ext cx="5128487" cy="720000"/>
            <a:chOff x="1969068" y="-3667758"/>
            <a:chExt cx="5155901" cy="720000"/>
          </a:xfrm>
        </p:grpSpPr>
        <p:sp>
          <p:nvSpPr>
            <p:cNvPr id="14" name="Rounded Rectangle 13"/>
            <p:cNvSpPr/>
            <p:nvPr/>
          </p:nvSpPr>
          <p:spPr>
            <a:xfrm>
              <a:off x="4748969" y="-3667758"/>
              <a:ext cx="2376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956" dirty="0"/>
                <a:t>E</a:t>
              </a:r>
              <a:r>
                <a:rPr lang="en-GB" sz="1956" dirty="0" smtClean="0"/>
                <a:t>xplicit </a:t>
              </a:r>
              <a:r>
                <a:rPr lang="en-GB" sz="1956" dirty="0"/>
                <a:t>and I</a:t>
              </a:r>
              <a:r>
                <a:rPr lang="en-GB" sz="1956" dirty="0" smtClean="0"/>
                <a:t>mplicit </a:t>
              </a:r>
              <a:r>
                <a:rPr lang="en-GB" sz="1956" dirty="0"/>
                <a:t>ODE integrators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969068" y="-3667758"/>
              <a:ext cx="2376000" cy="720000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956" dirty="0"/>
                <a:t>Linear and non-linear solvers</a:t>
              </a:r>
            </a:p>
          </p:txBody>
        </p:sp>
      </p:grpSp>
      <p:sp>
        <p:nvSpPr>
          <p:cNvPr id="90" name="Rectangle 89"/>
          <p:cNvSpPr/>
          <p:nvPr/>
        </p:nvSpPr>
        <p:spPr>
          <a:xfrm>
            <a:off x="-134723" y="4065244"/>
            <a:ext cx="3148524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133" dirty="0" smtClean="0">
                <a:solidFill>
                  <a:prstClr val="white"/>
                </a:solidFill>
              </a:rPr>
              <a:t>Basic </a:t>
            </a:r>
            <a:r>
              <a:rPr lang="en-GB" sz="2133" dirty="0">
                <a:solidFill>
                  <a:prstClr val="white"/>
                </a:solidFill>
              </a:rPr>
              <a:t>numerical </a:t>
            </a:r>
            <a:r>
              <a:rPr lang="en-GB" sz="2133" dirty="0" smtClean="0">
                <a:solidFill>
                  <a:prstClr val="white"/>
                </a:solidFill>
              </a:rPr>
              <a:t>algorithms</a:t>
            </a:r>
            <a:endParaRPr lang="en-GB" sz="2133" dirty="0">
              <a:solidFill>
                <a:prstClr val="white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-2049874" y="5800736"/>
            <a:ext cx="7350324" cy="2351702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33" dirty="0"/>
          </a:p>
        </p:txBody>
      </p:sp>
      <p:grpSp>
        <p:nvGrpSpPr>
          <p:cNvPr id="44" name="Group 43"/>
          <p:cNvGrpSpPr/>
          <p:nvPr/>
        </p:nvGrpSpPr>
        <p:grpSpPr>
          <a:xfrm>
            <a:off x="-1570358" y="6420108"/>
            <a:ext cx="6391293" cy="1647566"/>
            <a:chOff x="9602721" y="-4047675"/>
            <a:chExt cx="6357310" cy="1647566"/>
          </a:xfrm>
        </p:grpSpPr>
        <p:sp>
          <p:nvSpPr>
            <p:cNvPr id="79" name="Rectangle 78"/>
            <p:cNvSpPr/>
            <p:nvPr/>
          </p:nvSpPr>
          <p:spPr>
            <a:xfrm>
              <a:off x="11714242" y="-3239124"/>
              <a:ext cx="2141973" cy="839015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 dirty="0"/>
            </a:p>
          </p:txBody>
        </p:sp>
        <p:grpSp>
          <p:nvGrpSpPr>
            <p:cNvPr id="43" name="Group 42"/>
            <p:cNvGrpSpPr/>
            <p:nvPr/>
          </p:nvGrpSpPr>
          <p:grpSpPr>
            <a:xfrm>
              <a:off x="9602721" y="-4047675"/>
              <a:ext cx="6357310" cy="1568429"/>
              <a:chOff x="9602721" y="-4085469"/>
              <a:chExt cx="6357310" cy="1568429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9602721" y="-4085469"/>
                <a:ext cx="6357310" cy="720000"/>
                <a:chOff x="9828498" y="-4198021"/>
                <a:chExt cx="6357310" cy="720000"/>
              </a:xfrm>
            </p:grpSpPr>
            <p:sp>
              <p:nvSpPr>
                <p:cNvPr id="11" name="Rounded Rectangle 10"/>
                <p:cNvSpPr/>
                <p:nvPr/>
              </p:nvSpPr>
              <p:spPr>
                <a:xfrm>
                  <a:off x="12017153" y="-4198021"/>
                  <a:ext cx="1980000" cy="72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956" dirty="0"/>
                    <a:t>Reduction</a:t>
                  </a:r>
                </a:p>
              </p:txBody>
            </p:sp>
            <p:sp>
              <p:nvSpPr>
                <p:cNvPr id="12" name="Rounded Rectangle 11"/>
                <p:cNvSpPr/>
                <p:nvPr/>
              </p:nvSpPr>
              <p:spPr>
                <a:xfrm>
                  <a:off x="9828498" y="-4198021"/>
                  <a:ext cx="1980000" cy="72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956" dirty="0"/>
                    <a:t>Vector-Vector</a:t>
                  </a:r>
                </a:p>
              </p:txBody>
            </p:sp>
            <p:sp>
              <p:nvSpPr>
                <p:cNvPr id="13" name="Rounded Rectangle 12"/>
                <p:cNvSpPr/>
                <p:nvPr/>
              </p:nvSpPr>
              <p:spPr>
                <a:xfrm>
                  <a:off x="14205808" y="-4198021"/>
                  <a:ext cx="1980000" cy="720000"/>
                </a:xfrm>
                <a:prstGeom prst="roundRect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956" dirty="0"/>
                    <a:t>Matrix-Vector</a:t>
                  </a:r>
                </a:p>
              </p:txBody>
            </p:sp>
          </p:grpSp>
          <p:sp>
            <p:nvSpPr>
              <p:cNvPr id="24" name="Rounded Rectangle 23"/>
              <p:cNvSpPr/>
              <p:nvPr/>
            </p:nvSpPr>
            <p:spPr>
              <a:xfrm>
                <a:off x="11819247" y="-3237040"/>
                <a:ext cx="1980000" cy="72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956" dirty="0" err="1"/>
                  <a:t>ExBlas</a:t>
                </a:r>
                <a:endParaRPr lang="en-GB" sz="1956" dirty="0"/>
              </a:p>
            </p:txBody>
          </p:sp>
        </p:grpSp>
      </p:grpSp>
      <p:sp>
        <p:nvSpPr>
          <p:cNvPr id="91" name="Rectangle 90"/>
          <p:cNvSpPr/>
          <p:nvPr/>
        </p:nvSpPr>
        <p:spPr>
          <a:xfrm>
            <a:off x="-12197" y="5906847"/>
            <a:ext cx="2903472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133" dirty="0" smtClean="0">
                <a:solidFill>
                  <a:prstClr val="white"/>
                </a:solidFill>
              </a:rPr>
              <a:t>Basic </a:t>
            </a:r>
            <a:r>
              <a:rPr lang="en-GB" sz="2133" dirty="0">
                <a:solidFill>
                  <a:prstClr val="white"/>
                </a:solidFill>
              </a:rPr>
              <a:t>parallel operations</a:t>
            </a:r>
          </a:p>
        </p:txBody>
      </p:sp>
      <p:sp>
        <p:nvSpPr>
          <p:cNvPr id="8" name="Rectangle 7"/>
          <p:cNvSpPr/>
          <p:nvPr/>
        </p:nvSpPr>
        <p:spPr>
          <a:xfrm>
            <a:off x="5403147" y="3973638"/>
            <a:ext cx="7350324" cy="4178800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133" dirty="0"/>
          </a:p>
        </p:txBody>
      </p:sp>
      <p:grpSp>
        <p:nvGrpSpPr>
          <p:cNvPr id="93" name="Group 92"/>
          <p:cNvGrpSpPr/>
          <p:nvPr/>
        </p:nvGrpSpPr>
        <p:grpSpPr>
          <a:xfrm>
            <a:off x="5968444" y="4332961"/>
            <a:ext cx="6223556" cy="2652650"/>
            <a:chOff x="5968444" y="4484284"/>
            <a:chExt cx="6223556" cy="2652650"/>
          </a:xfrm>
        </p:grpSpPr>
        <p:grpSp>
          <p:nvGrpSpPr>
            <p:cNvPr id="46" name="Group 45"/>
            <p:cNvGrpSpPr/>
            <p:nvPr/>
          </p:nvGrpSpPr>
          <p:grpSpPr>
            <a:xfrm>
              <a:off x="5968444" y="5504259"/>
              <a:ext cx="6223556" cy="1632675"/>
              <a:chOff x="13426269" y="1261595"/>
              <a:chExt cx="6223556" cy="1632675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13426269" y="2174270"/>
                <a:ext cx="6223556" cy="72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956" dirty="0"/>
                  <a:t>Structured discontinuous </a:t>
                </a:r>
                <a:r>
                  <a:rPr lang="en-GB" sz="1956" dirty="0" err="1"/>
                  <a:t>Galerkin</a:t>
                </a:r>
                <a:r>
                  <a:rPr lang="en-GB" sz="1956" dirty="0"/>
                  <a:t> </a:t>
                </a:r>
                <a:endParaRPr lang="en-GB" sz="1956" dirty="0" smtClean="0"/>
              </a:p>
              <a:p>
                <a:pPr algn="ctr"/>
                <a:r>
                  <a:rPr lang="en-GB" sz="1956" dirty="0" smtClean="0"/>
                  <a:t>Topology </a:t>
                </a:r>
                <a:r>
                  <a:rPr lang="en-GB" sz="1956" dirty="0"/>
                  <a:t>1d, 2d, 3d</a:t>
                </a:r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3426269" y="1261595"/>
                <a:ext cx="1980000" cy="72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956" dirty="0"/>
                  <a:t>Simple derivatives</a:t>
                </a:r>
              </a:p>
            </p:txBody>
          </p:sp>
          <p:sp>
            <p:nvSpPr>
              <p:cNvPr id="36" name="Rounded Rectangle 35"/>
              <p:cNvSpPr/>
              <p:nvPr/>
            </p:nvSpPr>
            <p:spPr>
              <a:xfrm>
                <a:off x="15548047" y="1261595"/>
                <a:ext cx="1980000" cy="72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956" dirty="0"/>
                  <a:t>Geometry and metric tensor</a:t>
                </a:r>
              </a:p>
            </p:txBody>
          </p:sp>
          <p:sp>
            <p:nvSpPr>
              <p:cNvPr id="37" name="Rounded Rectangle 36"/>
              <p:cNvSpPr/>
              <p:nvPr/>
            </p:nvSpPr>
            <p:spPr>
              <a:xfrm>
                <a:off x="17669825" y="1261595"/>
                <a:ext cx="1980000" cy="720000"/>
              </a:xfrm>
              <a:prstGeom prst="roundRect">
                <a:avLst/>
              </a:prstGeom>
              <a:solidFill>
                <a:schemeClr val="accent1">
                  <a:lumMod val="50000"/>
                </a:schemeClr>
              </a:solidFill>
              <a:ln>
                <a:noFill/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956" dirty="0"/>
                  <a:t>Interpolation and projection</a:t>
                </a:r>
              </a:p>
            </p:txBody>
          </p:sp>
        </p:grpSp>
        <p:sp>
          <p:nvSpPr>
            <p:cNvPr id="92" name="Rectangle 91"/>
            <p:cNvSpPr/>
            <p:nvPr/>
          </p:nvSpPr>
          <p:spPr>
            <a:xfrm>
              <a:off x="7334699" y="4484284"/>
              <a:ext cx="3475247" cy="4205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en-GB" sz="2133" dirty="0">
                  <a:solidFill>
                    <a:prstClr val="white"/>
                  </a:solidFill>
                </a:rPr>
                <a:t>Basic Topology and Geometry</a:t>
              </a:r>
            </a:p>
          </p:txBody>
        </p:sp>
      </p:grpSp>
      <p:sp>
        <p:nvSpPr>
          <p:cNvPr id="96" name="Rectangle 95"/>
          <p:cNvSpPr/>
          <p:nvPr/>
        </p:nvSpPr>
        <p:spPr>
          <a:xfrm>
            <a:off x="4669028" y="-1957838"/>
            <a:ext cx="12628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 smtClean="0">
                <a:solidFill>
                  <a:prstClr val="white"/>
                </a:solidFill>
              </a:rPr>
              <a:t>FELTOR</a:t>
            </a:r>
            <a:endParaRPr lang="en-GB" sz="2800" b="1" dirty="0">
              <a:solidFill>
                <a:prstClr val="white"/>
              </a:solidFill>
            </a:endParaRPr>
          </a:p>
        </p:txBody>
      </p:sp>
      <p:sp>
        <p:nvSpPr>
          <p:cNvPr id="97" name="Rounded Rectangle 96"/>
          <p:cNvSpPr/>
          <p:nvPr/>
        </p:nvSpPr>
        <p:spPr>
          <a:xfrm>
            <a:off x="-1711994" y="8595053"/>
            <a:ext cx="1800000" cy="720000"/>
          </a:xfrm>
          <a:prstGeom prst="roundRect">
            <a:avLst/>
          </a:prstGeom>
          <a:solidFill>
            <a:schemeClr val="accent6">
              <a:alpha val="70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956" dirty="0" err="1" smtClean="0"/>
              <a:t>vcl</a:t>
            </a:r>
            <a:endParaRPr lang="en-GB" sz="1956" dirty="0"/>
          </a:p>
        </p:txBody>
      </p:sp>
      <p:grpSp>
        <p:nvGrpSpPr>
          <p:cNvPr id="105" name="Group 104"/>
          <p:cNvGrpSpPr/>
          <p:nvPr/>
        </p:nvGrpSpPr>
        <p:grpSpPr>
          <a:xfrm>
            <a:off x="13360652" y="5858255"/>
            <a:ext cx="2153033" cy="2557336"/>
            <a:chOff x="13865533" y="5723861"/>
            <a:chExt cx="2153033" cy="2557336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4" name="Rectangle 103"/>
            <p:cNvSpPr/>
            <p:nvPr/>
          </p:nvSpPr>
          <p:spPr>
            <a:xfrm>
              <a:off x="13865533" y="5723861"/>
              <a:ext cx="2140235" cy="2557336"/>
            </a:xfrm>
            <a:prstGeom prst="rect">
              <a:avLst/>
            </a:prstGeom>
            <a:solidFill>
              <a:schemeClr val="bg2">
                <a:lumMod val="25000"/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62560" tIns="81280" rIns="162560" bIns="812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3200" b="1" dirty="0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3953687" y="7845285"/>
              <a:ext cx="358771" cy="280704"/>
            </a:xfrm>
            <a:prstGeom prst="rect">
              <a:avLst/>
            </a:prstGeom>
            <a:solidFill>
              <a:schemeClr val="accent6">
                <a:alpha val="6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956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13953687" y="6836313"/>
              <a:ext cx="358771" cy="28070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956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4348383" y="7800971"/>
              <a:ext cx="1670183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External library 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4373218" y="6794255"/>
              <a:ext cx="143691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Submodule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98" name="Rectangle 97"/>
            <p:cNvSpPr/>
            <p:nvPr/>
          </p:nvSpPr>
          <p:spPr>
            <a:xfrm>
              <a:off x="13953687" y="5827341"/>
              <a:ext cx="358771" cy="28070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956"/>
            </a:p>
          </p:txBody>
        </p:sp>
        <p:sp>
          <p:nvSpPr>
            <p:cNvPr id="99" name="Rectangle 98"/>
            <p:cNvSpPr/>
            <p:nvPr/>
          </p:nvSpPr>
          <p:spPr>
            <a:xfrm>
              <a:off x="13953687" y="7340799"/>
              <a:ext cx="358771" cy="280704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40000"/>
              </a:scheme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14348383" y="5781287"/>
              <a:ext cx="143691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Application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14348383" y="7276900"/>
              <a:ext cx="143691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Module</a:t>
              </a:r>
              <a:endParaRPr lang="en-GB" dirty="0">
                <a:solidFill>
                  <a:schemeClr val="bg1"/>
                </a:solidFill>
              </a:endParaRPr>
            </a:p>
          </p:txBody>
        </p:sp>
        <p:sp>
          <p:nvSpPr>
            <p:cNvPr id="102" name="Rectangle 101"/>
            <p:cNvSpPr/>
            <p:nvPr/>
          </p:nvSpPr>
          <p:spPr>
            <a:xfrm>
              <a:off x="13953687" y="6331827"/>
              <a:ext cx="358771" cy="280704"/>
            </a:xfrm>
            <a:prstGeom prst="rect">
              <a:avLst/>
            </a:prstGeom>
            <a:solidFill>
              <a:srgbClr val="00B0F0">
                <a:alpha val="37000"/>
              </a:srgbClr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1" rIns="91440" bIns="45721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133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4348383" y="6289769"/>
              <a:ext cx="1436914" cy="369332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GB" dirty="0" smtClean="0">
                  <a:solidFill>
                    <a:schemeClr val="bg1"/>
                  </a:solidFill>
                </a:rPr>
                <a:t>Extension</a:t>
              </a:r>
              <a:endParaRPr lang="en-GB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0719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636</TotalTime>
  <Words>101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Wiesenberger</dc:creator>
  <cp:lastModifiedBy>Matthias Wiesenberger</cp:lastModifiedBy>
  <cp:revision>58</cp:revision>
  <dcterms:created xsi:type="dcterms:W3CDTF">2023-09-19T09:10:16Z</dcterms:created>
  <dcterms:modified xsi:type="dcterms:W3CDTF">2023-09-26T12:12:19Z</dcterms:modified>
</cp:coreProperties>
</file>