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594" y="18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1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99337" y="-2038335"/>
            <a:ext cx="15999573" cy="10453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-2049874" y="-740015"/>
            <a:ext cx="14773150" cy="1240615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25" name="Rounded Rectangle 24"/>
          <p:cNvSpPr/>
          <p:nvPr/>
        </p:nvSpPr>
        <p:spPr>
          <a:xfrm>
            <a:off x="5639668" y="8595053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thrust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90222" y="8595053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cusplibrary</a:t>
            </a:r>
            <a:endParaRPr lang="en-GB" sz="1956" dirty="0"/>
          </a:p>
        </p:txBody>
      </p:sp>
      <p:sp>
        <p:nvSpPr>
          <p:cNvPr id="30" name="Rounded Rectangle 29"/>
          <p:cNvSpPr/>
          <p:nvPr/>
        </p:nvSpPr>
        <p:spPr>
          <a:xfrm>
            <a:off x="13782249" y="1855494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NetCDF</a:t>
            </a:r>
            <a:endParaRPr lang="en-GB" sz="1956" dirty="0"/>
          </a:p>
        </p:txBody>
      </p:sp>
      <p:sp>
        <p:nvSpPr>
          <p:cNvPr id="31" name="Rounded Rectangle 30"/>
          <p:cNvSpPr/>
          <p:nvPr/>
        </p:nvSpPr>
        <p:spPr>
          <a:xfrm>
            <a:off x="13782249" y="2842250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jsoncpp</a:t>
            </a:r>
            <a:endParaRPr lang="en-GB" sz="1956" dirty="0"/>
          </a:p>
        </p:txBody>
      </p:sp>
      <p:grpSp>
        <p:nvGrpSpPr>
          <p:cNvPr id="48" name="Group 47"/>
          <p:cNvGrpSpPr/>
          <p:nvPr/>
        </p:nvGrpSpPr>
        <p:grpSpPr>
          <a:xfrm>
            <a:off x="-1332933" y="-480526"/>
            <a:ext cx="13266762" cy="720000"/>
            <a:chOff x="-1611024" y="-720000"/>
            <a:chExt cx="13266762" cy="720000"/>
          </a:xfrm>
        </p:grpSpPr>
        <p:sp>
          <p:nvSpPr>
            <p:cNvPr id="32" name="Rectangle 31"/>
            <p:cNvSpPr/>
            <p:nvPr/>
          </p:nvSpPr>
          <p:spPr>
            <a:xfrm>
              <a:off x="-161102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Feltor</a:t>
              </a:r>
              <a:endParaRPr lang="en-GB" sz="1956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71230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Toefl</a:t>
              </a:r>
              <a:endParaRPr lang="en-GB" sz="1956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348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Lamb dipole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35738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…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3189114" y="8595053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C++ STL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38560" y="8595053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CUDA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0540774" y="8595053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MPI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-4922073" y="2819644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lapack</a:t>
            </a:r>
            <a:endParaRPr lang="en-GB" sz="1956" dirty="0"/>
          </a:p>
        </p:txBody>
      </p:sp>
      <p:sp>
        <p:nvSpPr>
          <p:cNvPr id="58" name="Rounded Rectangle 57"/>
          <p:cNvSpPr/>
          <p:nvPr/>
        </p:nvSpPr>
        <p:spPr>
          <a:xfrm>
            <a:off x="-4922073" y="1855494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boost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49649" y="688988"/>
            <a:ext cx="126188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b="1" dirty="0" smtClean="0">
                <a:solidFill>
                  <a:prstClr val="white"/>
                </a:solidFill>
              </a:rPr>
              <a:t>dg library</a:t>
            </a:r>
            <a:endParaRPr lang="en-GB" sz="2133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01782" y="-1324254"/>
            <a:ext cx="219733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b="1" dirty="0" smtClean="0">
                <a:solidFill>
                  <a:prstClr val="white"/>
                </a:solidFill>
              </a:rPr>
              <a:t>Application </a:t>
            </a:r>
            <a:r>
              <a:rPr lang="en-GB" sz="2133" b="1" dirty="0">
                <a:solidFill>
                  <a:prstClr val="white"/>
                </a:solidFill>
              </a:rPr>
              <a:t>codes</a:t>
            </a:r>
            <a:endParaRPr lang="en-GB" sz="2133" b="1" dirty="0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-2049874" y="1173963"/>
            <a:ext cx="14803345" cy="2689311"/>
            <a:chOff x="-2049874" y="1173440"/>
            <a:chExt cx="14803345" cy="2689311"/>
          </a:xfrm>
        </p:grpSpPr>
        <p:grpSp>
          <p:nvGrpSpPr>
            <p:cNvPr id="18" name="Group 17"/>
            <p:cNvGrpSpPr/>
            <p:nvPr/>
          </p:nvGrpSpPr>
          <p:grpSpPr>
            <a:xfrm>
              <a:off x="-2049874" y="1176093"/>
              <a:ext cx="2301076" cy="2686658"/>
              <a:chOff x="-1831321" y="985941"/>
              <a:chExt cx="2301076" cy="268665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-1831321" y="985941"/>
                <a:ext cx="2301076" cy="2686658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-1582638" y="1672399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Exponential integrators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-1582638" y="2657249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Matrix functions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-1685551" y="1157760"/>
                <a:ext cx="2014334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GB" sz="2133" dirty="0">
                    <a:solidFill>
                      <a:prstClr val="white"/>
                    </a:solidFill>
                  </a:rPr>
                  <a:t>Matrix functions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53899" y="1173440"/>
              <a:ext cx="4946551" cy="2689310"/>
              <a:chOff x="-7535775" y="-2554564"/>
              <a:chExt cx="4946551" cy="271367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-7535775" y="-2554564"/>
                <a:ext cx="4946551" cy="27136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-6019116" y="-1871507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Multigrid methods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-6944258" y="-887448"/>
                <a:ext cx="3763515" cy="720000"/>
                <a:chOff x="-7035843" y="-887123"/>
                <a:chExt cx="3763515" cy="7200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-7035843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Advection methods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072328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Elliptic operators</a:t>
                  </a: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-6928289" y="-2380074"/>
                <a:ext cx="3693575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Advanced </a:t>
                </a:r>
                <a:r>
                  <a:rPr lang="en-GB" sz="2133" dirty="0">
                    <a:solidFill>
                      <a:prstClr val="white"/>
                    </a:solidFill>
                  </a:rPr>
                  <a:t>numerical </a:t>
                </a:r>
                <a:r>
                  <a:rPr lang="en-GB" sz="2133" dirty="0" smtClean="0">
                    <a:solidFill>
                      <a:prstClr val="white"/>
                    </a:solidFill>
                  </a:rPr>
                  <a:t>algorithms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0452395" y="1173440"/>
              <a:ext cx="2301076" cy="2689310"/>
              <a:chOff x="-1831321" y="983302"/>
              <a:chExt cx="2301076" cy="267602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-1831321" y="983302"/>
                <a:ext cx="2301076" cy="2676021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-1582638" y="1672399"/>
                <a:ext cx="1800000" cy="71644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56" dirty="0" smtClean="0"/>
              </a:p>
              <a:p>
                <a:pPr algn="ctr"/>
                <a:r>
                  <a:rPr lang="en-GB" sz="1956" dirty="0" err="1" smtClean="0"/>
                  <a:t>netcdf</a:t>
                </a:r>
                <a:r>
                  <a:rPr lang="en-GB" sz="1956" dirty="0" smtClean="0"/>
                  <a:t> </a:t>
                </a:r>
              </a:p>
              <a:p>
                <a:pPr algn="ctr"/>
                <a:r>
                  <a:rPr lang="en-GB" sz="1956" dirty="0" smtClean="0"/>
                  <a:t>utilities</a:t>
                </a:r>
                <a:endParaRPr lang="en-GB" sz="1956" dirty="0"/>
              </a:p>
              <a:p>
                <a:pPr algn="ctr"/>
                <a:endParaRPr lang="en-GB" sz="1956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-1582638" y="2643345"/>
                <a:ext cx="1800000" cy="71644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56" dirty="0" smtClean="0"/>
              </a:p>
              <a:p>
                <a:pPr algn="ctr"/>
                <a:r>
                  <a:rPr lang="en-GB" sz="1956" dirty="0" err="1" smtClean="0"/>
                  <a:t>jsoncpp</a:t>
                </a:r>
                <a:r>
                  <a:rPr lang="en-GB" sz="1956" dirty="0" smtClean="0"/>
                  <a:t> </a:t>
                </a:r>
                <a:r>
                  <a:rPr lang="en-GB" sz="1956" dirty="0"/>
                  <a:t>utilities</a:t>
                </a:r>
              </a:p>
              <a:p>
                <a:pPr algn="ctr"/>
                <a:endParaRPr lang="en-GB" sz="1956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-1804836" y="1155973"/>
                <a:ext cx="2244396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File </a:t>
                </a:r>
                <a:r>
                  <a:rPr lang="en-GB" sz="2133" dirty="0">
                    <a:solidFill>
                      <a:prstClr val="white"/>
                    </a:solidFill>
                  </a:rPr>
                  <a:t>I/O operations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403147" y="1173441"/>
              <a:ext cx="4946551" cy="2689309"/>
              <a:chOff x="-7535775" y="-2555734"/>
              <a:chExt cx="4946551" cy="2689309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-7535775" y="-2555734"/>
                <a:ext cx="4946551" cy="2689309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-6019116" y="-1871507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FCI method</a:t>
                </a:r>
                <a:endParaRPr lang="en-GB" sz="1956" dirty="0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-6944258" y="-887448"/>
                <a:ext cx="3763515" cy="720000"/>
                <a:chOff x="-7035843" y="-887123"/>
                <a:chExt cx="3763515" cy="720000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-7035843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Curvilinear grid generators</a:t>
                  </a:r>
                  <a:endParaRPr lang="en-GB" sz="1956" dirty="0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-5072328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Magnetic field representation</a:t>
                  </a:r>
                  <a:endParaRPr lang="en-GB" sz="1956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-6431431" y="-2382812"/>
                <a:ext cx="2624629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Geometries extension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-2049874" y="3973638"/>
            <a:ext cx="7350324" cy="1716733"/>
            <a:chOff x="1116450" y="-4340417"/>
            <a:chExt cx="7389615" cy="1716733"/>
          </a:xfrm>
        </p:grpSpPr>
        <p:sp>
          <p:nvSpPr>
            <p:cNvPr id="7" name="Rectangle 6"/>
            <p:cNvSpPr/>
            <p:nvPr/>
          </p:nvSpPr>
          <p:spPr>
            <a:xfrm>
              <a:off x="1116450" y="-4340417"/>
              <a:ext cx="7389615" cy="17167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07354" y="-3703377"/>
              <a:ext cx="5155901" cy="720000"/>
              <a:chOff x="1969068" y="-3667758"/>
              <a:chExt cx="5155901" cy="720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748969" y="-3667758"/>
                <a:ext cx="2376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E</a:t>
                </a:r>
                <a:r>
                  <a:rPr lang="en-GB" sz="1956" dirty="0" smtClean="0"/>
                  <a:t>xplicit </a:t>
                </a:r>
                <a:r>
                  <a:rPr lang="en-GB" sz="1956" dirty="0"/>
                  <a:t>and </a:t>
                </a:r>
                <a:r>
                  <a:rPr lang="en-GB" sz="1956" dirty="0"/>
                  <a:t>I</a:t>
                </a:r>
                <a:r>
                  <a:rPr lang="en-GB" sz="1956" dirty="0" smtClean="0"/>
                  <a:t>mplicit </a:t>
                </a:r>
                <a:r>
                  <a:rPr lang="en-GB" sz="1956" dirty="0"/>
                  <a:t>ODE integrators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69068" y="-3667758"/>
                <a:ext cx="2376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Linear and non-linear solvers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3041838" y="-4248811"/>
              <a:ext cx="3165354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133" dirty="0" smtClean="0">
                  <a:solidFill>
                    <a:prstClr val="white"/>
                  </a:solidFill>
                </a:rPr>
                <a:t>Basic </a:t>
              </a:r>
              <a:r>
                <a:rPr lang="en-GB" sz="2133" dirty="0">
                  <a:solidFill>
                    <a:prstClr val="white"/>
                  </a:solidFill>
                </a:rPr>
                <a:t>numerical </a:t>
              </a:r>
              <a:r>
                <a:rPr lang="en-GB" sz="2133" dirty="0" smtClean="0">
                  <a:solidFill>
                    <a:prstClr val="white"/>
                  </a:solidFill>
                </a:rPr>
                <a:t>algorithms</a:t>
              </a:r>
              <a:endParaRPr lang="en-GB" sz="2133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-2049874" y="5800736"/>
            <a:ext cx="7350324" cy="2351702"/>
            <a:chOff x="-2049874" y="5952059"/>
            <a:chExt cx="7311242" cy="2351702"/>
          </a:xfrm>
        </p:grpSpPr>
        <p:sp>
          <p:nvSpPr>
            <p:cNvPr id="4" name="Rectangle 3"/>
            <p:cNvSpPr/>
            <p:nvPr/>
          </p:nvSpPr>
          <p:spPr>
            <a:xfrm>
              <a:off x="-2049874" y="5952059"/>
              <a:ext cx="7311242" cy="235170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-1572908" y="6571431"/>
              <a:ext cx="6357310" cy="1600552"/>
              <a:chOff x="9602721" y="-4047675"/>
              <a:chExt cx="6357310" cy="16005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768215" y="-3239123"/>
                <a:ext cx="2088000" cy="792000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9602721" y="-4047675"/>
                <a:ext cx="6357310" cy="1568429"/>
                <a:chOff x="9602721" y="-4085469"/>
                <a:chExt cx="6357310" cy="156842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9602721" y="-4085469"/>
                  <a:ext cx="6357310" cy="720000"/>
                  <a:chOff x="9828498" y="-4198021"/>
                  <a:chExt cx="6357310" cy="720000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2017153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Reduction</a:t>
                    </a: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9828498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Vector-Vector</a:t>
                    </a: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205808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Matrix-Vector</a:t>
                    </a:r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11819247" y="-3237040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 err="1"/>
                    <a:t>ExBlas</a:t>
                  </a:r>
                  <a:endParaRPr lang="en-GB" sz="1956" dirty="0"/>
                </a:p>
              </p:txBody>
            </p:sp>
          </p:grpSp>
        </p:grpSp>
        <p:sp>
          <p:nvSpPr>
            <p:cNvPr id="91" name="Rectangle 90"/>
            <p:cNvSpPr/>
            <p:nvPr/>
          </p:nvSpPr>
          <p:spPr>
            <a:xfrm>
              <a:off x="-23031" y="6058170"/>
              <a:ext cx="2888034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133" dirty="0" smtClean="0">
                  <a:solidFill>
                    <a:prstClr val="white"/>
                  </a:solidFill>
                </a:rPr>
                <a:t>Basic </a:t>
              </a:r>
              <a:r>
                <a:rPr lang="en-GB" sz="2133" dirty="0">
                  <a:solidFill>
                    <a:prstClr val="white"/>
                  </a:solidFill>
                </a:rPr>
                <a:t>parallel operations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03147" y="3973638"/>
            <a:ext cx="7350324" cy="4178800"/>
            <a:chOff x="5403147" y="4124961"/>
            <a:chExt cx="7350324" cy="4178800"/>
          </a:xfrm>
        </p:grpSpPr>
        <p:sp>
          <p:nvSpPr>
            <p:cNvPr id="8" name="Rectangle 7"/>
            <p:cNvSpPr/>
            <p:nvPr/>
          </p:nvSpPr>
          <p:spPr>
            <a:xfrm>
              <a:off x="5403147" y="4124961"/>
              <a:ext cx="7350324" cy="417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68444" y="4484284"/>
              <a:ext cx="6223556" cy="2652650"/>
              <a:chOff x="5968444" y="4484284"/>
              <a:chExt cx="6223556" cy="26526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5968444" y="5504259"/>
                <a:ext cx="6223556" cy="1632675"/>
                <a:chOff x="13426269" y="1261595"/>
                <a:chExt cx="6223556" cy="163267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3426269" y="2174270"/>
                  <a:ext cx="6223556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Structured discontinuous </a:t>
                  </a:r>
                  <a:r>
                    <a:rPr lang="en-GB" sz="1956" dirty="0" err="1"/>
                    <a:t>Galerkin</a:t>
                  </a:r>
                  <a:r>
                    <a:rPr lang="en-GB" sz="1956" dirty="0"/>
                    <a:t> </a:t>
                  </a:r>
                  <a:endParaRPr lang="en-GB" sz="1956" dirty="0" smtClean="0"/>
                </a:p>
                <a:p>
                  <a:pPr algn="ctr"/>
                  <a:r>
                    <a:rPr lang="en-GB" sz="1956" dirty="0" smtClean="0"/>
                    <a:t>Topology </a:t>
                  </a:r>
                  <a:r>
                    <a:rPr lang="en-GB" sz="1956" dirty="0"/>
                    <a:t>1d, 2d, 3d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3426269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Simple derivatives</a:t>
                  </a: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15548047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Geometry and metric tensor</a:t>
                  </a: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17669825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Interpolation and projection</a:t>
                  </a:r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7334699" y="4484284"/>
                <a:ext cx="3475247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GB" sz="2133" dirty="0">
                    <a:solidFill>
                      <a:prstClr val="white"/>
                    </a:solidFill>
                  </a:rPr>
                  <a:t>Basic Topology and Geometry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Rectangle 95"/>
          <p:cNvSpPr/>
          <p:nvPr/>
        </p:nvSpPr>
        <p:spPr>
          <a:xfrm>
            <a:off x="4669028" y="-1957838"/>
            <a:ext cx="1262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 smtClean="0">
                <a:solidFill>
                  <a:prstClr val="white"/>
                </a:solidFill>
              </a:rPr>
              <a:t>FELTOR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-1711994" y="8595053"/>
            <a:ext cx="1800000" cy="720000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smtClean="0"/>
              <a:t>VCL</a:t>
            </a:r>
            <a:endParaRPr lang="en-GB" sz="1956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3779752" y="5858255"/>
            <a:ext cx="2153033" cy="2557336"/>
            <a:chOff x="13865533" y="5723861"/>
            <a:chExt cx="2153033" cy="2557336"/>
          </a:xfrm>
        </p:grpSpPr>
        <p:sp>
          <p:nvSpPr>
            <p:cNvPr id="104" name="Rectangle 103"/>
            <p:cNvSpPr/>
            <p:nvPr/>
          </p:nvSpPr>
          <p:spPr>
            <a:xfrm>
              <a:off x="13865533" y="5723861"/>
              <a:ext cx="2140235" cy="255733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32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953687" y="7845285"/>
              <a:ext cx="358771" cy="280704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953687" y="6836313"/>
              <a:ext cx="358771" cy="2807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48383" y="7800971"/>
              <a:ext cx="1670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External library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373218" y="6794255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Submodule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953687" y="5827341"/>
              <a:ext cx="358771" cy="2807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953687" y="7340799"/>
              <a:ext cx="358771" cy="28070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348383" y="5781287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348383" y="7276900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953687" y="6331827"/>
              <a:ext cx="358771" cy="280704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348383" y="6289769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Extension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7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101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Wiesenberger</dc:creator>
  <cp:lastModifiedBy>Matthias Wiesenberger</cp:lastModifiedBy>
  <cp:revision>46</cp:revision>
  <dcterms:created xsi:type="dcterms:W3CDTF">2023-09-19T09:10:16Z</dcterms:created>
  <dcterms:modified xsi:type="dcterms:W3CDTF">2023-09-20T19:57:17Z</dcterms:modified>
</cp:coreProperties>
</file>