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410" autoAdjust="0"/>
  </p:normalViewPr>
  <p:slideViewPr>
    <p:cSldViewPr snapToGrid="0">
      <p:cViewPr varScale="1">
        <p:scale>
          <a:sx n="63" d="100"/>
          <a:sy n="63" d="100"/>
        </p:scale>
        <p:origin x="76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2161F78-C7F6-4C10-8088-7DF599E7FD02}" type="datetimeFigureOut">
              <a:rPr lang="he-IL" smtClean="0"/>
              <a:t>כ"ו/תשרי/תשפ"ג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973F1D9E-62DE-46B5-A7D7-DD12B5855C4B}" type="slidenum">
              <a:rPr lang="he-IL" smtClean="0"/>
              <a:t>‹#›</a:t>
            </a:fld>
            <a:endParaRPr lang="he-IL"/>
          </a:p>
        </p:txBody>
      </p:sp>
    </p:spTree>
    <p:extLst>
      <p:ext uri="{BB962C8B-B14F-4D97-AF65-F5344CB8AC3E}">
        <p14:creationId xmlns:p14="http://schemas.microsoft.com/office/powerpoint/2010/main" val="1173062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a:t>התרשימים שמוצגים הם כמות כשלים מכל קבוצה מחולקים בכל המכשירים ללא הפרדה בין מכשירים עם די סי מעל 800 ומכשירים עם די סי מתחת ל800 </a:t>
            </a:r>
          </a:p>
        </p:txBody>
      </p:sp>
      <p:sp>
        <p:nvSpPr>
          <p:cNvPr id="4" name="Slide Number Placeholder 3"/>
          <p:cNvSpPr>
            <a:spLocks noGrp="1"/>
          </p:cNvSpPr>
          <p:nvPr>
            <p:ph type="sldNum" sz="quarter" idx="5"/>
          </p:nvPr>
        </p:nvSpPr>
        <p:spPr/>
        <p:txBody>
          <a:bodyPr/>
          <a:lstStyle/>
          <a:p>
            <a:fld id="{973F1D9E-62DE-46B5-A7D7-DD12B5855C4B}" type="slidenum">
              <a:rPr lang="he-IL" smtClean="0"/>
              <a:t>2</a:t>
            </a:fld>
            <a:endParaRPr lang="he-IL"/>
          </a:p>
        </p:txBody>
      </p:sp>
    </p:spTree>
    <p:extLst>
      <p:ext uri="{BB962C8B-B14F-4D97-AF65-F5344CB8AC3E}">
        <p14:creationId xmlns:p14="http://schemas.microsoft.com/office/powerpoint/2010/main" val="418487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sz="1200" dirty="0"/>
              <a:t>אך כשמנרמלים את הנתונים, כלומר מחלקים את כמות הכשלים באותו סוג קבוצה (מכשירים מעל 800 ומכשירים מתחת ל800) אנו מגלים כי הסיכויים להיווצרות כשלים לכל קבוצה הם שונים. </a:t>
            </a:r>
            <a:endParaRPr lang="he-IL" dirty="0"/>
          </a:p>
        </p:txBody>
      </p:sp>
      <p:sp>
        <p:nvSpPr>
          <p:cNvPr id="4" name="Slide Number Placeholder 3"/>
          <p:cNvSpPr>
            <a:spLocks noGrp="1"/>
          </p:cNvSpPr>
          <p:nvPr>
            <p:ph type="sldNum" sz="quarter" idx="5"/>
          </p:nvPr>
        </p:nvSpPr>
        <p:spPr/>
        <p:txBody>
          <a:bodyPr/>
          <a:lstStyle/>
          <a:p>
            <a:fld id="{973F1D9E-62DE-46B5-A7D7-DD12B5855C4B}" type="slidenum">
              <a:rPr lang="he-IL" smtClean="0"/>
              <a:t>3</a:t>
            </a:fld>
            <a:endParaRPr lang="he-IL"/>
          </a:p>
        </p:txBody>
      </p:sp>
    </p:spTree>
    <p:extLst>
      <p:ext uri="{BB962C8B-B14F-4D97-AF65-F5344CB8AC3E}">
        <p14:creationId xmlns:p14="http://schemas.microsoft.com/office/powerpoint/2010/main" val="379714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73F1D9E-62DE-46B5-A7D7-DD12B5855C4B}" type="slidenum">
              <a:rPr lang="he-IL" smtClean="0"/>
              <a:t>5</a:t>
            </a:fld>
            <a:endParaRPr lang="he-IL"/>
          </a:p>
        </p:txBody>
      </p:sp>
    </p:spTree>
    <p:extLst>
      <p:ext uri="{BB962C8B-B14F-4D97-AF65-F5344CB8AC3E}">
        <p14:creationId xmlns:p14="http://schemas.microsoft.com/office/powerpoint/2010/main" val="2716214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366178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1615979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BA43F3-8E0B-4E37-8491-CD04CB50E7AF}"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5583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224021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BA43F3-8E0B-4E37-8491-CD04CB50E7AF}"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6463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391830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3578168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3122788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159695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2107600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403954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470966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136445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219966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267683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FBFF030-C08A-4625-BDF7-6D5653FA0FAC}" type="datetimeFigureOut">
              <a:rPr lang="he-IL" smtClean="0"/>
              <a:t>כ"ו/תשרי/תשפ"ג</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ABA43F3-8E0B-4E37-8491-CD04CB50E7AF}" type="slidenum">
              <a:rPr lang="he-IL" smtClean="0"/>
              <a:t>‹#›</a:t>
            </a:fld>
            <a:endParaRPr lang="he-IL"/>
          </a:p>
        </p:txBody>
      </p:sp>
    </p:spTree>
    <p:extLst>
      <p:ext uri="{BB962C8B-B14F-4D97-AF65-F5344CB8AC3E}">
        <p14:creationId xmlns:p14="http://schemas.microsoft.com/office/powerpoint/2010/main" val="269363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FBFF030-C08A-4625-BDF7-6D5653FA0FAC}" type="datetimeFigureOut">
              <a:rPr lang="he-IL" smtClean="0"/>
              <a:t>כ"ו/תשרי/תשפ"ג</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ABA43F3-8E0B-4E37-8491-CD04CB50E7AF}" type="slidenum">
              <a:rPr lang="he-IL" smtClean="0"/>
              <a:t>‹#›</a:t>
            </a:fld>
            <a:endParaRPr lang="he-IL"/>
          </a:p>
        </p:txBody>
      </p:sp>
    </p:spTree>
    <p:extLst>
      <p:ext uri="{BB962C8B-B14F-4D97-AF65-F5344CB8AC3E}">
        <p14:creationId xmlns:p14="http://schemas.microsoft.com/office/powerpoint/2010/main" val="391581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35167-56EF-4C43-AD5A-4C89810D47FA}"/>
              </a:ext>
            </a:extLst>
          </p:cNvPr>
          <p:cNvSpPr>
            <a:spLocks noGrp="1"/>
          </p:cNvSpPr>
          <p:nvPr>
            <p:ph type="ctrTitle"/>
          </p:nvPr>
        </p:nvSpPr>
        <p:spPr>
          <a:xfrm>
            <a:off x="2492961" y="368167"/>
            <a:ext cx="8915399" cy="2262781"/>
          </a:xfrm>
        </p:spPr>
        <p:txBody>
          <a:bodyPr/>
          <a:lstStyle/>
          <a:p>
            <a:r>
              <a:rPr lang="he-IL" dirty="0"/>
              <a:t>ניתוח השפעת ממוצע וואט על כשלים מסוג </a:t>
            </a:r>
            <a:r>
              <a:rPr lang="en-US" dirty="0" err="1"/>
              <a:t>a+b</a:t>
            </a:r>
            <a:endParaRPr lang="he-IL" dirty="0"/>
          </a:p>
        </p:txBody>
      </p:sp>
      <p:sp>
        <p:nvSpPr>
          <p:cNvPr id="3" name="Subtitle 2">
            <a:extLst>
              <a:ext uri="{FF2B5EF4-FFF2-40B4-BE49-F238E27FC236}">
                <a16:creationId xmlns:a16="http://schemas.microsoft.com/office/drawing/2014/main" id="{E4A3D779-0823-4194-A51B-A09D5E65242B}"/>
              </a:ext>
            </a:extLst>
          </p:cNvPr>
          <p:cNvSpPr>
            <a:spLocks noGrp="1"/>
          </p:cNvSpPr>
          <p:nvPr>
            <p:ph type="subTitle" idx="1"/>
          </p:nvPr>
        </p:nvSpPr>
        <p:spPr>
          <a:xfrm>
            <a:off x="1524000" y="3602038"/>
            <a:ext cx="9144000" cy="2496758"/>
          </a:xfrm>
        </p:spPr>
        <p:txBody>
          <a:bodyPr>
            <a:normAutofit/>
          </a:bodyPr>
          <a:lstStyle/>
          <a:p>
            <a:pPr algn="r"/>
            <a:r>
              <a:rPr lang="he-IL" dirty="0"/>
              <a:t>המכשירים שניתחתי מחולקים ל4 קבוצות:</a:t>
            </a:r>
          </a:p>
          <a:p>
            <a:pPr algn="r"/>
            <a:r>
              <a:rPr lang="he-IL" dirty="0"/>
              <a:t>1.מכונה 1 עם וואט גבוה מ500 (צבע כחול) </a:t>
            </a:r>
            <a:r>
              <a:rPr lang="en-US" dirty="0"/>
              <a:t> </a:t>
            </a:r>
            <a:endParaRPr lang="he-IL" dirty="0"/>
          </a:p>
          <a:p>
            <a:pPr algn="r"/>
            <a:r>
              <a:rPr lang="he-IL" dirty="0"/>
              <a:t>2. מכונה 1 עם וואט נמוך מ500 (צבע כתום)</a:t>
            </a:r>
          </a:p>
          <a:p>
            <a:pPr algn="r"/>
            <a:r>
              <a:rPr lang="he-IL" dirty="0"/>
              <a:t>3. מכונה 2 עם וואט גבוה מ500 (צבע אפור)</a:t>
            </a:r>
          </a:p>
          <a:p>
            <a:pPr algn="r"/>
            <a:r>
              <a:rPr lang="he-IL" dirty="0"/>
              <a:t>4. מכונה 2 עם וואט נמוך מ500 (צבע צהוב)</a:t>
            </a:r>
          </a:p>
          <a:p>
            <a:endParaRPr lang="he-IL" dirty="0"/>
          </a:p>
        </p:txBody>
      </p:sp>
    </p:spTree>
    <p:extLst>
      <p:ext uri="{BB962C8B-B14F-4D97-AF65-F5344CB8AC3E}">
        <p14:creationId xmlns:p14="http://schemas.microsoft.com/office/powerpoint/2010/main" val="147990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90E43-F600-449F-B8F9-11CE205420CE}"/>
              </a:ext>
            </a:extLst>
          </p:cNvPr>
          <p:cNvSpPr>
            <a:spLocks noGrp="1"/>
          </p:cNvSpPr>
          <p:nvPr>
            <p:ph type="title"/>
          </p:nvPr>
        </p:nvSpPr>
        <p:spPr/>
        <p:txBody>
          <a:bodyPr>
            <a:normAutofit fontScale="90000"/>
          </a:bodyPr>
          <a:lstStyle/>
          <a:p>
            <a:pPr algn="r"/>
            <a:br>
              <a:rPr lang="he-IL" sz="2000" dirty="0"/>
            </a:br>
            <a:r>
              <a:rPr lang="he-IL" sz="2000" dirty="0"/>
              <a:t>גרפים לא מנורמלים. כלומר כמות כשלים מכל קבוצה מחולקים בכל המכונות ללא הפרדה בין מכונות עם וואט מעל 500 ומכונות עם וואט מתחת ל500. </a:t>
            </a:r>
            <a:br>
              <a:rPr lang="he-IL" sz="2000" dirty="0"/>
            </a:br>
            <a:r>
              <a:rPr lang="he-IL" sz="2000" dirty="0"/>
              <a:t>ניתן לטעות ולחשוב שאין הבדלים משמעותיים בין הקבוצות לגבי היווצרות כשלים מסוג </a:t>
            </a:r>
            <a:r>
              <a:rPr lang="en-US" sz="2000" dirty="0"/>
              <a:t>a</a:t>
            </a:r>
            <a:r>
              <a:rPr lang="he-IL" sz="2000" dirty="0"/>
              <a:t> או </a:t>
            </a:r>
            <a:r>
              <a:rPr lang="en-US" sz="2000" dirty="0"/>
              <a:t>b</a:t>
            </a:r>
            <a:r>
              <a:rPr lang="he-IL" sz="2000" dirty="0"/>
              <a:t>.</a:t>
            </a:r>
            <a:br>
              <a:rPr lang="he-IL" sz="2000" dirty="0"/>
            </a:br>
            <a:br>
              <a:rPr lang="en-US" sz="2000" dirty="0"/>
            </a:br>
            <a:endParaRPr lang="he-IL" sz="2000" dirty="0"/>
          </a:p>
        </p:txBody>
      </p:sp>
      <p:pic>
        <p:nvPicPr>
          <p:cNvPr id="16" name="תמונה 15">
            <a:extLst>
              <a:ext uri="{FF2B5EF4-FFF2-40B4-BE49-F238E27FC236}">
                <a16:creationId xmlns:a16="http://schemas.microsoft.com/office/drawing/2014/main" id="{FE5DE63C-A241-656D-DE71-981DE2ACC4C0}"/>
              </a:ext>
            </a:extLst>
          </p:cNvPr>
          <p:cNvPicPr>
            <a:picLocks noChangeAspect="1"/>
          </p:cNvPicPr>
          <p:nvPr/>
        </p:nvPicPr>
        <p:blipFill>
          <a:blip r:embed="rId3"/>
          <a:stretch>
            <a:fillRect/>
          </a:stretch>
        </p:blipFill>
        <p:spPr>
          <a:xfrm>
            <a:off x="845708" y="2461147"/>
            <a:ext cx="5693811" cy="3454578"/>
          </a:xfrm>
          <a:prstGeom prst="rect">
            <a:avLst/>
          </a:prstGeom>
        </p:spPr>
      </p:pic>
      <p:pic>
        <p:nvPicPr>
          <p:cNvPr id="18" name="תמונה 17">
            <a:extLst>
              <a:ext uri="{FF2B5EF4-FFF2-40B4-BE49-F238E27FC236}">
                <a16:creationId xmlns:a16="http://schemas.microsoft.com/office/drawing/2014/main" id="{B34F61BD-DA74-5C97-EACE-9414DBBA029E}"/>
              </a:ext>
            </a:extLst>
          </p:cNvPr>
          <p:cNvPicPr>
            <a:picLocks noChangeAspect="1"/>
          </p:cNvPicPr>
          <p:nvPr/>
        </p:nvPicPr>
        <p:blipFill>
          <a:blip r:embed="rId4"/>
          <a:stretch>
            <a:fillRect/>
          </a:stretch>
        </p:blipFill>
        <p:spPr>
          <a:xfrm>
            <a:off x="6527087" y="2672080"/>
            <a:ext cx="5193732" cy="3243645"/>
          </a:xfrm>
          <a:prstGeom prst="rect">
            <a:avLst/>
          </a:prstGeom>
        </p:spPr>
      </p:pic>
    </p:spTree>
    <p:extLst>
      <p:ext uri="{BB962C8B-B14F-4D97-AF65-F5344CB8AC3E}">
        <p14:creationId xmlns:p14="http://schemas.microsoft.com/office/powerpoint/2010/main" val="425374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E403-2A7D-4AE6-9445-C7A50227FDCF}"/>
              </a:ext>
            </a:extLst>
          </p:cNvPr>
          <p:cNvSpPr>
            <a:spLocks noGrp="1"/>
          </p:cNvSpPr>
          <p:nvPr>
            <p:ph type="title"/>
          </p:nvPr>
        </p:nvSpPr>
        <p:spPr/>
        <p:txBody>
          <a:bodyPr>
            <a:noAutofit/>
          </a:bodyPr>
          <a:lstStyle/>
          <a:p>
            <a:pPr algn="r"/>
            <a:r>
              <a:rPr lang="he-IL" sz="1800" dirty="0"/>
              <a:t>אך כשמנרמלים את הנתונים, כלומר מחלקים את כמות הכשלים באותו סוג קבוצה (מכונות מעל 500 ומכונות מתחת ל500) אנו מגלים כי הסיכויים להיווצרות כשלים לכל קבוצה הם שונים. </a:t>
            </a:r>
            <a:br>
              <a:rPr lang="he-IL" sz="800" dirty="0"/>
            </a:br>
            <a:r>
              <a:rPr lang="he-IL" sz="1800" dirty="0"/>
              <a:t>הסיכוי לכשל למכונה 1 עם ממוצע וואט מעל 500 הוא גבוה יותר. </a:t>
            </a:r>
            <a:br>
              <a:rPr lang="he-IL" sz="1800" dirty="0"/>
            </a:br>
            <a:r>
              <a:rPr lang="he-IL" sz="1800" dirty="0"/>
              <a:t>מכונה 2, נוטה ליותר כשלים כאשר הממוצע של וואט מתחת ל500. </a:t>
            </a:r>
            <a:br>
              <a:rPr lang="he-IL" sz="1800" dirty="0"/>
            </a:br>
            <a:r>
              <a:rPr lang="he-IL" sz="1800" dirty="0"/>
              <a:t>ישנה השפעה בחודשים הראשונים של פעילות המכונה על הסיכוי לכשל </a:t>
            </a:r>
            <a:r>
              <a:rPr lang="en-US" sz="1800" dirty="0"/>
              <a:t>a</a:t>
            </a:r>
            <a:r>
              <a:rPr lang="he-IL" sz="1800" dirty="0"/>
              <a:t> ולכשל סוג </a:t>
            </a:r>
            <a:r>
              <a:rPr lang="en-US" sz="1800" dirty="0"/>
              <a:t>b</a:t>
            </a:r>
            <a:r>
              <a:rPr lang="he-IL" sz="1800" dirty="0"/>
              <a:t>, כאשר רמת הוואט משפיעה בצורה טיפה יותר חזקה על הסתברות לכשל </a:t>
            </a:r>
            <a:r>
              <a:rPr lang="en-US" sz="1800" dirty="0"/>
              <a:t>a</a:t>
            </a:r>
            <a:r>
              <a:rPr lang="he-IL" sz="1800" dirty="0"/>
              <a:t> מאשר לכשל </a:t>
            </a:r>
            <a:r>
              <a:rPr lang="en-US" sz="1800" dirty="0"/>
              <a:t>b</a:t>
            </a:r>
            <a:r>
              <a:rPr lang="he-IL" sz="1800" dirty="0"/>
              <a:t>.</a:t>
            </a:r>
          </a:p>
        </p:txBody>
      </p:sp>
      <p:pic>
        <p:nvPicPr>
          <p:cNvPr id="12" name="תמונה 11">
            <a:extLst>
              <a:ext uri="{FF2B5EF4-FFF2-40B4-BE49-F238E27FC236}">
                <a16:creationId xmlns:a16="http://schemas.microsoft.com/office/drawing/2014/main" id="{A4DF7438-CF29-DCF2-4260-5DAC365BD028}"/>
              </a:ext>
            </a:extLst>
          </p:cNvPr>
          <p:cNvPicPr>
            <a:picLocks noChangeAspect="1"/>
          </p:cNvPicPr>
          <p:nvPr/>
        </p:nvPicPr>
        <p:blipFill>
          <a:blip r:embed="rId3"/>
          <a:stretch>
            <a:fillRect/>
          </a:stretch>
        </p:blipFill>
        <p:spPr>
          <a:xfrm>
            <a:off x="6386190" y="3014275"/>
            <a:ext cx="5694050" cy="2978303"/>
          </a:xfrm>
          <a:prstGeom prst="rect">
            <a:avLst/>
          </a:prstGeom>
        </p:spPr>
      </p:pic>
      <p:pic>
        <p:nvPicPr>
          <p:cNvPr id="14" name="תמונה 13">
            <a:extLst>
              <a:ext uri="{FF2B5EF4-FFF2-40B4-BE49-F238E27FC236}">
                <a16:creationId xmlns:a16="http://schemas.microsoft.com/office/drawing/2014/main" id="{214021F0-650C-D7DB-D118-731A8222C2B2}"/>
              </a:ext>
            </a:extLst>
          </p:cNvPr>
          <p:cNvPicPr>
            <a:picLocks noChangeAspect="1"/>
          </p:cNvPicPr>
          <p:nvPr/>
        </p:nvPicPr>
        <p:blipFill>
          <a:blip r:embed="rId4"/>
          <a:stretch>
            <a:fillRect/>
          </a:stretch>
        </p:blipFill>
        <p:spPr>
          <a:xfrm>
            <a:off x="547740" y="3014275"/>
            <a:ext cx="5823966" cy="3091885"/>
          </a:xfrm>
          <a:prstGeom prst="rect">
            <a:avLst/>
          </a:prstGeom>
        </p:spPr>
      </p:pic>
    </p:spTree>
    <p:extLst>
      <p:ext uri="{BB962C8B-B14F-4D97-AF65-F5344CB8AC3E}">
        <p14:creationId xmlns:p14="http://schemas.microsoft.com/office/powerpoint/2010/main" val="351094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4B37-E489-4834-AAD9-8092336C5429}"/>
              </a:ext>
            </a:extLst>
          </p:cNvPr>
          <p:cNvSpPr>
            <a:spLocks noGrp="1"/>
          </p:cNvSpPr>
          <p:nvPr>
            <p:ph type="title"/>
          </p:nvPr>
        </p:nvSpPr>
        <p:spPr>
          <a:xfrm>
            <a:off x="2064605" y="431070"/>
            <a:ext cx="8911687" cy="1280890"/>
          </a:xfrm>
        </p:spPr>
        <p:txBody>
          <a:bodyPr>
            <a:noAutofit/>
          </a:bodyPr>
          <a:lstStyle/>
          <a:p>
            <a:pPr algn="r"/>
            <a:r>
              <a:rPr lang="he-IL" sz="1800" dirty="0">
                <a:cs typeface="+mn-cs"/>
              </a:rPr>
              <a:t>מכונה 1 עם ממוצע וואט מעל 500 נוטה ליותר כשלים מסוג 1</a:t>
            </a:r>
            <a:br>
              <a:rPr lang="he-IL" sz="1800" dirty="0">
                <a:cs typeface="+mn-cs"/>
              </a:rPr>
            </a:br>
            <a:r>
              <a:rPr lang="he-IL" sz="1800" dirty="0">
                <a:cs typeface="+mn-cs"/>
              </a:rPr>
              <a:t>מכונה 2 נוטה יותר לכשלים מסוג 2 לעומת כשלים מסוג 1</a:t>
            </a:r>
            <a:br>
              <a:rPr lang="he-IL" sz="1800" dirty="0">
                <a:cs typeface="+mn-cs"/>
              </a:rPr>
            </a:br>
            <a:br>
              <a:rPr lang="he-IL" sz="1800" dirty="0">
                <a:cs typeface="+mn-cs"/>
              </a:rPr>
            </a:br>
            <a:r>
              <a:rPr lang="he-IL" sz="1800" dirty="0">
                <a:cs typeface="+mn-cs"/>
              </a:rPr>
              <a:t>מכונה 1 הפוך ממכונה 2. לראשון סיכוי לכשל דווקא כאשר הוואט גבוה ולשני סיכוי לכשל דווקא כאשר הוואט נמוך.</a:t>
            </a:r>
            <a:br>
              <a:rPr lang="he-IL" sz="1800" dirty="0">
                <a:cs typeface="+mn-cs"/>
              </a:rPr>
            </a:br>
            <a:br>
              <a:rPr lang="he-IL" sz="1800" dirty="0">
                <a:cs typeface="+mn-cs"/>
              </a:rPr>
            </a:br>
            <a:r>
              <a:rPr lang="he-IL" sz="1800" dirty="0">
                <a:cs typeface="+mn-cs"/>
              </a:rPr>
              <a:t>לסיכום, מניתוח זה ניתן לומר כי ישנו קשר בין רמת הוואט לכשלים מסוגים </a:t>
            </a:r>
            <a:r>
              <a:rPr lang="en-US" sz="1800" dirty="0" err="1">
                <a:cs typeface="+mn-cs"/>
              </a:rPr>
              <a:t>a+b</a:t>
            </a:r>
            <a:r>
              <a:rPr lang="he-IL" sz="1800" dirty="0">
                <a:cs typeface="+mn-cs"/>
              </a:rPr>
              <a:t>. מומלץ להתקין את מכונה 1 עם וואט נמוך מ500 בחודשים הראשונים ואת מכונה 2 להתקין עם וואט גבוה מ500 בחודשים הראשונים. לאחר כ3-5 חודשים לא נראתה השפעה של רמת הוואט.</a:t>
            </a:r>
          </a:p>
        </p:txBody>
      </p:sp>
      <p:pic>
        <p:nvPicPr>
          <p:cNvPr id="8" name="תמונה 7">
            <a:extLst>
              <a:ext uri="{FF2B5EF4-FFF2-40B4-BE49-F238E27FC236}">
                <a16:creationId xmlns:a16="http://schemas.microsoft.com/office/drawing/2014/main" id="{F09B8476-7668-0EBC-B7EE-ED8A7A8571CE}"/>
              </a:ext>
            </a:extLst>
          </p:cNvPr>
          <p:cNvPicPr>
            <a:picLocks noChangeAspect="1"/>
          </p:cNvPicPr>
          <p:nvPr/>
        </p:nvPicPr>
        <p:blipFill>
          <a:blip r:embed="rId2"/>
          <a:stretch>
            <a:fillRect/>
          </a:stretch>
        </p:blipFill>
        <p:spPr>
          <a:xfrm>
            <a:off x="6162464" y="3429000"/>
            <a:ext cx="5684096" cy="3219615"/>
          </a:xfrm>
          <a:prstGeom prst="rect">
            <a:avLst/>
          </a:prstGeom>
        </p:spPr>
      </p:pic>
      <p:pic>
        <p:nvPicPr>
          <p:cNvPr id="10" name="תמונה 9">
            <a:extLst>
              <a:ext uri="{FF2B5EF4-FFF2-40B4-BE49-F238E27FC236}">
                <a16:creationId xmlns:a16="http://schemas.microsoft.com/office/drawing/2014/main" id="{FC23D175-4806-A32D-4054-404E7633B4B4}"/>
              </a:ext>
            </a:extLst>
          </p:cNvPr>
          <p:cNvPicPr>
            <a:picLocks noChangeAspect="1"/>
          </p:cNvPicPr>
          <p:nvPr/>
        </p:nvPicPr>
        <p:blipFill>
          <a:blip r:embed="rId3"/>
          <a:stretch>
            <a:fillRect/>
          </a:stretch>
        </p:blipFill>
        <p:spPr>
          <a:xfrm>
            <a:off x="345440" y="3429000"/>
            <a:ext cx="5384800" cy="3219615"/>
          </a:xfrm>
          <a:prstGeom prst="rect">
            <a:avLst/>
          </a:prstGeom>
        </p:spPr>
      </p:pic>
    </p:spTree>
    <p:extLst>
      <p:ext uri="{BB962C8B-B14F-4D97-AF65-F5344CB8AC3E}">
        <p14:creationId xmlns:p14="http://schemas.microsoft.com/office/powerpoint/2010/main" val="3974349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2A97-B749-41F4-A9F4-2448A5363F59}"/>
              </a:ext>
            </a:extLst>
          </p:cNvPr>
          <p:cNvSpPr>
            <a:spLocks noGrp="1"/>
          </p:cNvSpPr>
          <p:nvPr>
            <p:ph type="title"/>
          </p:nvPr>
        </p:nvSpPr>
        <p:spPr/>
        <p:txBody>
          <a:bodyPr/>
          <a:lstStyle/>
          <a:p>
            <a:pPr algn="r"/>
            <a:r>
              <a:rPr lang="he-IL" dirty="0"/>
              <a:t>המדינות עם הכי הרבה כשלים במכונות </a:t>
            </a:r>
            <a:br>
              <a:rPr lang="he-IL" dirty="0"/>
            </a:br>
            <a:endParaRPr lang="he-IL" dirty="0"/>
          </a:p>
        </p:txBody>
      </p:sp>
      <p:pic>
        <p:nvPicPr>
          <p:cNvPr id="9" name="תמונה 8">
            <a:extLst>
              <a:ext uri="{FF2B5EF4-FFF2-40B4-BE49-F238E27FC236}">
                <a16:creationId xmlns:a16="http://schemas.microsoft.com/office/drawing/2014/main" id="{82FBCB6E-38E1-402A-309C-CD1FD54C1A76}"/>
              </a:ext>
            </a:extLst>
          </p:cNvPr>
          <p:cNvPicPr>
            <a:picLocks noChangeAspect="1"/>
          </p:cNvPicPr>
          <p:nvPr/>
        </p:nvPicPr>
        <p:blipFill>
          <a:blip r:embed="rId3"/>
          <a:stretch>
            <a:fillRect/>
          </a:stretch>
        </p:blipFill>
        <p:spPr>
          <a:xfrm>
            <a:off x="7290531" y="1380406"/>
            <a:ext cx="4305521" cy="3264068"/>
          </a:xfrm>
          <a:prstGeom prst="rect">
            <a:avLst/>
          </a:prstGeom>
        </p:spPr>
      </p:pic>
      <p:graphicFrame>
        <p:nvGraphicFramePr>
          <p:cNvPr id="10" name="טבלה 10">
            <a:extLst>
              <a:ext uri="{FF2B5EF4-FFF2-40B4-BE49-F238E27FC236}">
                <a16:creationId xmlns:a16="http://schemas.microsoft.com/office/drawing/2014/main" id="{4F6465E6-B9C3-F660-0C44-48CAA302C31E}"/>
              </a:ext>
            </a:extLst>
          </p:cNvPr>
          <p:cNvGraphicFramePr>
            <a:graphicFrameLocks noGrp="1"/>
          </p:cNvGraphicFramePr>
          <p:nvPr>
            <p:extLst>
              <p:ext uri="{D42A27DB-BD31-4B8C-83A1-F6EECF244321}">
                <p14:modId xmlns:p14="http://schemas.microsoft.com/office/powerpoint/2010/main" val="627512118"/>
              </p:ext>
            </p:extLst>
          </p:nvPr>
        </p:nvGraphicFramePr>
        <p:xfrm>
          <a:off x="7623492" y="4953001"/>
          <a:ext cx="3881120" cy="1840655"/>
        </p:xfrm>
        <a:graphic>
          <a:graphicData uri="http://schemas.openxmlformats.org/drawingml/2006/table">
            <a:tbl>
              <a:tblPr rtl="1" firstRow="1" bandRow="1">
                <a:tableStyleId>{5C22544A-7EE6-4342-B048-85BDC9FD1C3A}</a:tableStyleId>
              </a:tblPr>
              <a:tblGrid>
                <a:gridCol w="1940560">
                  <a:extLst>
                    <a:ext uri="{9D8B030D-6E8A-4147-A177-3AD203B41FA5}">
                      <a16:colId xmlns:a16="http://schemas.microsoft.com/office/drawing/2014/main" val="93106936"/>
                    </a:ext>
                  </a:extLst>
                </a:gridCol>
                <a:gridCol w="1940560">
                  <a:extLst>
                    <a:ext uri="{9D8B030D-6E8A-4147-A177-3AD203B41FA5}">
                      <a16:colId xmlns:a16="http://schemas.microsoft.com/office/drawing/2014/main" val="3360981340"/>
                    </a:ext>
                  </a:extLst>
                </a:gridCol>
              </a:tblGrid>
              <a:tr h="368131">
                <a:tc>
                  <a:txBody>
                    <a:bodyPr/>
                    <a:lstStyle/>
                    <a:p>
                      <a:pPr rtl="1"/>
                      <a:r>
                        <a:rPr lang="he-IL" dirty="0"/>
                        <a:t>מדינה</a:t>
                      </a:r>
                    </a:p>
                  </a:txBody>
                  <a:tcPr/>
                </a:tc>
                <a:tc>
                  <a:txBody>
                    <a:bodyPr/>
                    <a:lstStyle/>
                    <a:p>
                      <a:pPr rtl="1"/>
                      <a:r>
                        <a:rPr lang="he-IL" dirty="0"/>
                        <a:t>אחוז כשלים</a:t>
                      </a:r>
                    </a:p>
                  </a:txBody>
                  <a:tcPr/>
                </a:tc>
                <a:extLst>
                  <a:ext uri="{0D108BD9-81ED-4DB2-BD59-A6C34878D82A}">
                    <a16:rowId xmlns:a16="http://schemas.microsoft.com/office/drawing/2014/main" val="3300461716"/>
                  </a:ext>
                </a:extLst>
              </a:tr>
              <a:tr h="368131">
                <a:tc>
                  <a:txBody>
                    <a:bodyPr/>
                    <a:lstStyle/>
                    <a:p>
                      <a:pPr rtl="1"/>
                      <a:r>
                        <a:rPr lang="he-IL" dirty="0"/>
                        <a:t>הודו</a:t>
                      </a:r>
                    </a:p>
                  </a:txBody>
                  <a:tcPr/>
                </a:tc>
                <a:tc>
                  <a:txBody>
                    <a:bodyPr/>
                    <a:lstStyle/>
                    <a:p>
                      <a:pPr rtl="1"/>
                      <a:r>
                        <a:rPr lang="he-IL" dirty="0"/>
                        <a:t>29%</a:t>
                      </a:r>
                    </a:p>
                  </a:txBody>
                  <a:tcPr/>
                </a:tc>
                <a:extLst>
                  <a:ext uri="{0D108BD9-81ED-4DB2-BD59-A6C34878D82A}">
                    <a16:rowId xmlns:a16="http://schemas.microsoft.com/office/drawing/2014/main" val="3849194753"/>
                  </a:ext>
                </a:extLst>
              </a:tr>
              <a:tr h="368131">
                <a:tc>
                  <a:txBody>
                    <a:bodyPr/>
                    <a:lstStyle/>
                    <a:p>
                      <a:pPr rtl="1"/>
                      <a:r>
                        <a:rPr lang="he-IL" dirty="0"/>
                        <a:t>ישראל</a:t>
                      </a:r>
                    </a:p>
                  </a:txBody>
                  <a:tcPr/>
                </a:tc>
                <a:tc>
                  <a:txBody>
                    <a:bodyPr/>
                    <a:lstStyle/>
                    <a:p>
                      <a:pPr rtl="1"/>
                      <a:r>
                        <a:rPr lang="he-IL" dirty="0"/>
                        <a:t>17%</a:t>
                      </a:r>
                    </a:p>
                  </a:txBody>
                  <a:tcPr/>
                </a:tc>
                <a:extLst>
                  <a:ext uri="{0D108BD9-81ED-4DB2-BD59-A6C34878D82A}">
                    <a16:rowId xmlns:a16="http://schemas.microsoft.com/office/drawing/2014/main" val="1058103051"/>
                  </a:ext>
                </a:extLst>
              </a:tr>
              <a:tr h="368131">
                <a:tc>
                  <a:txBody>
                    <a:bodyPr/>
                    <a:lstStyle/>
                    <a:p>
                      <a:pPr rtl="1"/>
                      <a:r>
                        <a:rPr lang="he-IL" dirty="0"/>
                        <a:t>טורקיה</a:t>
                      </a:r>
                    </a:p>
                  </a:txBody>
                  <a:tcPr/>
                </a:tc>
                <a:tc>
                  <a:txBody>
                    <a:bodyPr/>
                    <a:lstStyle/>
                    <a:p>
                      <a:pPr rtl="1"/>
                      <a:r>
                        <a:rPr lang="he-IL" dirty="0"/>
                        <a:t>9%</a:t>
                      </a:r>
                    </a:p>
                  </a:txBody>
                  <a:tcPr/>
                </a:tc>
                <a:extLst>
                  <a:ext uri="{0D108BD9-81ED-4DB2-BD59-A6C34878D82A}">
                    <a16:rowId xmlns:a16="http://schemas.microsoft.com/office/drawing/2014/main" val="3669201997"/>
                  </a:ext>
                </a:extLst>
              </a:tr>
              <a:tr h="368131">
                <a:tc>
                  <a:txBody>
                    <a:bodyPr/>
                    <a:lstStyle/>
                    <a:p>
                      <a:pPr rtl="1"/>
                      <a:r>
                        <a:rPr lang="he-IL" dirty="0"/>
                        <a:t>דרום אפריקה</a:t>
                      </a:r>
                    </a:p>
                  </a:txBody>
                  <a:tcPr/>
                </a:tc>
                <a:tc>
                  <a:txBody>
                    <a:bodyPr/>
                    <a:lstStyle/>
                    <a:p>
                      <a:pPr rtl="1"/>
                      <a:r>
                        <a:rPr lang="he-IL" dirty="0"/>
                        <a:t>9%</a:t>
                      </a:r>
                    </a:p>
                  </a:txBody>
                  <a:tcPr/>
                </a:tc>
                <a:extLst>
                  <a:ext uri="{0D108BD9-81ED-4DB2-BD59-A6C34878D82A}">
                    <a16:rowId xmlns:a16="http://schemas.microsoft.com/office/drawing/2014/main" val="69034646"/>
                  </a:ext>
                </a:extLst>
              </a:tr>
            </a:tbl>
          </a:graphicData>
        </a:graphic>
      </p:graphicFrame>
      <p:pic>
        <p:nvPicPr>
          <p:cNvPr id="12" name="תמונה 11">
            <a:extLst>
              <a:ext uri="{FF2B5EF4-FFF2-40B4-BE49-F238E27FC236}">
                <a16:creationId xmlns:a16="http://schemas.microsoft.com/office/drawing/2014/main" id="{96C2BB73-CCBA-19C3-F883-D4EB3D4CBD36}"/>
              </a:ext>
            </a:extLst>
          </p:cNvPr>
          <p:cNvPicPr>
            <a:picLocks noChangeAspect="1"/>
          </p:cNvPicPr>
          <p:nvPr/>
        </p:nvPicPr>
        <p:blipFill>
          <a:blip r:embed="rId4"/>
          <a:stretch>
            <a:fillRect/>
          </a:stretch>
        </p:blipFill>
        <p:spPr>
          <a:xfrm>
            <a:off x="1071129" y="1380406"/>
            <a:ext cx="4502381" cy="3086259"/>
          </a:xfrm>
          <a:prstGeom prst="rect">
            <a:avLst/>
          </a:prstGeom>
        </p:spPr>
      </p:pic>
      <p:graphicFrame>
        <p:nvGraphicFramePr>
          <p:cNvPr id="13" name="טבלה 13">
            <a:extLst>
              <a:ext uri="{FF2B5EF4-FFF2-40B4-BE49-F238E27FC236}">
                <a16:creationId xmlns:a16="http://schemas.microsoft.com/office/drawing/2014/main" id="{C4A81DF8-9127-2419-6731-F5713427E47A}"/>
              </a:ext>
            </a:extLst>
          </p:cNvPr>
          <p:cNvGraphicFramePr>
            <a:graphicFrameLocks noGrp="1"/>
          </p:cNvGraphicFramePr>
          <p:nvPr>
            <p:extLst>
              <p:ext uri="{D42A27DB-BD31-4B8C-83A1-F6EECF244321}">
                <p14:modId xmlns:p14="http://schemas.microsoft.com/office/powerpoint/2010/main" val="2472030194"/>
              </p:ext>
            </p:extLst>
          </p:nvPr>
        </p:nvGraphicFramePr>
        <p:xfrm>
          <a:off x="1137919" y="4852026"/>
          <a:ext cx="3775190" cy="1941630"/>
        </p:xfrm>
        <a:graphic>
          <a:graphicData uri="http://schemas.openxmlformats.org/drawingml/2006/table">
            <a:tbl>
              <a:tblPr rtl="1" firstRow="1" bandRow="1">
                <a:tableStyleId>{5C22544A-7EE6-4342-B048-85BDC9FD1C3A}</a:tableStyleId>
              </a:tblPr>
              <a:tblGrid>
                <a:gridCol w="1887595">
                  <a:extLst>
                    <a:ext uri="{9D8B030D-6E8A-4147-A177-3AD203B41FA5}">
                      <a16:colId xmlns:a16="http://schemas.microsoft.com/office/drawing/2014/main" val="1856608483"/>
                    </a:ext>
                  </a:extLst>
                </a:gridCol>
                <a:gridCol w="1887595">
                  <a:extLst>
                    <a:ext uri="{9D8B030D-6E8A-4147-A177-3AD203B41FA5}">
                      <a16:colId xmlns:a16="http://schemas.microsoft.com/office/drawing/2014/main" val="1199100896"/>
                    </a:ext>
                  </a:extLst>
                </a:gridCol>
              </a:tblGrid>
              <a:tr h="388326">
                <a:tc>
                  <a:txBody>
                    <a:bodyPr/>
                    <a:lstStyle/>
                    <a:p>
                      <a:pPr rtl="1"/>
                      <a:r>
                        <a:rPr lang="he-IL" dirty="0"/>
                        <a:t>מדינה</a:t>
                      </a:r>
                    </a:p>
                  </a:txBody>
                  <a:tcPr/>
                </a:tc>
                <a:tc>
                  <a:txBody>
                    <a:bodyPr/>
                    <a:lstStyle/>
                    <a:p>
                      <a:pPr rtl="1"/>
                      <a:r>
                        <a:rPr lang="he-IL" dirty="0"/>
                        <a:t>אחוז כשלים</a:t>
                      </a:r>
                    </a:p>
                  </a:txBody>
                  <a:tcPr/>
                </a:tc>
                <a:extLst>
                  <a:ext uri="{0D108BD9-81ED-4DB2-BD59-A6C34878D82A}">
                    <a16:rowId xmlns:a16="http://schemas.microsoft.com/office/drawing/2014/main" val="898116039"/>
                  </a:ext>
                </a:extLst>
              </a:tr>
              <a:tr h="388326">
                <a:tc>
                  <a:txBody>
                    <a:bodyPr/>
                    <a:lstStyle/>
                    <a:p>
                      <a:pPr rtl="1"/>
                      <a:r>
                        <a:rPr lang="he-IL" dirty="0"/>
                        <a:t>הולנד</a:t>
                      </a:r>
                    </a:p>
                  </a:txBody>
                  <a:tcPr/>
                </a:tc>
                <a:tc>
                  <a:txBody>
                    <a:bodyPr/>
                    <a:lstStyle/>
                    <a:p>
                      <a:pPr rtl="1"/>
                      <a:r>
                        <a:rPr lang="he-IL" dirty="0"/>
                        <a:t>14%</a:t>
                      </a:r>
                    </a:p>
                  </a:txBody>
                  <a:tcPr/>
                </a:tc>
                <a:extLst>
                  <a:ext uri="{0D108BD9-81ED-4DB2-BD59-A6C34878D82A}">
                    <a16:rowId xmlns:a16="http://schemas.microsoft.com/office/drawing/2014/main" val="1732657547"/>
                  </a:ext>
                </a:extLst>
              </a:tr>
              <a:tr h="388326">
                <a:tc>
                  <a:txBody>
                    <a:bodyPr/>
                    <a:lstStyle/>
                    <a:p>
                      <a:pPr rtl="1"/>
                      <a:r>
                        <a:rPr lang="he-IL" dirty="0"/>
                        <a:t>גרמניה</a:t>
                      </a:r>
                    </a:p>
                  </a:txBody>
                  <a:tcPr/>
                </a:tc>
                <a:tc>
                  <a:txBody>
                    <a:bodyPr/>
                    <a:lstStyle/>
                    <a:p>
                      <a:pPr rtl="1"/>
                      <a:r>
                        <a:rPr lang="he-IL" dirty="0"/>
                        <a:t>11%</a:t>
                      </a:r>
                    </a:p>
                  </a:txBody>
                  <a:tcPr/>
                </a:tc>
                <a:extLst>
                  <a:ext uri="{0D108BD9-81ED-4DB2-BD59-A6C34878D82A}">
                    <a16:rowId xmlns:a16="http://schemas.microsoft.com/office/drawing/2014/main" val="2081548637"/>
                  </a:ext>
                </a:extLst>
              </a:tr>
              <a:tr h="388326">
                <a:tc>
                  <a:txBody>
                    <a:bodyPr/>
                    <a:lstStyle/>
                    <a:p>
                      <a:pPr rtl="1"/>
                      <a:r>
                        <a:rPr lang="he-IL" dirty="0"/>
                        <a:t>ישראל</a:t>
                      </a:r>
                    </a:p>
                  </a:txBody>
                  <a:tcPr/>
                </a:tc>
                <a:tc>
                  <a:txBody>
                    <a:bodyPr/>
                    <a:lstStyle/>
                    <a:p>
                      <a:pPr rtl="1"/>
                      <a:r>
                        <a:rPr lang="he-IL" dirty="0"/>
                        <a:t>10%</a:t>
                      </a:r>
                    </a:p>
                  </a:txBody>
                  <a:tcPr/>
                </a:tc>
                <a:extLst>
                  <a:ext uri="{0D108BD9-81ED-4DB2-BD59-A6C34878D82A}">
                    <a16:rowId xmlns:a16="http://schemas.microsoft.com/office/drawing/2014/main" val="1175257721"/>
                  </a:ext>
                </a:extLst>
              </a:tr>
              <a:tr h="388326">
                <a:tc>
                  <a:txBody>
                    <a:bodyPr/>
                    <a:lstStyle/>
                    <a:p>
                      <a:pPr rtl="1"/>
                      <a:r>
                        <a:rPr lang="he-IL" dirty="0"/>
                        <a:t>פולין</a:t>
                      </a:r>
                    </a:p>
                  </a:txBody>
                  <a:tcPr/>
                </a:tc>
                <a:tc>
                  <a:txBody>
                    <a:bodyPr/>
                    <a:lstStyle/>
                    <a:p>
                      <a:pPr rtl="1"/>
                      <a:r>
                        <a:rPr lang="he-IL" dirty="0"/>
                        <a:t>8%</a:t>
                      </a:r>
                    </a:p>
                  </a:txBody>
                  <a:tcPr/>
                </a:tc>
                <a:extLst>
                  <a:ext uri="{0D108BD9-81ED-4DB2-BD59-A6C34878D82A}">
                    <a16:rowId xmlns:a16="http://schemas.microsoft.com/office/drawing/2014/main" val="3201651249"/>
                  </a:ext>
                </a:extLst>
              </a:tr>
            </a:tbl>
          </a:graphicData>
        </a:graphic>
      </p:graphicFrame>
    </p:spTree>
    <p:extLst>
      <p:ext uri="{BB962C8B-B14F-4D97-AF65-F5344CB8AC3E}">
        <p14:creationId xmlns:p14="http://schemas.microsoft.com/office/powerpoint/2010/main" val="413413394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2150</TotalTime>
  <Words>399</Words>
  <Application>Microsoft Office PowerPoint</Application>
  <PresentationFormat>מסך רחב</PresentationFormat>
  <Paragraphs>35</Paragraphs>
  <Slides>5</Slides>
  <Notes>3</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5</vt:i4>
      </vt:variant>
    </vt:vector>
  </HeadingPairs>
  <TitlesOfParts>
    <vt:vector size="10" baseType="lpstr">
      <vt:lpstr>Arial</vt:lpstr>
      <vt:lpstr>Calibri</vt:lpstr>
      <vt:lpstr>Century Gothic</vt:lpstr>
      <vt:lpstr>Wingdings 3</vt:lpstr>
      <vt:lpstr>Wisp</vt:lpstr>
      <vt:lpstr>ניתוח השפעת ממוצע וואט על כשלים מסוג a+b</vt:lpstr>
      <vt:lpstr> גרפים לא מנורמלים. כלומר כמות כשלים מכל קבוצה מחולקים בכל המכונות ללא הפרדה בין מכונות עם וואט מעל 500 ומכונות עם וואט מתחת ל500.  ניתן לטעות ולחשוב שאין הבדלים משמעותיים בין הקבוצות לגבי היווצרות כשלים מסוג a או b.  </vt:lpstr>
      <vt:lpstr>אך כשמנרמלים את הנתונים, כלומר מחלקים את כמות הכשלים באותו סוג קבוצה (מכונות מעל 500 ומכונות מתחת ל500) אנו מגלים כי הסיכויים להיווצרות כשלים לכל קבוצה הם שונים.  הסיכוי לכשל למכונה 1 עם ממוצע וואט מעל 500 הוא גבוה יותר.  מכונה 2, נוטה ליותר כשלים כאשר הממוצע של וואט מתחת ל500.  ישנה השפעה בחודשים הראשונים של פעילות המכונה על הסיכוי לכשל a ולכשל סוג b, כאשר רמת הוואט משפיעה בצורה טיפה יותר חזקה על הסתברות לכשל a מאשר לכשל b.</vt:lpstr>
      <vt:lpstr>מכונה 1 עם ממוצע וואט מעל 500 נוטה ליותר כשלים מסוג 1 מכונה 2 נוטה יותר לכשלים מסוג 2 לעומת כשלים מסוג 1  מכונה 1 הפוך ממכונה 2. לראשון סיכוי לכשל דווקא כאשר הוואט גבוה ולשני סיכוי לכשל דווקא כאשר הוואט נמוך.  לסיכום, מניתוח זה ניתן לומר כי ישנו קשר בין רמת הוואט לכשלים מסוגים a+b. מומלץ להתקין את מכונה 1 עם וואט נמוך מ500 בחודשים הראשונים ואת מכונה 2 להתקין עם וואט גבוה מ500 בחודשים הראשונים. לאחר כ3-5 חודשים לא נראתה השפעה של רמת הוואט.</vt:lpstr>
      <vt:lpstr>המדינות עם הכי הרבה כשלים במכונות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ירדן פלז</dc:creator>
  <cp:lastModifiedBy>yarden yarden</cp:lastModifiedBy>
  <cp:revision>16</cp:revision>
  <dcterms:created xsi:type="dcterms:W3CDTF">2022-06-22T15:33:42Z</dcterms:created>
  <dcterms:modified xsi:type="dcterms:W3CDTF">2022-10-22T09:21:44Z</dcterms:modified>
</cp:coreProperties>
</file>