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24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1488;&#1514;&#1490;&#1512;%20&#1489;&#1497;&#1514;\&#1488;&#1514;&#1490;&#1512;%20&#1489;&#1497;&#1514;%2012.202011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488;&#1514;&#1490;&#1512;%20&#1489;&#1497;&#1514;\&#1488;&#1514;&#1490;&#1512;%20&#1489;&#1497;&#1514;%2012.202011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1488;&#1514;&#1490;&#1512;%20&#1489;&#1497;&#1514;\&#1488;&#1514;&#1490;&#1512;%20&#1489;&#1497;&#1514;%2012.202011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1488;&#1514;&#1490;&#1512;%20&#1489;&#1497;&#1514;\&#1488;&#1514;&#1490;&#1512;%20&#1489;&#1497;&#1514;%2012.202011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1488;&#1514;&#1490;&#1512;%20&#1489;&#1497;&#1514;\&#1488;&#1514;&#1490;&#1512;%20&#1489;&#1497;&#1514;%2012.2020111.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D:\&#1488;&#1514;&#1490;&#1512;%20&#1489;&#1497;&#1514;\&#1488;&#1514;&#1490;&#1512;%20&#1489;&#1497;&#1514;%2012.2020111.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D:\&#1488;&#1514;&#1490;&#1512;%20&#1489;&#1497;&#1514;\&#1488;&#1514;&#1490;&#1512;%20&#1489;&#1497;&#1514;%2012.2020111.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D:\&#1488;&#1514;&#1490;&#1512;%20&#1489;&#1497;&#1514;\&#1488;&#1514;&#1490;&#1512;%20&#1489;&#1497;&#1514;%2012.2020111.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file:///D:\&#1488;&#1514;&#1490;&#1512;%20&#1489;&#1497;&#1514;\&#1488;&#1514;&#1490;&#1512;%20&#1489;&#1497;&#1514;%2012.2020111.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D:\&#1488;&#1514;&#1490;&#1512;%20&#1489;&#1497;&#1514;\&#1488;&#1514;&#1490;&#1512;%20&#1489;&#1497;&#1514;%2012.202011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1488;&#1514;&#1490;&#1512;%20&#1489;&#1497;&#1514;\&#1488;&#1514;&#1490;&#1512;%20&#1489;&#1497;&#1514;%2012.202011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he-IL"/>
              <a:t> סכום ההלוואה לפי ותק בחשבון</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he-IL"/>
        </a:p>
      </c:txPr>
    </c:title>
    <c:autoTitleDeleted val="0"/>
    <c:plotArea>
      <c:layout/>
      <c:scatterChart>
        <c:scatterStyle val="lineMarker"/>
        <c:varyColors val="0"/>
        <c:ser>
          <c:idx val="0"/>
          <c:order val="0"/>
          <c:tx>
            <c:strRef>
              <c:f>'ותק בחשבון'!$C$1:$C$2</c:f>
              <c:strCache>
                <c:ptCount val="2"/>
                <c:pt idx="0">
                  <c:v>Loan_Sum</c:v>
                </c:pt>
                <c:pt idx="1">
                  <c:v>סכום ההלוואה</c:v>
                </c:pt>
              </c:strCache>
            </c:strRef>
          </c:tx>
          <c:spPr>
            <a:ln w="25400" cap="rnd">
              <a:noFill/>
              <a:round/>
            </a:ln>
            <a:effectLst/>
          </c:spPr>
          <c:marker>
            <c:symbol val="diamond"/>
            <c:size val="6"/>
            <c:spPr>
              <a:solidFill>
                <a:schemeClr val="accent1"/>
              </a:solidFill>
              <a:ln w="9525">
                <a:solidFill>
                  <a:schemeClr val="accent1"/>
                </a:solidFill>
                <a:round/>
              </a:ln>
              <a:effectLst/>
            </c:spPr>
          </c:marker>
          <c:dLbls>
            <c:delete val="1"/>
          </c:dLbls>
          <c:xVal>
            <c:numRef>
              <c:f>'ותק בחשבון'!$B$3:$B$43</c:f>
              <c:numCache>
                <c:formatCode>0.00</c:formatCode>
                <c:ptCount val="41"/>
                <c:pt idx="0">
                  <c:v>0.36957859462229514</c:v>
                </c:pt>
                <c:pt idx="1">
                  <c:v>14.732201184476667</c:v>
                </c:pt>
                <c:pt idx="2">
                  <c:v>12.185618679027026</c:v>
                </c:pt>
                <c:pt idx="3">
                  <c:v>9.4534339506496714</c:v>
                </c:pt>
                <c:pt idx="4">
                  <c:v>18.443136484424297</c:v>
                </c:pt>
                <c:pt idx="5">
                  <c:v>22.892178765762111</c:v>
                </c:pt>
                <c:pt idx="6">
                  <c:v>2.0557339833079959</c:v>
                </c:pt>
                <c:pt idx="7">
                  <c:v>3.9804264343409432</c:v>
                </c:pt>
                <c:pt idx="8">
                  <c:v>1.4023738885829369</c:v>
                </c:pt>
                <c:pt idx="9">
                  <c:v>14.39624342677735</c:v>
                </c:pt>
                <c:pt idx="10">
                  <c:v>10.054916806643492</c:v>
                </c:pt>
                <c:pt idx="11">
                  <c:v>6.0829055559792193</c:v>
                </c:pt>
                <c:pt idx="12">
                  <c:v>13.19844508709995</c:v>
                </c:pt>
                <c:pt idx="13">
                  <c:v>28.569165808231087</c:v>
                </c:pt>
                <c:pt idx="14">
                  <c:v>15.26329535463012</c:v>
                </c:pt>
                <c:pt idx="15">
                  <c:v>0.16837176611077853</c:v>
                </c:pt>
                <c:pt idx="16">
                  <c:v>1.7938698930664319</c:v>
                </c:pt>
                <c:pt idx="17">
                  <c:v>7.2106233878499788</c:v>
                </c:pt>
                <c:pt idx="18">
                  <c:v>0.21714876623353996</c:v>
                </c:pt>
                <c:pt idx="19">
                  <c:v>0.85442934133364123</c:v>
                </c:pt>
                <c:pt idx="20">
                  <c:v>2.2487142175733612</c:v>
                </c:pt>
                <c:pt idx="21">
                  <c:v>21.304699138426404</c:v>
                </c:pt>
                <c:pt idx="22">
                  <c:v>10.1819344246572</c:v>
                </c:pt>
                <c:pt idx="23">
                  <c:v>3.8555321616300713</c:v>
                </c:pt>
                <c:pt idx="24">
                  <c:v>3.7426869872515987</c:v>
                </c:pt>
                <c:pt idx="25">
                  <c:v>4.6447687289237125</c:v>
                </c:pt>
                <c:pt idx="26">
                  <c:v>5.1448340558753971</c:v>
                </c:pt>
                <c:pt idx="27">
                  <c:v>5.1028712445063951</c:v>
                </c:pt>
                <c:pt idx="28">
                  <c:v>5.4852138372792272</c:v>
                </c:pt>
                <c:pt idx="29">
                  <c:v>2.145606583067186</c:v>
                </c:pt>
                <c:pt idx="30">
                  <c:v>7.6469861730537909</c:v>
                </c:pt>
                <c:pt idx="31">
                  <c:v>14.625490601709167</c:v>
                </c:pt>
                <c:pt idx="32">
                  <c:v>10.213134980164163</c:v>
                </c:pt>
                <c:pt idx="33">
                  <c:v>1.0028057612175201</c:v>
                </c:pt>
                <c:pt idx="34">
                  <c:v>1.4560447451802361</c:v>
                </c:pt>
                <c:pt idx="35">
                  <c:v>4.0999678914386575</c:v>
                </c:pt>
                <c:pt idx="36">
                  <c:v>2.6094482838055</c:v>
                </c:pt>
                <c:pt idx="37">
                  <c:v>10.971494386970253</c:v>
                </c:pt>
                <c:pt idx="38">
                  <c:v>10.634325477207927</c:v>
                </c:pt>
                <c:pt idx="39">
                  <c:v>1.8046967351442444</c:v>
                </c:pt>
              </c:numCache>
            </c:numRef>
          </c:xVal>
          <c:yVal>
            <c:numRef>
              <c:f>'ותק בחשבון'!$C$3:$C$43</c:f>
              <c:numCache>
                <c:formatCode>General</c:formatCode>
                <c:ptCount val="41"/>
                <c:pt idx="0">
                  <c:v>36974</c:v>
                </c:pt>
                <c:pt idx="1">
                  <c:v>20453</c:v>
                </c:pt>
                <c:pt idx="2">
                  <c:v>39215</c:v>
                </c:pt>
                <c:pt idx="3">
                  <c:v>47523</c:v>
                </c:pt>
                <c:pt idx="4">
                  <c:v>12752</c:v>
                </c:pt>
                <c:pt idx="5">
                  <c:v>11642</c:v>
                </c:pt>
                <c:pt idx="6">
                  <c:v>7047</c:v>
                </c:pt>
                <c:pt idx="7">
                  <c:v>5940</c:v>
                </c:pt>
                <c:pt idx="8">
                  <c:v>2161</c:v>
                </c:pt>
                <c:pt idx="9">
                  <c:v>11270</c:v>
                </c:pt>
                <c:pt idx="10">
                  <c:v>9620</c:v>
                </c:pt>
                <c:pt idx="11">
                  <c:v>17502</c:v>
                </c:pt>
                <c:pt idx="12">
                  <c:v>3597</c:v>
                </c:pt>
                <c:pt idx="13">
                  <c:v>19571</c:v>
                </c:pt>
                <c:pt idx="14">
                  <c:v>7557</c:v>
                </c:pt>
                <c:pt idx="15">
                  <c:v>29438</c:v>
                </c:pt>
                <c:pt idx="16">
                  <c:v>6734</c:v>
                </c:pt>
                <c:pt idx="17">
                  <c:v>23438</c:v>
                </c:pt>
                <c:pt idx="18">
                  <c:v>3599</c:v>
                </c:pt>
                <c:pt idx="19">
                  <c:v>9458</c:v>
                </c:pt>
                <c:pt idx="20">
                  <c:v>6421</c:v>
                </c:pt>
                <c:pt idx="21">
                  <c:v>4949</c:v>
                </c:pt>
                <c:pt idx="22">
                  <c:v>28899</c:v>
                </c:pt>
                <c:pt idx="23">
                  <c:v>1967</c:v>
                </c:pt>
                <c:pt idx="24">
                  <c:v>10038</c:v>
                </c:pt>
                <c:pt idx="25">
                  <c:v>13398</c:v>
                </c:pt>
                <c:pt idx="26">
                  <c:v>31584</c:v>
                </c:pt>
                <c:pt idx="27">
                  <c:v>5755</c:v>
                </c:pt>
                <c:pt idx="28">
                  <c:v>3853</c:v>
                </c:pt>
                <c:pt idx="29">
                  <c:v>21690</c:v>
                </c:pt>
                <c:pt idx="30">
                  <c:v>5611</c:v>
                </c:pt>
                <c:pt idx="31">
                  <c:v>29881</c:v>
                </c:pt>
                <c:pt idx="32">
                  <c:v>7254</c:v>
                </c:pt>
                <c:pt idx="33">
                  <c:v>25974</c:v>
                </c:pt>
                <c:pt idx="34">
                  <c:v>2773</c:v>
                </c:pt>
                <c:pt idx="35">
                  <c:v>23853</c:v>
                </c:pt>
                <c:pt idx="36">
                  <c:v>30881</c:v>
                </c:pt>
                <c:pt idx="37">
                  <c:v>15106</c:v>
                </c:pt>
                <c:pt idx="38">
                  <c:v>22511</c:v>
                </c:pt>
                <c:pt idx="39">
                  <c:v>25631</c:v>
                </c:pt>
              </c:numCache>
            </c:numRef>
          </c:yVal>
          <c:smooth val="0"/>
          <c:extLst>
            <c:ext xmlns:c16="http://schemas.microsoft.com/office/drawing/2014/chart" uri="{C3380CC4-5D6E-409C-BE32-E72D297353CC}">
              <c16:uniqueId val="{00000000-799F-46E4-AA1B-0CF322358F01}"/>
            </c:ext>
          </c:extLst>
        </c:ser>
        <c:dLbls>
          <c:showLegendKey val="0"/>
          <c:showVal val="1"/>
          <c:showCatName val="0"/>
          <c:showSerName val="0"/>
          <c:showPercent val="0"/>
          <c:showBubbleSize val="0"/>
        </c:dLbls>
        <c:axId val="950378256"/>
        <c:axId val="950380752"/>
      </c:scatterChart>
      <c:valAx>
        <c:axId val="9503782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he-IL"/>
                  <a:t>וותק</a:t>
                </a:r>
                <a:r>
                  <a:rPr lang="he-IL" baseline="0"/>
                  <a:t> בחשבון (בשנים)</a:t>
                </a:r>
                <a:endParaRPr lang="he-IL"/>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he-IL"/>
            </a:p>
          </c:txPr>
        </c:title>
        <c:numFmt formatCode="0.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he-IL"/>
          </a:p>
        </c:txPr>
        <c:crossAx val="950380752"/>
        <c:crosses val="autoZero"/>
        <c:crossBetween val="midCat"/>
      </c:valAx>
      <c:valAx>
        <c:axId val="950380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he-IL"/>
                  <a:t>סכום הלוואה</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9503782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e-IL"/>
              <a:t>מס הלוואות לפי קבוצות וותק בשנים</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lineChart>
        <c:grouping val="standard"/>
        <c:varyColors val="0"/>
        <c:ser>
          <c:idx val="0"/>
          <c:order val="0"/>
          <c:tx>
            <c:strRef>
              <c:f>'ותק פייבוט'!$B$13</c:f>
              <c:strCache>
                <c:ptCount val="1"/>
                <c:pt idx="0">
                  <c:v>מס הלוואות</c:v>
                </c:pt>
              </c:strCache>
            </c:strRef>
          </c:tx>
          <c:spPr>
            <a:ln w="28575" cap="rnd">
              <a:solidFill>
                <a:srgbClr val="7030A0"/>
              </a:solidFill>
              <a:round/>
            </a:ln>
            <a:effectLst/>
          </c:spPr>
          <c:marker>
            <c:symbol val="none"/>
          </c:marker>
          <c:trendline>
            <c:spPr>
              <a:ln w="19050" cap="rnd">
                <a:solidFill>
                  <a:schemeClr val="accent1"/>
                </a:solidFill>
                <a:prstDash val="sysDot"/>
              </a:ln>
              <a:effectLst/>
            </c:spPr>
            <c:trendlineType val="linear"/>
            <c:dispRSqr val="0"/>
            <c:dispEq val="0"/>
          </c:trendline>
          <c:cat>
            <c:strRef>
              <c:f>'ותק פייבוט'!$A$14:$A$19</c:f>
              <c:strCache>
                <c:ptCount val="6"/>
                <c:pt idx="0">
                  <c:v>1-5</c:v>
                </c:pt>
                <c:pt idx="1">
                  <c:v>6-10</c:v>
                </c:pt>
                <c:pt idx="2">
                  <c:v>11-15</c:v>
                </c:pt>
                <c:pt idx="3">
                  <c:v>16-20</c:v>
                </c:pt>
                <c:pt idx="4">
                  <c:v>21-25</c:v>
                </c:pt>
                <c:pt idx="5">
                  <c:v>26-30</c:v>
                </c:pt>
              </c:strCache>
            </c:strRef>
          </c:cat>
          <c:val>
            <c:numRef>
              <c:f>'ותק פייבוט'!$B$14:$B$19</c:f>
              <c:numCache>
                <c:formatCode>General</c:formatCode>
                <c:ptCount val="6"/>
                <c:pt idx="0">
                  <c:v>18</c:v>
                </c:pt>
                <c:pt idx="1">
                  <c:v>7</c:v>
                </c:pt>
                <c:pt idx="2">
                  <c:v>10</c:v>
                </c:pt>
                <c:pt idx="3">
                  <c:v>2</c:v>
                </c:pt>
                <c:pt idx="4">
                  <c:v>2</c:v>
                </c:pt>
                <c:pt idx="5">
                  <c:v>1</c:v>
                </c:pt>
              </c:numCache>
            </c:numRef>
          </c:val>
          <c:smooth val="0"/>
          <c:extLst>
            <c:ext xmlns:c16="http://schemas.microsoft.com/office/drawing/2014/chart" uri="{C3380CC4-5D6E-409C-BE32-E72D297353CC}">
              <c16:uniqueId val="{00000001-EE45-4DC0-A12F-B6DC99707656}"/>
            </c:ext>
          </c:extLst>
        </c:ser>
        <c:dLbls>
          <c:showLegendKey val="0"/>
          <c:showVal val="0"/>
          <c:showCatName val="0"/>
          <c:showSerName val="0"/>
          <c:showPercent val="0"/>
          <c:showBubbleSize val="0"/>
        </c:dLbls>
        <c:smooth val="0"/>
        <c:axId val="447044992"/>
        <c:axId val="447044576"/>
      </c:lineChart>
      <c:catAx>
        <c:axId val="4470449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קבוצות וותק לפי שנים</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47044576"/>
        <c:crosses val="autoZero"/>
        <c:auto val="1"/>
        <c:lblAlgn val="ctr"/>
        <c:lblOffset val="100"/>
        <c:noMultiLvlLbl val="0"/>
      </c:catAx>
      <c:valAx>
        <c:axId val="447044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כמות הלוואת</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47044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[אתגר בית ירדן פלז.xlsx]ותק פייבוט!PivotTable14</c:name>
    <c:fmtId val="1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he-IL"/>
              <a:t>סכום הלוואות לפי קבוצות ותק בשנים</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he-IL"/>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a:outerShdw blurRad="254000" sx="102000" sy="102000" algn="ctr" rotWithShape="0">
              <a:prstClr val="black">
                <a:alpha val="20000"/>
              </a:prstClr>
            </a:outerShdw>
          </a:effectLst>
        </c:spPr>
        <c:dLbl>
          <c:idx val="0"/>
          <c:layout>
            <c:manualLayout>
              <c:x val="6.5156055153739262E-2"/>
              <c:y val="0.147560513269174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5"/>
          </a:solidFill>
          <a:ln>
            <a:noFill/>
          </a:ln>
          <a:effectLst>
            <a:outerShdw blurRad="254000" sx="102000" sy="102000" algn="ctr" rotWithShape="0">
              <a:prstClr val="black">
                <a:alpha val="20000"/>
              </a:prstClr>
            </a:outerShdw>
          </a:effectLst>
        </c:spPr>
        <c:dLbl>
          <c:idx val="0"/>
          <c:layout>
            <c:manualLayout>
              <c:x val="2.078882673602447E-2"/>
              <c:y val="-4.2519685039370926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4"/>
          </a:solidFill>
          <a:ln>
            <a:noFill/>
          </a:ln>
          <a:effectLst>
            <a:outerShdw blurRad="254000" sx="102000" sy="102000" algn="ctr" rotWithShape="0">
              <a:prstClr val="black">
                <a:alpha val="20000"/>
              </a:prstClr>
            </a:outerShdw>
          </a:effectLst>
        </c:spPr>
        <c:dLbl>
          <c:idx val="0"/>
          <c:layout>
            <c:manualLayout>
              <c:x val="-7.2255673923112967E-3"/>
              <c:y val="6.0567949839603384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3"/>
          </a:solidFill>
          <a:ln>
            <a:noFill/>
          </a:ln>
          <a:effectLst>
            <a:outerShdw blurRad="254000" sx="102000" sy="102000" algn="ctr" rotWithShape="0">
              <a:prstClr val="black">
                <a:alpha val="20000"/>
              </a:prstClr>
            </a:outerShdw>
          </a:effectLst>
        </c:spPr>
        <c:dLbl>
          <c:idx val="0"/>
          <c:layout>
            <c:manualLayout>
              <c:x val="4.0866498022588387E-3"/>
              <c:y val="6.8017643627879848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dLbl>
          <c:idx val="0"/>
          <c:layout>
            <c:manualLayout>
              <c:x val="-6.3591228132682587E-2"/>
              <c:y val="0.12174431321084864"/>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dLbl>
          <c:idx val="0"/>
          <c:layout>
            <c:manualLayout>
              <c:x val="-6.3591228132682587E-2"/>
              <c:y val="0.12174431321084864"/>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dLbl>
          <c:idx val="0"/>
          <c:layout>
            <c:manualLayout>
              <c:x val="4.0866498022588387E-3"/>
              <c:y val="6.8017643627879848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dLbl>
          <c:idx val="0"/>
          <c:layout>
            <c:manualLayout>
              <c:x val="-7.2255673923112967E-3"/>
              <c:y val="6.0567949839603384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dLbl>
          <c:idx val="0"/>
          <c:layout>
            <c:manualLayout>
              <c:x val="2.078882673602447E-2"/>
              <c:y val="-4.2519685039370926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c:spPr>
        <c:dLbl>
          <c:idx val="0"/>
          <c:layout>
            <c:manualLayout>
              <c:x val="6.5156055153739262E-2"/>
              <c:y val="0.147560513269174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254000" sx="102000" sy="102000" algn="ctr" rotWithShape="0">
              <a:prstClr val="black">
                <a:alpha val="20000"/>
              </a:prstClr>
            </a:outerShdw>
          </a:effectLst>
        </c:spPr>
        <c:dLbl>
          <c:idx val="0"/>
          <c:layout>
            <c:manualLayout>
              <c:x val="-6.3591228132682587E-2"/>
              <c:y val="0.12174431321084864"/>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dLbl>
          <c:idx val="0"/>
          <c:layout>
            <c:manualLayout>
              <c:x val="4.0866498022588387E-3"/>
              <c:y val="6.8017643627879848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outerShdw blurRad="254000" sx="102000" sy="102000" algn="ctr" rotWithShape="0">
              <a:prstClr val="black">
                <a:alpha val="20000"/>
              </a:prstClr>
            </a:outerShdw>
          </a:effectLst>
        </c:spPr>
        <c:dLbl>
          <c:idx val="0"/>
          <c:layout>
            <c:manualLayout>
              <c:x val="-7.2255673923112967E-3"/>
              <c:y val="6.0567949839603384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c:spPr>
        <c:dLbl>
          <c:idx val="0"/>
          <c:layout>
            <c:manualLayout>
              <c:x val="2.078882673602447E-2"/>
              <c:y val="-4.2519685039370926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254000" sx="102000" sy="102000" algn="ctr" rotWithShape="0">
              <a:prstClr val="black">
                <a:alpha val="20000"/>
              </a:prstClr>
            </a:outerShdw>
          </a:effectLst>
        </c:spPr>
        <c:dLbl>
          <c:idx val="0"/>
          <c:layout>
            <c:manualLayout>
              <c:x val="6.5156055153739262E-2"/>
              <c:y val="0.147560513269174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bestFit"/>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'ותק פייבוט'!$B$3</c:f>
              <c:strCache>
                <c:ptCount val="1"/>
                <c:pt idx="0">
                  <c:v>סה"כ</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ACF-4531-8596-DEF088DBC49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ACF-4531-8596-DEF088DBC49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ACF-4531-8596-DEF088DBC49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ACF-4531-8596-DEF088DBC49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3ACF-4531-8596-DEF088DBC499}"/>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3ACF-4531-8596-DEF088DBC499}"/>
              </c:ext>
            </c:extLst>
          </c:dPt>
          <c:dLbls>
            <c:dLbl>
              <c:idx val="0"/>
              <c:layout>
                <c:manualLayout>
                  <c:x val="-6.3591228132682587E-2"/>
                  <c:y val="0.12174431321084864"/>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ACF-4531-8596-DEF088DBC499}"/>
                </c:ext>
              </c:extLst>
            </c:dLbl>
            <c:dLbl>
              <c:idx val="2"/>
              <c:layout>
                <c:manualLayout>
                  <c:x val="4.0865685928188067E-3"/>
                  <c:y val="9.663126992310699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ACF-4531-8596-DEF088DBC499}"/>
                </c:ext>
              </c:extLst>
            </c:dLbl>
            <c:dLbl>
              <c:idx val="3"/>
              <c:layout>
                <c:manualLayout>
                  <c:x val="-7.2255673923112967E-3"/>
                  <c:y val="6.0567949839603384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ACF-4531-8596-DEF088DBC499}"/>
                </c:ext>
              </c:extLst>
            </c:dLbl>
            <c:dLbl>
              <c:idx val="4"/>
              <c:layout>
                <c:manualLayout>
                  <c:x val="2.6992148774456905E-3"/>
                  <c:y val="-7.578638186050511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3ACF-4531-8596-DEF088DBC499}"/>
                </c:ext>
              </c:extLst>
            </c:dLbl>
            <c:dLbl>
              <c:idx val="5"/>
              <c:layout>
                <c:manualLayout>
                  <c:x val="6.5156055153739262E-2"/>
                  <c:y val="0.147560513269174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3ACF-4531-8596-DEF088DBC499}"/>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'ותק פייבוט'!$A$4:$A$10</c:f>
              <c:strCache>
                <c:ptCount val="6"/>
                <c:pt idx="0">
                  <c:v>11-15</c:v>
                </c:pt>
                <c:pt idx="1">
                  <c:v>1-5</c:v>
                </c:pt>
                <c:pt idx="2">
                  <c:v>16-20</c:v>
                </c:pt>
                <c:pt idx="3">
                  <c:v>21-25</c:v>
                </c:pt>
                <c:pt idx="4">
                  <c:v>26-30</c:v>
                </c:pt>
                <c:pt idx="5">
                  <c:v>6-10</c:v>
                </c:pt>
              </c:strCache>
            </c:strRef>
          </c:cat>
          <c:val>
            <c:numRef>
              <c:f>'ותק פייבוט'!$B$4:$B$10</c:f>
              <c:numCache>
                <c:formatCode>General</c:formatCode>
                <c:ptCount val="6"/>
                <c:pt idx="0">
                  <c:v>187806</c:v>
                </c:pt>
                <c:pt idx="1">
                  <c:v>263977</c:v>
                </c:pt>
                <c:pt idx="2">
                  <c:v>20309</c:v>
                </c:pt>
                <c:pt idx="3">
                  <c:v>16591</c:v>
                </c:pt>
                <c:pt idx="4">
                  <c:v>19571</c:v>
                </c:pt>
                <c:pt idx="5">
                  <c:v>135266</c:v>
                </c:pt>
              </c:numCache>
            </c:numRef>
          </c:val>
          <c:extLst>
            <c:ext xmlns:c16="http://schemas.microsoft.com/office/drawing/2014/chart" uri="{C3380CC4-5D6E-409C-BE32-E72D297353CC}">
              <c16:uniqueId val="{0000000C-3ACF-4531-8596-DEF088DBC499}"/>
            </c:ext>
          </c:extLst>
        </c:ser>
        <c:dLbls>
          <c:dLblPos val="ctr"/>
          <c:showLegendKey val="0"/>
          <c:showVal val="1"/>
          <c:showCatName val="0"/>
          <c:showSerName val="0"/>
          <c:showPercent val="0"/>
          <c:showBubbleSize val="0"/>
          <c:showLeaderLines val="1"/>
        </c:dLbls>
        <c:firstSliceAng val="36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e-IL"/>
              <a:t>סכום</a:t>
            </a:r>
            <a:r>
              <a:rPr lang="he-IL" baseline="0"/>
              <a:t> הלוואה לפי הכנסה</a:t>
            </a:r>
            <a:endParaRPr lang="he-IL"/>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scatterChart>
        <c:scatterStyle val="lineMarker"/>
        <c:varyColors val="0"/>
        <c:ser>
          <c:idx val="0"/>
          <c:order val="0"/>
          <c:tx>
            <c:strRef>
              <c:f>הכנסות!$B$1:$B$2</c:f>
              <c:strCache>
                <c:ptCount val="2"/>
                <c:pt idx="0">
                  <c:v>Loan_Sum</c:v>
                </c:pt>
                <c:pt idx="1">
                  <c:v>סכום ההלוואה</c:v>
                </c:pt>
              </c:strCache>
            </c:strRef>
          </c:tx>
          <c:spPr>
            <a:ln w="25400" cap="rnd">
              <a:noFill/>
              <a:round/>
            </a:ln>
            <a:effectLst/>
          </c:spPr>
          <c:marker>
            <c:symbol val="circle"/>
            <c:size val="5"/>
            <c:spPr>
              <a:solidFill>
                <a:schemeClr val="accent1"/>
              </a:solidFill>
              <a:ln w="9525">
                <a:solidFill>
                  <a:schemeClr val="accent1"/>
                </a:solidFill>
              </a:ln>
              <a:effectLst/>
            </c:spPr>
          </c:marker>
          <c:xVal>
            <c:numRef>
              <c:f>הכנסות!$A$3:$A$43</c:f>
              <c:numCache>
                <c:formatCode>General</c:formatCode>
                <c:ptCount val="41"/>
                <c:pt idx="0">
                  <c:v>3865</c:v>
                </c:pt>
                <c:pt idx="1">
                  <c:v>14217</c:v>
                </c:pt>
                <c:pt idx="2">
                  <c:v>15545</c:v>
                </c:pt>
                <c:pt idx="3">
                  <c:v>17797</c:v>
                </c:pt>
                <c:pt idx="4">
                  <c:v>20373</c:v>
                </c:pt>
                <c:pt idx="5">
                  <c:v>21094</c:v>
                </c:pt>
                <c:pt idx="6">
                  <c:v>21164</c:v>
                </c:pt>
                <c:pt idx="7">
                  <c:v>21738</c:v>
                </c:pt>
                <c:pt idx="8">
                  <c:v>22639</c:v>
                </c:pt>
                <c:pt idx="9">
                  <c:v>22798</c:v>
                </c:pt>
                <c:pt idx="10">
                  <c:v>23384</c:v>
                </c:pt>
                <c:pt idx="11">
                  <c:v>24019</c:v>
                </c:pt>
                <c:pt idx="12">
                  <c:v>24254</c:v>
                </c:pt>
                <c:pt idx="13">
                  <c:v>24356</c:v>
                </c:pt>
                <c:pt idx="14">
                  <c:v>24472</c:v>
                </c:pt>
                <c:pt idx="15">
                  <c:v>24575</c:v>
                </c:pt>
                <c:pt idx="16">
                  <c:v>24606</c:v>
                </c:pt>
                <c:pt idx="17">
                  <c:v>24849</c:v>
                </c:pt>
                <c:pt idx="18">
                  <c:v>25036</c:v>
                </c:pt>
                <c:pt idx="19">
                  <c:v>25081</c:v>
                </c:pt>
                <c:pt idx="20">
                  <c:v>25530</c:v>
                </c:pt>
                <c:pt idx="21">
                  <c:v>25859</c:v>
                </c:pt>
                <c:pt idx="22">
                  <c:v>26010</c:v>
                </c:pt>
                <c:pt idx="23">
                  <c:v>26080</c:v>
                </c:pt>
                <c:pt idx="24">
                  <c:v>26386</c:v>
                </c:pt>
                <c:pt idx="25">
                  <c:v>26417</c:v>
                </c:pt>
                <c:pt idx="26">
                  <c:v>26562</c:v>
                </c:pt>
                <c:pt idx="27">
                  <c:v>27118</c:v>
                </c:pt>
                <c:pt idx="28">
                  <c:v>27173</c:v>
                </c:pt>
                <c:pt idx="29">
                  <c:v>27517</c:v>
                </c:pt>
                <c:pt idx="30">
                  <c:v>27615</c:v>
                </c:pt>
                <c:pt idx="31">
                  <c:v>27627</c:v>
                </c:pt>
                <c:pt idx="32">
                  <c:v>28832</c:v>
                </c:pt>
                <c:pt idx="33">
                  <c:v>28970</c:v>
                </c:pt>
                <c:pt idx="34">
                  <c:v>29281</c:v>
                </c:pt>
                <c:pt idx="35">
                  <c:v>29929</c:v>
                </c:pt>
                <c:pt idx="36">
                  <c:v>34199</c:v>
                </c:pt>
                <c:pt idx="37">
                  <c:v>44544</c:v>
                </c:pt>
                <c:pt idx="38">
                  <c:v>48311</c:v>
                </c:pt>
                <c:pt idx="39">
                  <c:v>48330</c:v>
                </c:pt>
              </c:numCache>
            </c:numRef>
          </c:xVal>
          <c:yVal>
            <c:numRef>
              <c:f>הכנסות!$B$3:$B$43</c:f>
              <c:numCache>
                <c:formatCode>General</c:formatCode>
                <c:ptCount val="41"/>
                <c:pt idx="0">
                  <c:v>3597</c:v>
                </c:pt>
                <c:pt idx="1">
                  <c:v>1967</c:v>
                </c:pt>
                <c:pt idx="2">
                  <c:v>5755</c:v>
                </c:pt>
                <c:pt idx="3">
                  <c:v>9620</c:v>
                </c:pt>
                <c:pt idx="4">
                  <c:v>12752</c:v>
                </c:pt>
                <c:pt idx="5">
                  <c:v>23853</c:v>
                </c:pt>
                <c:pt idx="6">
                  <c:v>21690</c:v>
                </c:pt>
                <c:pt idx="7">
                  <c:v>11270</c:v>
                </c:pt>
                <c:pt idx="8">
                  <c:v>7254</c:v>
                </c:pt>
                <c:pt idx="9">
                  <c:v>9458</c:v>
                </c:pt>
                <c:pt idx="10">
                  <c:v>25631</c:v>
                </c:pt>
                <c:pt idx="11">
                  <c:v>7047</c:v>
                </c:pt>
                <c:pt idx="12">
                  <c:v>6734</c:v>
                </c:pt>
                <c:pt idx="13">
                  <c:v>4949</c:v>
                </c:pt>
                <c:pt idx="14">
                  <c:v>30881</c:v>
                </c:pt>
                <c:pt idx="15">
                  <c:v>19571</c:v>
                </c:pt>
                <c:pt idx="16">
                  <c:v>25974</c:v>
                </c:pt>
                <c:pt idx="17">
                  <c:v>10038</c:v>
                </c:pt>
                <c:pt idx="18">
                  <c:v>20453</c:v>
                </c:pt>
                <c:pt idx="19">
                  <c:v>29881</c:v>
                </c:pt>
                <c:pt idx="20">
                  <c:v>15106</c:v>
                </c:pt>
                <c:pt idx="21">
                  <c:v>23438</c:v>
                </c:pt>
                <c:pt idx="22">
                  <c:v>36974</c:v>
                </c:pt>
                <c:pt idx="23">
                  <c:v>11642</c:v>
                </c:pt>
                <c:pt idx="24">
                  <c:v>31584</c:v>
                </c:pt>
                <c:pt idx="25">
                  <c:v>17502</c:v>
                </c:pt>
                <c:pt idx="26">
                  <c:v>47523</c:v>
                </c:pt>
                <c:pt idx="27">
                  <c:v>22511</c:v>
                </c:pt>
                <c:pt idx="28">
                  <c:v>28899</c:v>
                </c:pt>
                <c:pt idx="29">
                  <c:v>7557</c:v>
                </c:pt>
                <c:pt idx="30">
                  <c:v>5940</c:v>
                </c:pt>
                <c:pt idx="31">
                  <c:v>29438</c:v>
                </c:pt>
                <c:pt idx="32">
                  <c:v>39215</c:v>
                </c:pt>
                <c:pt idx="33">
                  <c:v>13398</c:v>
                </c:pt>
                <c:pt idx="34">
                  <c:v>6421</c:v>
                </c:pt>
                <c:pt idx="35">
                  <c:v>2773</c:v>
                </c:pt>
                <c:pt idx="36">
                  <c:v>3853</c:v>
                </c:pt>
                <c:pt idx="37">
                  <c:v>5611</c:v>
                </c:pt>
                <c:pt idx="38">
                  <c:v>2161</c:v>
                </c:pt>
                <c:pt idx="39">
                  <c:v>3599</c:v>
                </c:pt>
              </c:numCache>
            </c:numRef>
          </c:yVal>
          <c:smooth val="0"/>
          <c:extLst>
            <c:ext xmlns:c16="http://schemas.microsoft.com/office/drawing/2014/chart" uri="{C3380CC4-5D6E-409C-BE32-E72D297353CC}">
              <c16:uniqueId val="{00000000-29DF-43EC-8A04-0CAAA556699E}"/>
            </c:ext>
          </c:extLst>
        </c:ser>
        <c:dLbls>
          <c:showLegendKey val="0"/>
          <c:showVal val="0"/>
          <c:showCatName val="0"/>
          <c:showSerName val="0"/>
          <c:showPercent val="0"/>
          <c:showBubbleSize val="0"/>
        </c:dLbls>
        <c:axId val="1207890064"/>
        <c:axId val="1131287296"/>
      </c:scatterChart>
      <c:valAx>
        <c:axId val="12078900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הכנסה</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131287296"/>
        <c:crosses val="autoZero"/>
        <c:crossBetween val="midCat"/>
      </c:valAx>
      <c:valAx>
        <c:axId val="1131287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סכום הלוואה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2078900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e-IL"/>
              <a:t> סכום ההלוואה לפי הוצאות</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scatterChart>
        <c:scatterStyle val="lineMarker"/>
        <c:varyColors val="0"/>
        <c:ser>
          <c:idx val="0"/>
          <c:order val="0"/>
          <c:tx>
            <c:strRef>
              <c:f>הוצאות!$B$1:$B$2</c:f>
              <c:strCache>
                <c:ptCount val="2"/>
                <c:pt idx="0">
                  <c:v>Loan_Sum</c:v>
                </c:pt>
                <c:pt idx="1">
                  <c:v>סכום ההלוואה</c:v>
                </c:pt>
              </c:strCache>
            </c:strRef>
          </c:tx>
          <c:spPr>
            <a:ln w="25400" cap="rnd">
              <a:noFill/>
              <a:round/>
            </a:ln>
            <a:effectLst/>
          </c:spPr>
          <c:marker>
            <c:symbol val="circle"/>
            <c:size val="5"/>
            <c:spPr>
              <a:solidFill>
                <a:schemeClr val="accent1"/>
              </a:solidFill>
              <a:ln w="9525">
                <a:solidFill>
                  <a:schemeClr val="accent1"/>
                </a:solidFill>
              </a:ln>
              <a:effectLst/>
            </c:spPr>
          </c:marker>
          <c:xVal>
            <c:numRef>
              <c:f>הוצאות!$A$3:$A$44</c:f>
              <c:numCache>
                <c:formatCode>0</c:formatCode>
                <c:ptCount val="42"/>
                <c:pt idx="0">
                  <c:v>29.05913562892303</c:v>
                </c:pt>
                <c:pt idx="1">
                  <c:v>140.03636052274899</c:v>
                </c:pt>
                <c:pt idx="2">
                  <c:v>270.62206176200038</c:v>
                </c:pt>
                <c:pt idx="3">
                  <c:v>505.16359574868915</c:v>
                </c:pt>
                <c:pt idx="4">
                  <c:v>570.74238818601043</c:v>
                </c:pt>
                <c:pt idx="5">
                  <c:v>810.43225026629295</c:v>
                </c:pt>
                <c:pt idx="6">
                  <c:v>861.82026870287177</c:v>
                </c:pt>
                <c:pt idx="7">
                  <c:v>1047.4151723809173</c:v>
                </c:pt>
                <c:pt idx="8">
                  <c:v>2211.1290810476253</c:v>
                </c:pt>
                <c:pt idx="9">
                  <c:v>2440.1980927459413</c:v>
                </c:pt>
                <c:pt idx="10">
                  <c:v>3318.2207382891547</c:v>
                </c:pt>
                <c:pt idx="11">
                  <c:v>4056.8301824769906</c:v>
                </c:pt>
                <c:pt idx="12">
                  <c:v>4763.2944334594731</c:v>
                </c:pt>
                <c:pt idx="13">
                  <c:v>5105.3525090459707</c:v>
                </c:pt>
                <c:pt idx="14">
                  <c:v>5452.9629706723917</c:v>
                </c:pt>
                <c:pt idx="15">
                  <c:v>5782.0431497063892</c:v>
                </c:pt>
                <c:pt idx="16">
                  <c:v>5802.3167969791421</c:v>
                </c:pt>
                <c:pt idx="17">
                  <c:v>6278.7192451026822</c:v>
                </c:pt>
                <c:pt idx="18">
                  <c:v>6433.6699117057824</c:v>
                </c:pt>
                <c:pt idx="19">
                  <c:v>6623.0691701753394</c:v>
                </c:pt>
                <c:pt idx="20">
                  <c:v>7500.3319590677665</c:v>
                </c:pt>
                <c:pt idx="21">
                  <c:v>8200.6547737647998</c:v>
                </c:pt>
                <c:pt idx="22">
                  <c:v>8590.2715699683449</c:v>
                </c:pt>
                <c:pt idx="23">
                  <c:v>8690.5331592952389</c:v>
                </c:pt>
                <c:pt idx="24">
                  <c:v>8905.0147679563815</c:v>
                </c:pt>
                <c:pt idx="25">
                  <c:v>8964.6582567374971</c:v>
                </c:pt>
                <c:pt idx="26">
                  <c:v>9440.9289921350282</c:v>
                </c:pt>
                <c:pt idx="27">
                  <c:v>9626.7297442552335</c:v>
                </c:pt>
                <c:pt idx="28">
                  <c:v>10418.834024466452</c:v>
                </c:pt>
                <c:pt idx="29">
                  <c:v>10643.190438561096</c:v>
                </c:pt>
                <c:pt idx="30">
                  <c:v>10680.448902727592</c:v>
                </c:pt>
                <c:pt idx="31">
                  <c:v>11266.10352445096</c:v>
                </c:pt>
                <c:pt idx="32">
                  <c:v>11313.385866956589</c:v>
                </c:pt>
                <c:pt idx="33">
                  <c:v>11649.17870784462</c:v>
                </c:pt>
                <c:pt idx="34">
                  <c:v>12280.892683816177</c:v>
                </c:pt>
                <c:pt idx="35">
                  <c:v>20686.256376616315</c:v>
                </c:pt>
                <c:pt idx="36">
                  <c:v>28469.661055272911</c:v>
                </c:pt>
                <c:pt idx="37">
                  <c:v>37771.816704196477</c:v>
                </c:pt>
                <c:pt idx="38">
                  <c:v>49532.150530969331</c:v>
                </c:pt>
                <c:pt idx="39">
                  <c:v>57661.324689864094</c:v>
                </c:pt>
              </c:numCache>
            </c:numRef>
          </c:xVal>
          <c:yVal>
            <c:numRef>
              <c:f>הוצאות!$B$3:$B$44</c:f>
              <c:numCache>
                <c:formatCode>General</c:formatCode>
                <c:ptCount val="42"/>
                <c:pt idx="0">
                  <c:v>36974</c:v>
                </c:pt>
                <c:pt idx="1">
                  <c:v>31584</c:v>
                </c:pt>
                <c:pt idx="2">
                  <c:v>7557</c:v>
                </c:pt>
                <c:pt idx="3">
                  <c:v>11270</c:v>
                </c:pt>
                <c:pt idx="4">
                  <c:v>12752</c:v>
                </c:pt>
                <c:pt idx="5">
                  <c:v>3597</c:v>
                </c:pt>
                <c:pt idx="6">
                  <c:v>5611</c:v>
                </c:pt>
                <c:pt idx="7">
                  <c:v>5940</c:v>
                </c:pt>
                <c:pt idx="8">
                  <c:v>23438</c:v>
                </c:pt>
                <c:pt idx="9">
                  <c:v>19571</c:v>
                </c:pt>
                <c:pt idx="10">
                  <c:v>25974</c:v>
                </c:pt>
                <c:pt idx="11">
                  <c:v>10038</c:v>
                </c:pt>
                <c:pt idx="12">
                  <c:v>20453</c:v>
                </c:pt>
                <c:pt idx="13">
                  <c:v>29881</c:v>
                </c:pt>
                <c:pt idx="14">
                  <c:v>4949</c:v>
                </c:pt>
                <c:pt idx="15">
                  <c:v>25631</c:v>
                </c:pt>
                <c:pt idx="16">
                  <c:v>23853</c:v>
                </c:pt>
                <c:pt idx="17">
                  <c:v>13398</c:v>
                </c:pt>
                <c:pt idx="18">
                  <c:v>6421</c:v>
                </c:pt>
                <c:pt idx="19">
                  <c:v>15106</c:v>
                </c:pt>
                <c:pt idx="20">
                  <c:v>7047</c:v>
                </c:pt>
                <c:pt idx="21">
                  <c:v>7254</c:v>
                </c:pt>
                <c:pt idx="22">
                  <c:v>39215</c:v>
                </c:pt>
                <c:pt idx="23">
                  <c:v>29438</c:v>
                </c:pt>
                <c:pt idx="24">
                  <c:v>2773</c:v>
                </c:pt>
                <c:pt idx="25">
                  <c:v>28899</c:v>
                </c:pt>
                <c:pt idx="26">
                  <c:v>47523</c:v>
                </c:pt>
                <c:pt idx="27">
                  <c:v>6734</c:v>
                </c:pt>
                <c:pt idx="28">
                  <c:v>17502</c:v>
                </c:pt>
                <c:pt idx="29">
                  <c:v>22511</c:v>
                </c:pt>
                <c:pt idx="30">
                  <c:v>11642</c:v>
                </c:pt>
                <c:pt idx="31">
                  <c:v>1967</c:v>
                </c:pt>
                <c:pt idx="32">
                  <c:v>30881</c:v>
                </c:pt>
                <c:pt idx="33">
                  <c:v>21690</c:v>
                </c:pt>
                <c:pt idx="34">
                  <c:v>9458</c:v>
                </c:pt>
                <c:pt idx="35">
                  <c:v>2161</c:v>
                </c:pt>
                <c:pt idx="36">
                  <c:v>9620</c:v>
                </c:pt>
                <c:pt idx="37">
                  <c:v>3853</c:v>
                </c:pt>
                <c:pt idx="38">
                  <c:v>5755</c:v>
                </c:pt>
                <c:pt idx="39">
                  <c:v>3599</c:v>
                </c:pt>
              </c:numCache>
            </c:numRef>
          </c:yVal>
          <c:smooth val="0"/>
          <c:extLst>
            <c:ext xmlns:c16="http://schemas.microsoft.com/office/drawing/2014/chart" uri="{C3380CC4-5D6E-409C-BE32-E72D297353CC}">
              <c16:uniqueId val="{00000000-8634-4511-9526-C4D5EAC3B4A3}"/>
            </c:ext>
          </c:extLst>
        </c:ser>
        <c:dLbls>
          <c:showLegendKey val="0"/>
          <c:showVal val="0"/>
          <c:showCatName val="0"/>
          <c:showSerName val="0"/>
          <c:showPercent val="0"/>
          <c:showBubbleSize val="0"/>
        </c:dLbls>
        <c:axId val="1132139008"/>
        <c:axId val="1132151072"/>
      </c:scatterChart>
      <c:valAx>
        <c:axId val="11321390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הוצאה</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e-IL"/>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132151072"/>
        <c:crosses val="autoZero"/>
        <c:crossBetween val="midCat"/>
      </c:valAx>
      <c:valAx>
        <c:axId val="1132151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סכום הלוואה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1321390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he-IL" dirty="0"/>
              <a:t>אחוז כמות הלוואות לפי </a:t>
            </a:r>
            <a:r>
              <a:rPr lang="he-IL" dirty="0" err="1"/>
              <a:t>איזורים</a:t>
            </a:r>
            <a:endParaRPr lang="he-IL"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he-IL"/>
        </a:p>
      </c:txPr>
    </c:title>
    <c:autoTitleDeleted val="0"/>
    <c:plotArea>
      <c:layout/>
      <c:pieChart>
        <c:varyColors val="1"/>
        <c:ser>
          <c:idx val="0"/>
          <c:order val="0"/>
          <c:tx>
            <c:strRef>
              <c:f>'מגורים פייבוט'!$B$10</c:f>
              <c:strCache>
                <c:ptCount val="1"/>
                <c:pt idx="0">
                  <c:v>כמות הלוואות</c:v>
                </c:pt>
              </c:strCache>
            </c:strRef>
          </c:tx>
          <c:spPr>
            <a:ln>
              <a:solidFill>
                <a:srgbClr val="7030A0">
                  <a:alpha val="90000"/>
                </a:srgbClr>
              </a:solidFill>
            </a:ln>
          </c:spPr>
          <c:dPt>
            <c:idx val="0"/>
            <c:bubble3D val="0"/>
            <c:spPr>
              <a:solidFill>
                <a:schemeClr val="accent1"/>
              </a:solidFill>
              <a:ln>
                <a:solidFill>
                  <a:srgbClr val="7030A0">
                    <a:alpha val="90000"/>
                  </a:srgbClr>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8D2-490C-A03E-29C6C9A7B80F}"/>
              </c:ext>
            </c:extLst>
          </c:dPt>
          <c:dPt>
            <c:idx val="1"/>
            <c:bubble3D val="0"/>
            <c:spPr>
              <a:solidFill>
                <a:schemeClr val="accent2"/>
              </a:solidFill>
              <a:ln>
                <a:solidFill>
                  <a:srgbClr val="7030A0">
                    <a:alpha val="90000"/>
                  </a:srgbClr>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8D2-490C-A03E-29C6C9A7B80F}"/>
              </c:ext>
            </c:extLst>
          </c:dPt>
          <c:dPt>
            <c:idx val="2"/>
            <c:bubble3D val="0"/>
            <c:spPr>
              <a:solidFill>
                <a:schemeClr val="accent3"/>
              </a:solidFill>
              <a:ln>
                <a:solidFill>
                  <a:srgbClr val="7030A0">
                    <a:alpha val="90000"/>
                  </a:srgbClr>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8D2-490C-A03E-29C6C9A7B80F}"/>
              </c:ext>
            </c:extLst>
          </c:dPt>
          <c:dLbls>
            <c:dLbl>
              <c:idx val="2"/>
              <c:layout>
                <c:manualLayout>
                  <c:x val="0.16833530183727038"/>
                  <c:y val="0.11269575678040245"/>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8D2-490C-A03E-29C6C9A7B80F}"/>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'מגורים פייבוט'!$A$11:$A$13</c:f>
              <c:strCache>
                <c:ptCount val="3"/>
                <c:pt idx="0">
                  <c:v>דרום</c:v>
                </c:pt>
                <c:pt idx="1">
                  <c:v>מרכז</c:v>
                </c:pt>
                <c:pt idx="2">
                  <c:v>צפון</c:v>
                </c:pt>
              </c:strCache>
            </c:strRef>
          </c:cat>
          <c:val>
            <c:numRef>
              <c:f>'מגורים פייבוט'!$B$11:$B$13</c:f>
              <c:numCache>
                <c:formatCode>General</c:formatCode>
                <c:ptCount val="3"/>
                <c:pt idx="0">
                  <c:v>10</c:v>
                </c:pt>
                <c:pt idx="1">
                  <c:v>18</c:v>
                </c:pt>
                <c:pt idx="2">
                  <c:v>12</c:v>
                </c:pt>
              </c:numCache>
            </c:numRef>
          </c:val>
          <c:extLst>
            <c:ext xmlns:c16="http://schemas.microsoft.com/office/drawing/2014/chart" uri="{C3380CC4-5D6E-409C-BE32-E72D297353CC}">
              <c16:uniqueId val="{00000006-48D2-490C-A03E-29C6C9A7B80F}"/>
            </c:ext>
          </c:extLst>
        </c:ser>
        <c:dLbls>
          <c:dLblPos val="ctr"/>
          <c:showLegendKey val="0"/>
          <c:showVal val="1"/>
          <c:showCatName val="0"/>
          <c:showSerName val="0"/>
          <c:showPercent val="0"/>
          <c:showBubbleSize val="0"/>
          <c:showLeaderLines val="1"/>
        </c:dLbls>
        <c:firstSliceAng val="36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he-I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[אתגר בית ירדן פלז.xlsx]מגורים פייבוט!PivotTable31</c:name>
    <c:fmtId val="14"/>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he-IL" dirty="0"/>
              <a:t>ממוצע הלוואה לפי </a:t>
            </a:r>
            <a:r>
              <a:rPr lang="he-IL" dirty="0" err="1"/>
              <a:t>איזור</a:t>
            </a:r>
            <a:r>
              <a:rPr lang="he-IL" dirty="0"/>
              <a:t> מגורים</a:t>
            </a:r>
          </a:p>
        </c:rich>
      </c:tx>
      <c:layout>
        <c:manualLayout>
          <c:xMode val="edge"/>
          <c:yMode val="edge"/>
          <c:x val="0.30405555555555558"/>
          <c:y val="2.675707203266258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he-IL"/>
        </a:p>
      </c:txPr>
    </c:title>
    <c:autoTitleDeleted val="0"/>
    <c:pivotFmts>
      <c:pivotFmt>
        <c:idx val="0"/>
        <c:spPr>
          <a:solidFill>
            <a:srgbClr val="118EA7"/>
          </a:soli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he-IL"/>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118E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he-IL"/>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118E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he-IL"/>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'מגורים פייבוט'!$B$3</c:f>
              <c:strCache>
                <c:ptCount val="1"/>
                <c:pt idx="0">
                  <c:v>סה"כ</c:v>
                </c:pt>
              </c:strCache>
            </c:strRef>
          </c:tx>
          <c:spPr>
            <a:solidFill>
              <a:srgbClr val="118EA7"/>
            </a:solidFill>
            <a:ln>
              <a:noFill/>
            </a:ln>
            <a:effectLst>
              <a:outerShdw blurRad="38100" dist="25400" dir="5400000" rotWithShape="0">
                <a:srgbClr val="000000">
                  <a:alpha val="35000"/>
                </a:srgbClr>
              </a:outerShdw>
            </a:effectLst>
          </c:spPr>
          <c:invertIfNegative val="0"/>
          <c:dPt>
            <c:idx val="0"/>
            <c:invertIfNegative val="0"/>
            <c:bubble3D val="0"/>
            <c:spPr>
              <a:solidFill>
                <a:srgbClr val="92D050"/>
              </a:soli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4-B185-4866-9D41-0461E3E82854}"/>
              </c:ext>
            </c:extLst>
          </c:dPt>
          <c:dPt>
            <c:idx val="1"/>
            <c:invertIfNegative val="0"/>
            <c:bubble3D val="0"/>
            <c:spPr>
              <a:solidFill>
                <a:srgbClr val="92D050"/>
              </a:soli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3-B185-4866-9D41-0461E3E82854}"/>
              </c:ext>
            </c:extLst>
          </c:dPt>
          <c:dPt>
            <c:idx val="2"/>
            <c:invertIfNegative val="0"/>
            <c:bubble3D val="0"/>
            <c:spPr>
              <a:solidFill>
                <a:srgbClr val="92D050"/>
              </a:soli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2-B185-4866-9D41-0461E3E8285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'מגורים פייבוט'!$A$4:$A$7</c:f>
              <c:strCache>
                <c:ptCount val="3"/>
                <c:pt idx="0">
                  <c:v>דרום</c:v>
                </c:pt>
                <c:pt idx="1">
                  <c:v>מרכז</c:v>
                </c:pt>
                <c:pt idx="2">
                  <c:v>צפון</c:v>
                </c:pt>
              </c:strCache>
            </c:strRef>
          </c:cat>
          <c:val>
            <c:numRef>
              <c:f>'מגורים פייבוט'!$B$4:$B$7</c:f>
              <c:numCache>
                <c:formatCode>General</c:formatCode>
                <c:ptCount val="3"/>
                <c:pt idx="0">
                  <c:v>14550.9</c:v>
                </c:pt>
                <c:pt idx="1">
                  <c:v>13184.166666666666</c:v>
                </c:pt>
                <c:pt idx="2">
                  <c:v>21724.666666666668</c:v>
                </c:pt>
              </c:numCache>
            </c:numRef>
          </c:val>
          <c:extLst>
            <c:ext xmlns:c16="http://schemas.microsoft.com/office/drawing/2014/chart" uri="{C3380CC4-5D6E-409C-BE32-E72D297353CC}">
              <c16:uniqueId val="{00000000-B185-4866-9D41-0461E3E82854}"/>
            </c:ext>
          </c:extLst>
        </c:ser>
        <c:dLbls>
          <c:showLegendKey val="0"/>
          <c:showVal val="0"/>
          <c:showCatName val="0"/>
          <c:showSerName val="0"/>
          <c:showPercent val="0"/>
          <c:showBubbleSize val="0"/>
        </c:dLbls>
        <c:gapWidth val="219"/>
        <c:axId val="1131609072"/>
        <c:axId val="1131598256"/>
      </c:barChart>
      <c:catAx>
        <c:axId val="113160907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he-IL"/>
                  <a:t>איזור מגורים</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he-IL"/>
          </a:p>
        </c:txPr>
        <c:crossAx val="1131598256"/>
        <c:crosses val="autoZero"/>
        <c:auto val="1"/>
        <c:lblAlgn val="ctr"/>
        <c:lblOffset val="100"/>
        <c:noMultiLvlLbl val="0"/>
      </c:catAx>
      <c:valAx>
        <c:axId val="113159825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he-IL"/>
                  <a:t>סכום</a:t>
                </a:r>
                <a:r>
                  <a:rPr lang="he-IL" baseline="0"/>
                  <a:t> הלוואת</a:t>
                </a:r>
                <a:endParaRPr lang="he-IL"/>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he-IL"/>
          </a:p>
        </c:txPr>
        <c:crossAx val="113160907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[אתגר בית ירדן פלז.xlsx]כשל פייבוט!PivotTable56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e-IL"/>
              <a:t>ממוצע סכום הלוואה לפי כשל</a:t>
            </a:r>
            <a:r>
              <a:rPr lang="he-IL" baseline="0"/>
              <a:t> בחשבון</a:t>
            </a:r>
            <a:endParaRPr lang="he-IL"/>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'כשל פייבוט'!$B$3</c:f>
              <c:strCache>
                <c:ptCount val="1"/>
                <c:pt idx="0">
                  <c:v>סה"כ</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'כשל פייבוט'!$A$4:$A$6</c:f>
              <c:strCache>
                <c:ptCount val="2"/>
                <c:pt idx="0">
                  <c:v>אין כשל</c:v>
                </c:pt>
                <c:pt idx="1">
                  <c:v>יש כשל</c:v>
                </c:pt>
              </c:strCache>
            </c:strRef>
          </c:cat>
          <c:val>
            <c:numRef>
              <c:f>'כשל פייבוט'!$B$4:$B$6</c:f>
              <c:numCache>
                <c:formatCode>General</c:formatCode>
                <c:ptCount val="2"/>
                <c:pt idx="0">
                  <c:v>19917.900000000001</c:v>
                </c:pt>
                <c:pt idx="1">
                  <c:v>4598.3</c:v>
                </c:pt>
              </c:numCache>
            </c:numRef>
          </c:val>
          <c:extLst>
            <c:ext xmlns:c16="http://schemas.microsoft.com/office/drawing/2014/chart" uri="{C3380CC4-5D6E-409C-BE32-E72D297353CC}">
              <c16:uniqueId val="{00000000-8379-4758-90B5-B86B9955D3AB}"/>
            </c:ext>
          </c:extLst>
        </c:ser>
        <c:dLbls>
          <c:dLblPos val="outEnd"/>
          <c:showLegendKey val="0"/>
          <c:showVal val="1"/>
          <c:showCatName val="0"/>
          <c:showSerName val="0"/>
          <c:showPercent val="0"/>
          <c:showBubbleSize val="0"/>
        </c:dLbls>
        <c:gapWidth val="219"/>
        <c:overlap val="-27"/>
        <c:axId val="1134579584"/>
        <c:axId val="1134577088"/>
      </c:barChart>
      <c:catAx>
        <c:axId val="113457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134577088"/>
        <c:crosses val="autoZero"/>
        <c:auto val="1"/>
        <c:lblAlgn val="ctr"/>
        <c:lblOffset val="100"/>
        <c:noMultiLvlLbl val="0"/>
      </c:catAx>
      <c:valAx>
        <c:axId val="1134577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134579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he-IL"/>
              <a:t>כמות הלוואות לפי כשל בחשבון</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he-IL"/>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82E-4AAC-AE2C-FF8CC1C6013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82E-4AAC-AE2C-FF8CC1C6013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he-IL"/>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'כשל פייבוט'!$A$10:$A$11</c:f>
              <c:strCache>
                <c:ptCount val="2"/>
                <c:pt idx="0">
                  <c:v>אין כשל</c:v>
                </c:pt>
                <c:pt idx="1">
                  <c:v>יש כשל</c:v>
                </c:pt>
              </c:strCache>
            </c:strRef>
          </c:cat>
          <c:val>
            <c:numRef>
              <c:f>'כשל פייבוט'!$B$10:$B$11</c:f>
              <c:numCache>
                <c:formatCode>General</c:formatCode>
                <c:ptCount val="2"/>
                <c:pt idx="0">
                  <c:v>30</c:v>
                </c:pt>
                <c:pt idx="1">
                  <c:v>10</c:v>
                </c:pt>
              </c:numCache>
            </c:numRef>
          </c:val>
          <c:extLst>
            <c:ext xmlns:c16="http://schemas.microsoft.com/office/drawing/2014/chart" uri="{C3380CC4-5D6E-409C-BE32-E72D297353CC}">
              <c16:uniqueId val="{00000004-182E-4AAC-AE2C-FF8CC1C60130}"/>
            </c:ext>
          </c:extLst>
        </c:ser>
        <c:dLbls>
          <c:dLblPos val="ctr"/>
          <c:showLegendKey val="0"/>
          <c:showVal val="1"/>
          <c:showCatName val="0"/>
          <c:showSerName val="0"/>
          <c:showPercent val="0"/>
          <c:showBubbleSize val="0"/>
          <c:showLeaderLines val="1"/>
        </c:dLbls>
        <c:firstSliceAng val="36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he-IL"/>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הכנסות!$B$3:$B$42</cx:f>
        <cx:lvl ptCount="40">
          <cx:pt idx="0">3597</cx:pt>
          <cx:pt idx="1">1967</cx:pt>
          <cx:pt idx="2">5755</cx:pt>
          <cx:pt idx="3">9620</cx:pt>
          <cx:pt idx="4">12752</cx:pt>
          <cx:pt idx="5">23853</cx:pt>
          <cx:pt idx="6">21690</cx:pt>
          <cx:pt idx="7">11270</cx:pt>
          <cx:pt idx="8">7254</cx:pt>
          <cx:pt idx="9">9458</cx:pt>
          <cx:pt idx="10">25631</cx:pt>
          <cx:pt idx="11">7047</cx:pt>
          <cx:pt idx="12">6734</cx:pt>
          <cx:pt idx="13">4949</cx:pt>
          <cx:pt idx="14">30881</cx:pt>
          <cx:pt idx="15">19571</cx:pt>
          <cx:pt idx="16">25974</cx:pt>
          <cx:pt idx="17">10038</cx:pt>
          <cx:pt idx="18">20453</cx:pt>
          <cx:pt idx="19">29881</cx:pt>
          <cx:pt idx="20">15106</cx:pt>
          <cx:pt idx="21">23438</cx:pt>
          <cx:pt idx="22">36974</cx:pt>
          <cx:pt idx="23">11642</cx:pt>
          <cx:pt idx="24">31584</cx:pt>
          <cx:pt idx="25">17502</cx:pt>
          <cx:pt idx="26">47523</cx:pt>
          <cx:pt idx="27">22511</cx:pt>
          <cx:pt idx="28">28899</cx:pt>
          <cx:pt idx="29">7557</cx:pt>
          <cx:pt idx="30">5940</cx:pt>
          <cx:pt idx="31">29438</cx:pt>
          <cx:pt idx="32">39215</cx:pt>
          <cx:pt idx="33">13398</cx:pt>
          <cx:pt idx="34">6421</cx:pt>
          <cx:pt idx="35">2773</cx:pt>
          <cx:pt idx="36">3853</cx:pt>
          <cx:pt idx="37">5611</cx:pt>
          <cx:pt idx="38">2161</cx:pt>
          <cx:pt idx="39">3599</cx:pt>
        </cx:lvl>
      </cx:strDim>
      <cx:numDim type="val">
        <cx:f>הכנסות!$A$3:$A$43</cx:f>
        <cx:lvl ptCount="41" formatCode="General">
          <cx:pt idx="0">3865</cx:pt>
          <cx:pt idx="1">14217</cx:pt>
          <cx:pt idx="2">15545</cx:pt>
          <cx:pt idx="3">17797</cx:pt>
          <cx:pt idx="4">20373</cx:pt>
          <cx:pt idx="5">21094</cx:pt>
          <cx:pt idx="6">21164</cx:pt>
          <cx:pt idx="7">21738</cx:pt>
          <cx:pt idx="8">22639</cx:pt>
          <cx:pt idx="9">22798</cx:pt>
          <cx:pt idx="10">23384</cx:pt>
          <cx:pt idx="11">24019</cx:pt>
          <cx:pt idx="12">24254</cx:pt>
          <cx:pt idx="13">24356</cx:pt>
          <cx:pt idx="14">24472</cx:pt>
          <cx:pt idx="15">24575</cx:pt>
          <cx:pt idx="16">24606</cx:pt>
          <cx:pt idx="17">24849</cx:pt>
          <cx:pt idx="18">25036</cx:pt>
          <cx:pt idx="19">25081</cx:pt>
          <cx:pt idx="20">25530</cx:pt>
          <cx:pt idx="21">25859</cx:pt>
          <cx:pt idx="22">26010</cx:pt>
          <cx:pt idx="23">26080</cx:pt>
          <cx:pt idx="24">26386</cx:pt>
          <cx:pt idx="25">26417</cx:pt>
          <cx:pt idx="26">26562</cx:pt>
          <cx:pt idx="27">27118</cx:pt>
          <cx:pt idx="28">27173</cx:pt>
          <cx:pt idx="29">27517</cx:pt>
          <cx:pt idx="30">27615</cx:pt>
          <cx:pt idx="31">27627</cx:pt>
          <cx:pt idx="32">28832</cx:pt>
          <cx:pt idx="33">28970</cx:pt>
          <cx:pt idx="34">29281</cx:pt>
          <cx:pt idx="35">29929</cx:pt>
          <cx:pt idx="36">34199</cx:pt>
          <cx:pt idx="37">44544</cx:pt>
          <cx:pt idx="38">48311</cx:pt>
          <cx:pt idx="39">48330</cx:pt>
        </cx:lvl>
      </cx:numDim>
    </cx:data>
    <cx:data id="1">
      <cx:numDim type="val">
        <cx:f>הכנסות!$B$3:$B$43</cx:f>
        <cx:lvl ptCount="41" formatCode="General">
          <cx:pt idx="0">3597</cx:pt>
          <cx:pt idx="1">1967</cx:pt>
          <cx:pt idx="2">5755</cx:pt>
          <cx:pt idx="3">9620</cx:pt>
          <cx:pt idx="4">12752</cx:pt>
          <cx:pt idx="5">23853</cx:pt>
          <cx:pt idx="6">21690</cx:pt>
          <cx:pt idx="7">11270</cx:pt>
          <cx:pt idx="8">7254</cx:pt>
          <cx:pt idx="9">9458</cx:pt>
          <cx:pt idx="10">25631</cx:pt>
          <cx:pt idx="11">7047</cx:pt>
          <cx:pt idx="12">6734</cx:pt>
          <cx:pt idx="13">4949</cx:pt>
          <cx:pt idx="14">30881</cx:pt>
          <cx:pt idx="15">19571</cx:pt>
          <cx:pt idx="16">25974</cx:pt>
          <cx:pt idx="17">10038</cx:pt>
          <cx:pt idx="18">20453</cx:pt>
          <cx:pt idx="19">29881</cx:pt>
          <cx:pt idx="20">15106</cx:pt>
          <cx:pt idx="21">23438</cx:pt>
          <cx:pt idx="22">36974</cx:pt>
          <cx:pt idx="23">11642</cx:pt>
          <cx:pt idx="24">31584</cx:pt>
          <cx:pt idx="25">17502</cx:pt>
          <cx:pt idx="26">47523</cx:pt>
          <cx:pt idx="27">22511</cx:pt>
          <cx:pt idx="28">28899</cx:pt>
          <cx:pt idx="29">7557</cx:pt>
          <cx:pt idx="30">5940</cx:pt>
          <cx:pt idx="31">29438</cx:pt>
          <cx:pt idx="32">39215</cx:pt>
          <cx:pt idx="33">13398</cx:pt>
          <cx:pt idx="34">6421</cx:pt>
          <cx:pt idx="35">2773</cx:pt>
          <cx:pt idx="36">3853</cx:pt>
          <cx:pt idx="37">5611</cx:pt>
          <cx:pt idx="38">2161</cx:pt>
          <cx:pt idx="39">3599</cx:pt>
        </cx:lvl>
      </cx:numDim>
    </cx:data>
  </cx:chartData>
  <cx:chart>
    <cx:title pos="t" align="ctr" overlay="0">
      <cx:tx>
        <cx:txData>
          <cx:v>היסטוגרמה של הלוואות לפי הכנסות</cx:v>
        </cx:txData>
      </cx:tx>
      <cx:txPr>
        <a:bodyPr spcFirstLastPara="1" vertOverflow="ellipsis" horzOverflow="overflow" wrap="square" lIns="0" tIns="0" rIns="0" bIns="0" anchor="ctr" anchorCtr="1"/>
        <a:lstStyle/>
        <a:p>
          <a:pPr algn="ctr" rtl="0">
            <a:defRPr/>
          </a:pPr>
          <a:r>
            <a:rPr lang="he-IL" sz="1800" b="1" i="0" u="none" strike="noStrike" cap="all" spc="150" baseline="0">
              <a:solidFill>
                <a:sysClr val="windowText" lastClr="000000">
                  <a:lumMod val="50000"/>
                  <a:lumOff val="50000"/>
                </a:sysClr>
              </a:solidFill>
              <a:latin typeface="Calibri" panose="020F0502020204030204"/>
              <a:cs typeface="Arial" panose="020B0604020202020204" pitchFamily="34" charset="0"/>
            </a:rPr>
            <a:t>היסטוגרמה של הלוואות לפי הכנסות</a:t>
          </a:r>
        </a:p>
      </cx:txPr>
    </cx:title>
    <cx:plotArea>
      <cx:plotAreaRegion>
        <cx:series layoutId="clusteredColumn" uniqueId="{D7835AD3-51D5-4EA5-806A-29B7BB2F5CBE}" formatIdx="0">
          <cx:tx>
            <cx:txData>
              <cx:f>הכנסות!$A$1:$A$2</cx:f>
              <cx:v>Income הכנסות</cx:v>
            </cx:txData>
          </cx:tx>
          <cx:dataId val="0"/>
          <cx:layoutPr>
            <cx:binning intervalClosed="r"/>
          </cx:layoutPr>
        </cx:series>
        <cx:series layoutId="clusteredColumn" hidden="1" uniqueId="{2DEEC03F-8FD7-4490-981C-13FF114CCC6C}" formatIdx="1">
          <cx:tx>
            <cx:txData>
              <cx:f>הכנסות!$B$1:$B$2</cx:f>
              <cx:v>Loan_Sum סכום ההלוואה</cx:v>
            </cx:txData>
          </cx:tx>
          <cx:dataId val="1"/>
          <cx:layoutPr>
            <cx:binning intervalClosed="r"/>
          </cx:layoutPr>
        </cx:series>
      </cx:plotAreaRegion>
      <cx:axis id="0">
        <cx:catScaling gapWidth="0"/>
        <cx:title>
          <cx:tx>
            <cx:txData>
              <cx:v>טווחי הכנסות</cx:v>
            </cx:txData>
          </cx:tx>
          <cx:txPr>
            <a:bodyPr spcFirstLastPara="1" vertOverflow="ellipsis" horzOverflow="overflow" wrap="square" lIns="0" tIns="0" rIns="0" bIns="0" anchor="ctr" anchorCtr="1"/>
            <a:lstStyle/>
            <a:p>
              <a:pPr algn="ctr" rtl="0">
                <a:defRPr/>
              </a:pPr>
              <a:r>
                <a:rPr lang="he-IL" sz="900" b="1" i="0" u="none" strike="noStrike" baseline="0">
                  <a:solidFill>
                    <a:sysClr val="windowText" lastClr="000000">
                      <a:lumMod val="65000"/>
                      <a:lumOff val="35000"/>
                    </a:sysClr>
                  </a:solidFill>
                  <a:latin typeface="Calibri" panose="020F0502020204030204"/>
                  <a:cs typeface="Arial" panose="020B0604020202020204" pitchFamily="34" charset="0"/>
                </a:rPr>
                <a:t>טווחי הכנסות</a:t>
              </a:r>
            </a:p>
          </cx:txPr>
        </cx:title>
        <cx:tickLabels/>
      </cx:axis>
      <cx:axis id="1">
        <cx:valScaling max="50"/>
        <cx:title>
          <cx:tx>
            <cx:txData>
              <cx:v>כמות הלוואת</cx:v>
            </cx:txData>
          </cx:tx>
          <cx:txPr>
            <a:bodyPr spcFirstLastPara="1" vertOverflow="ellipsis" horzOverflow="overflow" wrap="square" lIns="0" tIns="0" rIns="0" bIns="0" anchor="ctr" anchorCtr="1"/>
            <a:lstStyle/>
            <a:p>
              <a:pPr algn="ctr" rtl="0">
                <a:defRPr/>
              </a:pPr>
              <a:r>
                <a:rPr lang="he-IL" sz="900" b="1" i="0" u="none" strike="noStrike" baseline="0" dirty="0">
                  <a:solidFill>
                    <a:sysClr val="windowText" lastClr="000000">
                      <a:lumMod val="65000"/>
                      <a:lumOff val="35000"/>
                    </a:sysClr>
                  </a:solidFill>
                  <a:latin typeface="Calibri" panose="020F0502020204030204"/>
                  <a:cs typeface="Arial" panose="020B0604020202020204" pitchFamily="34" charset="0"/>
                </a:rPr>
                <a:t>כמות הלוואת</a:t>
              </a:r>
            </a:p>
          </cx:txPr>
        </cx:title>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הוצאות!$A$3:$A$44</cx:f>
        <cx:lvl ptCount="42" formatCode="0">
          <cx:pt idx="0">29.05913562892303</cx:pt>
          <cx:pt idx="1">140.03636052274899</cx:pt>
          <cx:pt idx="2">270.62206176200038</cx:pt>
          <cx:pt idx="3">505.16359574868915</cx:pt>
          <cx:pt idx="4">570.74238818601043</cx:pt>
          <cx:pt idx="5">810.43225026629295</cx:pt>
          <cx:pt idx="6">861.82026870287177</cx:pt>
          <cx:pt idx="7">1047.4151723809173</cx:pt>
          <cx:pt idx="8">2211.1290810476253</cx:pt>
          <cx:pt idx="9">2440.1980927459413</cx:pt>
          <cx:pt idx="10">3318.2207382891547</cx:pt>
          <cx:pt idx="11">4056.8301824769906</cx:pt>
          <cx:pt idx="12">4763.2944334594731</cx:pt>
          <cx:pt idx="13">5105.3525090459707</cx:pt>
          <cx:pt idx="14">5452.9629706723917</cx:pt>
          <cx:pt idx="15">5782.0431497063892</cx:pt>
          <cx:pt idx="16">5802.3167969791421</cx:pt>
          <cx:pt idx="17">6278.7192451026822</cx:pt>
          <cx:pt idx="18">6433.6699117057824</cx:pt>
          <cx:pt idx="19">6623.0691701753394</cx:pt>
          <cx:pt idx="20">7500.3319590677665</cx:pt>
          <cx:pt idx="21">8200.6547737647998</cx:pt>
          <cx:pt idx="22">8590.2715699683449</cx:pt>
          <cx:pt idx="23">8690.5331592952389</cx:pt>
          <cx:pt idx="24">8905.0147679563815</cx:pt>
          <cx:pt idx="25">8964.6582567374971</cx:pt>
          <cx:pt idx="26">9440.9289921350282</cx:pt>
          <cx:pt idx="27">9626.7297442552335</cx:pt>
          <cx:pt idx="28">10418.834024466452</cx:pt>
          <cx:pt idx="29">10643.190438561096</cx:pt>
          <cx:pt idx="30">10680.448902727592</cx:pt>
          <cx:pt idx="31">11266.10352445096</cx:pt>
          <cx:pt idx="32">11313.385866956589</cx:pt>
          <cx:pt idx="33">11649.17870784462</cx:pt>
          <cx:pt idx="34">12280.892683816177</cx:pt>
          <cx:pt idx="35">20686.256376616315</cx:pt>
          <cx:pt idx="36">28469.661055272911</cx:pt>
          <cx:pt idx="37">37771.816704196477</cx:pt>
          <cx:pt idx="38">49532.150530969331</cx:pt>
          <cx:pt idx="39">57661.324689864094</cx:pt>
        </cx:lvl>
      </cx:numDim>
    </cx:data>
    <cx:data id="1">
      <cx:numDim type="val">
        <cx:f>הוצאות!$B$3:$B$44</cx:f>
        <cx:lvl ptCount="42" formatCode="General">
          <cx:pt idx="0">36974</cx:pt>
          <cx:pt idx="1">31584</cx:pt>
          <cx:pt idx="2">7557</cx:pt>
          <cx:pt idx="3">11270</cx:pt>
          <cx:pt idx="4">12752</cx:pt>
          <cx:pt idx="5">3597</cx:pt>
          <cx:pt idx="6">5611</cx:pt>
          <cx:pt idx="7">5940</cx:pt>
          <cx:pt idx="8">23438</cx:pt>
          <cx:pt idx="9">19571</cx:pt>
          <cx:pt idx="10">25974</cx:pt>
          <cx:pt idx="11">10038</cx:pt>
          <cx:pt idx="12">20453</cx:pt>
          <cx:pt idx="13">29881</cx:pt>
          <cx:pt idx="14">4949</cx:pt>
          <cx:pt idx="15">25631</cx:pt>
          <cx:pt idx="16">23853</cx:pt>
          <cx:pt idx="17">13398</cx:pt>
          <cx:pt idx="18">6421</cx:pt>
          <cx:pt idx="19">15106</cx:pt>
          <cx:pt idx="20">7047</cx:pt>
          <cx:pt idx="21">7254</cx:pt>
          <cx:pt idx="22">39215</cx:pt>
          <cx:pt idx="23">29438</cx:pt>
          <cx:pt idx="24">2773</cx:pt>
          <cx:pt idx="25">28899</cx:pt>
          <cx:pt idx="26">47523</cx:pt>
          <cx:pt idx="27">6734</cx:pt>
          <cx:pt idx="28">17502</cx:pt>
          <cx:pt idx="29">22511</cx:pt>
          <cx:pt idx="30">11642</cx:pt>
          <cx:pt idx="31">1967</cx:pt>
          <cx:pt idx="32">30881</cx:pt>
          <cx:pt idx="33">21690</cx:pt>
          <cx:pt idx="34">9458</cx:pt>
          <cx:pt idx="35">2161</cx:pt>
          <cx:pt idx="36">9620</cx:pt>
          <cx:pt idx="37">3853</cx:pt>
          <cx:pt idx="38">5755</cx:pt>
          <cx:pt idx="39">3599</cx:pt>
        </cx:lvl>
      </cx:numDim>
    </cx:data>
  </cx:chartData>
  <cx:chart>
    <cx:title pos="t" align="ctr" overlay="0">
      <cx:tx>
        <cx:txData>
          <cx:v>היסטוגרמה הלוואה לפי הוצאה</cx:v>
        </cx:txData>
      </cx:tx>
      <cx:txPr>
        <a:bodyPr spcFirstLastPara="1" vertOverflow="ellipsis" horzOverflow="overflow" wrap="square" lIns="0" tIns="0" rIns="0" bIns="0" anchor="ctr" anchorCtr="1"/>
        <a:lstStyle/>
        <a:p>
          <a:pPr algn="ctr" rtl="0">
            <a:defRPr/>
          </a:pPr>
          <a:r>
            <a:rPr lang="he-IL" sz="1400" b="0" i="0" u="none" strike="noStrike" baseline="0">
              <a:solidFill>
                <a:sysClr val="windowText" lastClr="000000">
                  <a:lumMod val="65000"/>
                  <a:lumOff val="35000"/>
                </a:sysClr>
              </a:solidFill>
              <a:latin typeface="Calibri" panose="020F0502020204030204"/>
              <a:cs typeface="Arial" panose="020B0604020202020204" pitchFamily="34" charset="0"/>
            </a:rPr>
            <a:t>היסטוגרמה הלוואה לפי הוצאה</a:t>
          </a:r>
        </a:p>
      </cx:txPr>
    </cx:title>
    <cx:plotArea>
      <cx:plotAreaRegion>
        <cx:series layoutId="clusteredColumn" uniqueId="{76B17E8C-297A-42C9-BA57-F0B3EB6A91A4}" formatIdx="0">
          <cx:tx>
            <cx:txData>
              <cx:f>הוצאות!$A$1:$A$2</cx:f>
              <cx:v>Outcome הוצאות</cx:v>
            </cx:txData>
          </cx:tx>
          <cx:dataId val="0"/>
          <cx:layoutPr>
            <cx:binning intervalClosed="r"/>
          </cx:layoutPr>
        </cx:series>
        <cx:series layoutId="clusteredColumn" hidden="1" uniqueId="{8420081A-FEAF-496B-8AC7-D571F214B9F7}" formatIdx="1">
          <cx:tx>
            <cx:txData>
              <cx:f>הוצאות!$B$1:$B$2</cx:f>
              <cx:v>Loan_Sum סכום ההלוואה</cx:v>
            </cx:txData>
          </cx:tx>
          <cx:dataId val="1"/>
          <cx:layoutPr>
            <cx:binning intervalClosed="r"/>
          </cx:layoutPr>
        </cx:series>
      </cx:plotAreaRegion>
      <cx:axis id="0">
        <cx:catScaling gapWidth="0"/>
        <cx:title>
          <cx:tx>
            <cx:txData>
              <cx:v>טווחי הוצאות</cx:v>
            </cx:txData>
          </cx:tx>
          <cx:txPr>
            <a:bodyPr spcFirstLastPara="1" vertOverflow="ellipsis" horzOverflow="overflow" wrap="square" lIns="0" tIns="0" rIns="0" bIns="0" anchor="ctr" anchorCtr="1"/>
            <a:lstStyle/>
            <a:p>
              <a:pPr algn="ctr" rtl="0">
                <a:defRPr/>
              </a:pPr>
              <a:r>
                <a:rPr lang="he-IL" sz="900" b="1" i="0" u="none" strike="noStrike" baseline="0">
                  <a:solidFill>
                    <a:sysClr val="windowText" lastClr="000000">
                      <a:lumMod val="65000"/>
                      <a:lumOff val="35000"/>
                    </a:sysClr>
                  </a:solidFill>
                  <a:latin typeface="Calibri" panose="020F0502020204030204"/>
                  <a:cs typeface="Arial" panose="020B0604020202020204" pitchFamily="34" charset="0"/>
                </a:rPr>
                <a:t>טווחי הוצאות</a:t>
              </a:r>
            </a:p>
          </cx:txPr>
        </cx:title>
        <cx:tickLabels/>
      </cx:axis>
      <cx:axis id="1">
        <cx:valScaling/>
        <cx:title>
          <cx:tx>
            <cx:txData>
              <cx:v>מספר הלוואות</cx:v>
            </cx:txData>
          </cx:tx>
          <cx:txPr>
            <a:bodyPr spcFirstLastPara="1" vertOverflow="ellipsis" horzOverflow="overflow" wrap="square" lIns="0" tIns="0" rIns="0" bIns="0" anchor="ctr" anchorCtr="1"/>
            <a:lstStyle/>
            <a:p>
              <a:pPr algn="ctr" rtl="0">
                <a:defRPr/>
              </a:pPr>
              <a:r>
                <a:rPr lang="he-IL" sz="900" b="1" i="0" u="none" strike="noStrike" baseline="0">
                  <a:solidFill>
                    <a:sysClr val="windowText" lastClr="000000">
                      <a:lumMod val="65000"/>
                      <a:lumOff val="35000"/>
                    </a:sysClr>
                  </a:solidFill>
                  <a:latin typeface="Calibri" panose="020F0502020204030204"/>
                  <a:cs typeface="Arial" panose="020B0604020202020204" pitchFamily="34" charset="0"/>
                </a:rPr>
                <a:t>מספר הלוואות</a:t>
              </a:r>
            </a:p>
          </cx:txPr>
        </cx:titl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6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8075804-6B7D-4B48-B5CF-D93CDAE85C0B}" type="datetimeFigureOut">
              <a:rPr lang="he-IL" smtClean="0"/>
              <a:t>כ"ט/תשרי/תשפ"ג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0051E17-022D-4F7F-8FFC-8B15E62C82E8}" type="slidenum">
              <a:rPr lang="he-IL" smtClean="0"/>
              <a:t>‹#›</a:t>
            </a:fld>
            <a:endParaRPr lang="he-IL"/>
          </a:p>
        </p:txBody>
      </p:sp>
    </p:spTree>
    <p:extLst>
      <p:ext uri="{BB962C8B-B14F-4D97-AF65-F5344CB8AC3E}">
        <p14:creationId xmlns:p14="http://schemas.microsoft.com/office/powerpoint/2010/main" val="18726215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42447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387344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CCC7CB7-8B7F-45C7-9046-627AAB7204B7}"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9646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4261067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CCC7CB7-8B7F-45C7-9046-627AAB7204B7}"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7726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1553482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2705173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141443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150070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348364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58192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17466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296382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137849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98308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1CC8A99-DBB1-48AC-A917-74F9F04E33C0}" type="datetimeFigureOut">
              <a:rPr lang="he-IL" smtClean="0"/>
              <a:t>כ"ט/תשרי/תשפ"ג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CCC7CB7-8B7F-45C7-9046-627AAB7204B7}" type="slidenum">
              <a:rPr lang="he-IL" smtClean="0"/>
              <a:t>‹#›</a:t>
            </a:fld>
            <a:endParaRPr lang="he-IL"/>
          </a:p>
        </p:txBody>
      </p:sp>
    </p:spTree>
    <p:extLst>
      <p:ext uri="{BB962C8B-B14F-4D97-AF65-F5344CB8AC3E}">
        <p14:creationId xmlns:p14="http://schemas.microsoft.com/office/powerpoint/2010/main" val="327673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CC8A99-DBB1-48AC-A917-74F9F04E33C0}" type="datetimeFigureOut">
              <a:rPr lang="he-IL" smtClean="0"/>
              <a:t>כ"ט/תשרי/תשפ"ג</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CC7CB7-8B7F-45C7-9046-627AAB7204B7}" type="slidenum">
              <a:rPr lang="he-IL" smtClean="0"/>
              <a:t>‹#›</a:t>
            </a:fld>
            <a:endParaRPr lang="he-IL"/>
          </a:p>
        </p:txBody>
      </p:sp>
    </p:spTree>
    <p:extLst>
      <p:ext uri="{BB962C8B-B14F-4D97-AF65-F5344CB8AC3E}">
        <p14:creationId xmlns:p14="http://schemas.microsoft.com/office/powerpoint/2010/main" val="2939110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תמונה 6" descr="תמונה שמכילה טקסט&#10;&#10;התיאור נוצר באופן אוטומטי">
            <a:extLst>
              <a:ext uri="{FF2B5EF4-FFF2-40B4-BE49-F238E27FC236}">
                <a16:creationId xmlns:a16="http://schemas.microsoft.com/office/drawing/2014/main" id="{6272B14A-DC55-4A5F-A03E-64CBE46233A8}"/>
              </a:ext>
            </a:extLst>
          </p:cNvPr>
          <p:cNvPicPr>
            <a:picLocks noChangeAspect="1"/>
          </p:cNvPicPr>
          <p:nvPr/>
        </p:nvPicPr>
        <p:blipFill rotWithShape="1">
          <a:blip r:embed="rId2">
            <a:extLst>
              <a:ext uri="{28A0092B-C50C-407E-A947-70E740481C1C}">
                <a14:useLocalDpi xmlns:a14="http://schemas.microsoft.com/office/drawing/2010/main" val="0"/>
              </a:ext>
            </a:extLst>
          </a:blip>
          <a:srcRect l="481" t="9091" r="20757"/>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כותרת 1">
            <a:extLst>
              <a:ext uri="{FF2B5EF4-FFF2-40B4-BE49-F238E27FC236}">
                <a16:creationId xmlns:a16="http://schemas.microsoft.com/office/drawing/2014/main" id="{52A997BF-22D9-4840-ACEB-E4323B3DF7AD}"/>
              </a:ext>
            </a:extLst>
          </p:cNvPr>
          <p:cNvSpPr>
            <a:spLocks noGrp="1"/>
          </p:cNvSpPr>
          <p:nvPr>
            <p:ph type="ctrTitle"/>
          </p:nvPr>
        </p:nvSpPr>
        <p:spPr>
          <a:xfrm>
            <a:off x="668867" y="1678666"/>
            <a:ext cx="4088190" cy="2369093"/>
          </a:xfrm>
        </p:spPr>
        <p:txBody>
          <a:bodyPr>
            <a:normAutofit/>
          </a:bodyPr>
          <a:lstStyle/>
          <a:p>
            <a:r>
              <a:rPr lang="he-IL" sz="4800"/>
              <a:t>אתגר בית</a:t>
            </a:r>
          </a:p>
        </p:txBody>
      </p:sp>
      <p:sp>
        <p:nvSpPr>
          <p:cNvPr id="3" name="כותרת משנה 2">
            <a:extLst>
              <a:ext uri="{FF2B5EF4-FFF2-40B4-BE49-F238E27FC236}">
                <a16:creationId xmlns:a16="http://schemas.microsoft.com/office/drawing/2014/main" id="{F8CBD7BC-8E46-4C50-88C2-BED633C56E1D}"/>
              </a:ext>
            </a:extLst>
          </p:cNvPr>
          <p:cNvSpPr>
            <a:spLocks noGrp="1"/>
          </p:cNvSpPr>
          <p:nvPr>
            <p:ph type="subTitle" idx="1"/>
          </p:nvPr>
        </p:nvSpPr>
        <p:spPr>
          <a:xfrm>
            <a:off x="677335" y="4050831"/>
            <a:ext cx="4079721" cy="1096901"/>
          </a:xfrm>
        </p:spPr>
        <p:txBody>
          <a:bodyPr>
            <a:normAutofit/>
          </a:bodyPr>
          <a:lstStyle/>
          <a:p>
            <a:r>
              <a:rPr lang="he-IL" sz="2400" dirty="0"/>
              <a:t>ירדן </a:t>
            </a:r>
            <a:r>
              <a:rPr lang="he-IL" sz="2400" dirty="0" err="1"/>
              <a:t>פלז</a:t>
            </a:r>
            <a:endParaRPr lang="he-IL" sz="2400" dirty="0"/>
          </a:p>
        </p:txBody>
      </p:sp>
      <p:cxnSp>
        <p:nvCxnSpPr>
          <p:cNvPr id="12" name="Straight Connector 1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8804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679C5E18-A431-4948-B99A-13F69BB9E3B7}"/>
              </a:ext>
            </a:extLst>
          </p:cNvPr>
          <p:cNvSpPr txBox="1"/>
          <p:nvPr/>
        </p:nvSpPr>
        <p:spPr>
          <a:xfrm>
            <a:off x="1234963" y="653112"/>
            <a:ext cx="10793340" cy="646331"/>
          </a:xfrm>
          <a:prstGeom prst="rect">
            <a:avLst/>
          </a:prstGeom>
          <a:noFill/>
        </p:spPr>
        <p:txBody>
          <a:bodyPr wrap="none" rtlCol="1">
            <a:spAutoFit/>
          </a:bodyPr>
          <a:lstStyle/>
          <a:p>
            <a:r>
              <a:rPr lang="he-IL" dirty="0"/>
              <a:t>4. נתונים </a:t>
            </a:r>
            <a:r>
              <a:rPr lang="he-IL" dirty="0" err="1"/>
              <a:t>סיכומיים</a:t>
            </a:r>
            <a:r>
              <a:rPr lang="he-IL" dirty="0"/>
              <a:t> על כל </a:t>
            </a:r>
            <a:r>
              <a:rPr lang="he-IL" dirty="0" err="1"/>
              <a:t>איזור</a:t>
            </a:r>
            <a:r>
              <a:rPr lang="he-IL" dirty="0"/>
              <a:t> (</a:t>
            </a:r>
            <a:r>
              <a:rPr lang="he-IL" dirty="0" err="1"/>
              <a:t>בשאילתא</a:t>
            </a:r>
            <a:r>
              <a:rPr lang="he-IL" dirty="0"/>
              <a:t> אחת): כמות לקוחות בעלי הכנסה גדולה </a:t>
            </a:r>
          </a:p>
          <a:p>
            <a:r>
              <a:rPr lang="he-IL" dirty="0"/>
              <a:t>מהוצאה </a:t>
            </a:r>
            <a:r>
              <a:rPr lang="he-IL" dirty="0" err="1"/>
              <a:t>באיזור</a:t>
            </a:r>
            <a:r>
              <a:rPr lang="he-IL" dirty="0"/>
              <a:t>, אחוז ההלוואות של לקוחות </a:t>
            </a:r>
            <a:r>
              <a:rPr lang="he-IL" dirty="0" err="1"/>
              <a:t>מהאיזור</a:t>
            </a:r>
            <a:r>
              <a:rPr lang="he-IL" dirty="0"/>
              <a:t> לעומת כלל הלקוחות (לפי כמות ולפי סכום), חציון של הוותק </a:t>
            </a:r>
            <a:r>
              <a:rPr lang="he-IL" dirty="0" err="1"/>
              <a:t>באיזור</a:t>
            </a:r>
            <a:r>
              <a:rPr lang="he-IL" dirty="0"/>
              <a:t>.</a:t>
            </a:r>
          </a:p>
        </p:txBody>
      </p:sp>
      <p:pic>
        <p:nvPicPr>
          <p:cNvPr id="5" name="תמונה 4">
            <a:extLst>
              <a:ext uri="{FF2B5EF4-FFF2-40B4-BE49-F238E27FC236}">
                <a16:creationId xmlns:a16="http://schemas.microsoft.com/office/drawing/2014/main" id="{66221356-AE75-40BB-A14D-1E82C1BB6309}"/>
              </a:ext>
            </a:extLst>
          </p:cNvPr>
          <p:cNvPicPr>
            <a:picLocks noChangeAspect="1"/>
          </p:cNvPicPr>
          <p:nvPr/>
        </p:nvPicPr>
        <p:blipFill>
          <a:blip r:embed="rId2"/>
          <a:stretch>
            <a:fillRect/>
          </a:stretch>
        </p:blipFill>
        <p:spPr>
          <a:xfrm>
            <a:off x="414727" y="2000925"/>
            <a:ext cx="11089822" cy="4746715"/>
          </a:xfrm>
          <a:prstGeom prst="rect">
            <a:avLst/>
          </a:prstGeom>
        </p:spPr>
      </p:pic>
      <p:sp>
        <p:nvSpPr>
          <p:cNvPr id="8" name="מלבן 7">
            <a:extLst>
              <a:ext uri="{FF2B5EF4-FFF2-40B4-BE49-F238E27FC236}">
                <a16:creationId xmlns:a16="http://schemas.microsoft.com/office/drawing/2014/main" id="{6128ED2F-C331-448C-B7E5-816010B82B68}"/>
              </a:ext>
            </a:extLst>
          </p:cNvPr>
          <p:cNvSpPr/>
          <p:nvPr/>
        </p:nvSpPr>
        <p:spPr>
          <a:xfrm>
            <a:off x="414727" y="2418080"/>
            <a:ext cx="9811839" cy="1376154"/>
          </a:xfrm>
          <a:prstGeom prst="rect">
            <a:avLst/>
          </a:prstGeom>
          <a:noFill/>
          <a:ln w="31750">
            <a:solidFill>
              <a:srgbClr val="7030A0"/>
            </a:solidFill>
          </a:ln>
          <a:effectLst>
            <a:reflection stA="13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תיבת טקסט 8">
            <a:extLst>
              <a:ext uri="{FF2B5EF4-FFF2-40B4-BE49-F238E27FC236}">
                <a16:creationId xmlns:a16="http://schemas.microsoft.com/office/drawing/2014/main" id="{CB3BAF51-E9DF-449F-B436-96A86B7FAE4E}"/>
              </a:ext>
            </a:extLst>
          </p:cNvPr>
          <p:cNvSpPr txBox="1"/>
          <p:nvPr/>
        </p:nvSpPr>
        <p:spPr>
          <a:xfrm>
            <a:off x="10217495" y="2796728"/>
            <a:ext cx="1343460" cy="738664"/>
          </a:xfrm>
          <a:prstGeom prst="rect">
            <a:avLst/>
          </a:prstGeom>
          <a:noFill/>
        </p:spPr>
        <p:txBody>
          <a:bodyPr wrap="square" rtlCol="1">
            <a:spAutoFit/>
          </a:bodyPr>
          <a:lstStyle/>
          <a:p>
            <a:r>
              <a:rPr lang="he-IL" sz="1400" dirty="0">
                <a:solidFill>
                  <a:srgbClr val="7030A0"/>
                </a:solidFill>
              </a:rPr>
              <a:t>חישוב חציון במקרה של </a:t>
            </a:r>
            <a:r>
              <a:rPr lang="he-IL" sz="1400" dirty="0" err="1">
                <a:solidFill>
                  <a:srgbClr val="7030A0"/>
                </a:solidFill>
              </a:rPr>
              <a:t>איזור</a:t>
            </a:r>
            <a:r>
              <a:rPr lang="he-IL" sz="1400" dirty="0">
                <a:solidFill>
                  <a:srgbClr val="7030A0"/>
                </a:solidFill>
              </a:rPr>
              <a:t> דרום</a:t>
            </a:r>
          </a:p>
        </p:txBody>
      </p:sp>
      <p:sp>
        <p:nvSpPr>
          <p:cNvPr id="10" name="מלבן 9">
            <a:extLst>
              <a:ext uri="{FF2B5EF4-FFF2-40B4-BE49-F238E27FC236}">
                <a16:creationId xmlns:a16="http://schemas.microsoft.com/office/drawing/2014/main" id="{6FEA055D-0DC8-4E61-A9A0-954786536821}"/>
              </a:ext>
            </a:extLst>
          </p:cNvPr>
          <p:cNvSpPr/>
          <p:nvPr/>
        </p:nvSpPr>
        <p:spPr>
          <a:xfrm>
            <a:off x="389853" y="3819634"/>
            <a:ext cx="9811839" cy="1376154"/>
          </a:xfrm>
          <a:prstGeom prst="rect">
            <a:avLst/>
          </a:prstGeom>
          <a:noFill/>
          <a:ln w="31750">
            <a:solidFill>
              <a:srgbClr val="F424B9"/>
            </a:solidFill>
          </a:ln>
          <a:effectLst>
            <a:reflection stA="13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תיבת טקסט 11">
            <a:extLst>
              <a:ext uri="{FF2B5EF4-FFF2-40B4-BE49-F238E27FC236}">
                <a16:creationId xmlns:a16="http://schemas.microsoft.com/office/drawing/2014/main" id="{5F550BA7-6066-487C-A8C5-1C99F1E362A5}"/>
              </a:ext>
            </a:extLst>
          </p:cNvPr>
          <p:cNvSpPr txBox="1"/>
          <p:nvPr/>
        </p:nvSpPr>
        <p:spPr>
          <a:xfrm>
            <a:off x="10566400" y="4057556"/>
            <a:ext cx="1343460" cy="738664"/>
          </a:xfrm>
          <a:prstGeom prst="rect">
            <a:avLst/>
          </a:prstGeom>
          <a:noFill/>
        </p:spPr>
        <p:txBody>
          <a:bodyPr wrap="square" rtlCol="1">
            <a:spAutoFit/>
          </a:bodyPr>
          <a:lstStyle/>
          <a:p>
            <a:r>
              <a:rPr lang="he-IL" sz="1400" dirty="0">
                <a:solidFill>
                  <a:srgbClr val="F424B9"/>
                </a:solidFill>
              </a:rPr>
              <a:t>חישוב חציון במקרה של </a:t>
            </a:r>
            <a:r>
              <a:rPr lang="he-IL" sz="1400" dirty="0" err="1">
                <a:solidFill>
                  <a:srgbClr val="F424B9"/>
                </a:solidFill>
              </a:rPr>
              <a:t>איזור</a:t>
            </a:r>
            <a:r>
              <a:rPr lang="he-IL" sz="1400" dirty="0">
                <a:solidFill>
                  <a:srgbClr val="F424B9"/>
                </a:solidFill>
              </a:rPr>
              <a:t> צפון</a:t>
            </a:r>
          </a:p>
        </p:txBody>
      </p:sp>
      <p:sp>
        <p:nvSpPr>
          <p:cNvPr id="13" name="מלבן 12">
            <a:extLst>
              <a:ext uri="{FF2B5EF4-FFF2-40B4-BE49-F238E27FC236}">
                <a16:creationId xmlns:a16="http://schemas.microsoft.com/office/drawing/2014/main" id="{CAD76308-21CA-4E6A-A3A9-6C8094F63E81}"/>
              </a:ext>
            </a:extLst>
          </p:cNvPr>
          <p:cNvSpPr/>
          <p:nvPr/>
        </p:nvSpPr>
        <p:spPr>
          <a:xfrm>
            <a:off x="405656" y="5195788"/>
            <a:ext cx="9811839" cy="1376154"/>
          </a:xfrm>
          <a:prstGeom prst="rect">
            <a:avLst/>
          </a:prstGeom>
          <a:noFill/>
          <a:ln w="31750">
            <a:solidFill>
              <a:srgbClr val="00B0F0"/>
            </a:solidFill>
          </a:ln>
          <a:effectLst>
            <a:reflection stA="13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14" name="תיבת טקסט 13">
            <a:extLst>
              <a:ext uri="{FF2B5EF4-FFF2-40B4-BE49-F238E27FC236}">
                <a16:creationId xmlns:a16="http://schemas.microsoft.com/office/drawing/2014/main" id="{620AC0DF-DBE2-4CF7-9FA9-575D81267232}"/>
              </a:ext>
            </a:extLst>
          </p:cNvPr>
          <p:cNvSpPr txBox="1"/>
          <p:nvPr/>
        </p:nvSpPr>
        <p:spPr>
          <a:xfrm>
            <a:off x="10496024" y="5514533"/>
            <a:ext cx="1343460" cy="738664"/>
          </a:xfrm>
          <a:prstGeom prst="rect">
            <a:avLst/>
          </a:prstGeom>
          <a:noFill/>
        </p:spPr>
        <p:txBody>
          <a:bodyPr wrap="square" rtlCol="1">
            <a:spAutoFit/>
          </a:bodyPr>
          <a:lstStyle/>
          <a:p>
            <a:r>
              <a:rPr lang="he-IL" sz="1400" dirty="0">
                <a:solidFill>
                  <a:srgbClr val="00B0F0"/>
                </a:solidFill>
              </a:rPr>
              <a:t>חישוב חציון במקרה של </a:t>
            </a:r>
            <a:r>
              <a:rPr lang="he-IL" sz="1400" dirty="0" err="1">
                <a:solidFill>
                  <a:srgbClr val="00B0F0"/>
                </a:solidFill>
              </a:rPr>
              <a:t>איזור</a:t>
            </a:r>
            <a:r>
              <a:rPr lang="he-IL" sz="1400" dirty="0">
                <a:solidFill>
                  <a:srgbClr val="00B0F0"/>
                </a:solidFill>
              </a:rPr>
              <a:t> מרכז</a:t>
            </a:r>
          </a:p>
        </p:txBody>
      </p:sp>
    </p:spTree>
    <p:extLst>
      <p:ext uri="{BB962C8B-B14F-4D97-AF65-F5344CB8AC3E}">
        <p14:creationId xmlns:p14="http://schemas.microsoft.com/office/powerpoint/2010/main" val="72642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98445C37-E495-4393-953A-83F468DD1337}"/>
              </a:ext>
            </a:extLst>
          </p:cNvPr>
          <p:cNvPicPr>
            <a:picLocks noChangeAspect="1"/>
          </p:cNvPicPr>
          <p:nvPr/>
        </p:nvPicPr>
        <p:blipFill>
          <a:blip r:embed="rId2"/>
          <a:stretch>
            <a:fillRect/>
          </a:stretch>
        </p:blipFill>
        <p:spPr>
          <a:xfrm>
            <a:off x="492635" y="692135"/>
            <a:ext cx="11206729" cy="938053"/>
          </a:xfrm>
          <a:prstGeom prst="rect">
            <a:avLst/>
          </a:prstGeom>
        </p:spPr>
      </p:pic>
    </p:spTree>
    <p:extLst>
      <p:ext uri="{BB962C8B-B14F-4D97-AF65-F5344CB8AC3E}">
        <p14:creationId xmlns:p14="http://schemas.microsoft.com/office/powerpoint/2010/main" val="342719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A2DE5F83-CBD0-4B7D-B17B-4AF00ACF9ACE}"/>
              </a:ext>
            </a:extLst>
          </p:cNvPr>
          <p:cNvSpPr txBox="1"/>
          <p:nvPr/>
        </p:nvSpPr>
        <p:spPr>
          <a:xfrm>
            <a:off x="428797" y="1638960"/>
            <a:ext cx="9214446" cy="1754326"/>
          </a:xfrm>
          <a:prstGeom prst="rect">
            <a:avLst/>
          </a:prstGeom>
          <a:noFill/>
        </p:spPr>
        <p:txBody>
          <a:bodyPr wrap="none" rtlCol="1">
            <a:spAutoFit/>
          </a:bodyPr>
          <a:lstStyle/>
          <a:p>
            <a:r>
              <a:rPr lang="he-IL" dirty="0"/>
              <a:t>ניתוח הנתונים בוצע ללא מבחנים סטטיסטים אלא רק לפי נראות התרשימים.  לכן הוא אינו מדויק</a:t>
            </a:r>
          </a:p>
          <a:p>
            <a:endParaRPr lang="he-IL" dirty="0"/>
          </a:p>
          <a:p>
            <a:pPr algn="r"/>
            <a:r>
              <a:rPr lang="he-IL" dirty="0"/>
              <a:t>ההנחה שלי היא שהמשתנה המוסבר הוא סכום ההלוואה והמשתנים המסבירים הם כל השאר.</a:t>
            </a:r>
            <a:endParaRPr lang="en-US" dirty="0"/>
          </a:p>
          <a:p>
            <a:pPr algn="r"/>
            <a:endParaRPr lang="en-US" dirty="0"/>
          </a:p>
          <a:p>
            <a:pPr algn="ctr"/>
            <a:r>
              <a:rPr lang="he-IL" dirty="0"/>
              <a:t>השקופיות האחרונות הן פתרונות של השאלות</a:t>
            </a:r>
          </a:p>
          <a:p>
            <a:pPr algn="ctr"/>
            <a:r>
              <a:rPr lang="en-US" dirty="0"/>
              <a:t>\\SQL</a:t>
            </a:r>
            <a:endParaRPr lang="he-IL" dirty="0"/>
          </a:p>
        </p:txBody>
      </p:sp>
      <p:pic>
        <p:nvPicPr>
          <p:cNvPr id="6" name="תמונה 5" descr="תמונה שמכילה טקסט&#10;&#10;התיאור נוצר באופן אוטומטי">
            <a:extLst>
              <a:ext uri="{FF2B5EF4-FFF2-40B4-BE49-F238E27FC236}">
                <a16:creationId xmlns:a16="http://schemas.microsoft.com/office/drawing/2014/main" id="{B943DA59-8C75-409F-917E-39126FE59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720" y="3899827"/>
            <a:ext cx="2895600" cy="2638425"/>
          </a:xfrm>
          <a:prstGeom prst="rect">
            <a:avLst/>
          </a:prstGeom>
        </p:spPr>
      </p:pic>
    </p:spTree>
    <p:extLst>
      <p:ext uri="{BB962C8B-B14F-4D97-AF65-F5344CB8AC3E}">
        <p14:creationId xmlns:p14="http://schemas.microsoft.com/office/powerpoint/2010/main" val="2547604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תרשים 1">
            <a:extLst>
              <a:ext uri="{FF2B5EF4-FFF2-40B4-BE49-F238E27FC236}">
                <a16:creationId xmlns:a16="http://schemas.microsoft.com/office/drawing/2014/main" id="{A05CE8A3-0DDD-4644-AA1A-77A23056B1DA}"/>
              </a:ext>
            </a:extLst>
          </p:cNvPr>
          <p:cNvGraphicFramePr>
            <a:graphicFrameLocks/>
          </p:cNvGraphicFramePr>
          <p:nvPr>
            <p:extLst>
              <p:ext uri="{D42A27DB-BD31-4B8C-83A1-F6EECF244321}">
                <p14:modId xmlns:p14="http://schemas.microsoft.com/office/powerpoint/2010/main" val="880433257"/>
              </p:ext>
            </p:extLst>
          </p:nvPr>
        </p:nvGraphicFramePr>
        <p:xfrm>
          <a:off x="96520" y="820936"/>
          <a:ext cx="5757742" cy="3477795"/>
        </p:xfrm>
        <a:graphic>
          <a:graphicData uri="http://schemas.openxmlformats.org/drawingml/2006/chart">
            <c:chart xmlns:c="http://schemas.openxmlformats.org/drawingml/2006/chart" xmlns:r="http://schemas.openxmlformats.org/officeDocument/2006/relationships" r:id="rId2"/>
          </a:graphicData>
        </a:graphic>
      </p:graphicFrame>
      <p:sp>
        <p:nvSpPr>
          <p:cNvPr id="5" name="תיבת טקסט 4">
            <a:extLst>
              <a:ext uri="{FF2B5EF4-FFF2-40B4-BE49-F238E27FC236}">
                <a16:creationId xmlns:a16="http://schemas.microsoft.com/office/drawing/2014/main" id="{C90D0F5A-9C57-4C5A-B3B4-8FA5B31BEAF9}"/>
              </a:ext>
            </a:extLst>
          </p:cNvPr>
          <p:cNvSpPr txBox="1"/>
          <p:nvPr/>
        </p:nvSpPr>
        <p:spPr>
          <a:xfrm>
            <a:off x="807721" y="261411"/>
            <a:ext cx="6715760" cy="461665"/>
          </a:xfrm>
          <a:prstGeom prst="rect">
            <a:avLst/>
          </a:prstGeom>
          <a:noFill/>
        </p:spPr>
        <p:txBody>
          <a:bodyPr wrap="square" rtlCol="1">
            <a:spAutoFit/>
          </a:bodyPr>
          <a:lstStyle/>
          <a:p>
            <a:r>
              <a:rPr lang="he-IL" sz="2400" b="1" dirty="0">
                <a:solidFill>
                  <a:schemeClr val="accent6">
                    <a:lumMod val="75000"/>
                  </a:schemeClr>
                </a:solidFill>
              </a:rPr>
              <a:t>הלוואה לפי וותק</a:t>
            </a:r>
          </a:p>
        </p:txBody>
      </p:sp>
      <p:sp>
        <p:nvSpPr>
          <p:cNvPr id="6" name="תיבת טקסט 5">
            <a:extLst>
              <a:ext uri="{FF2B5EF4-FFF2-40B4-BE49-F238E27FC236}">
                <a16:creationId xmlns:a16="http://schemas.microsoft.com/office/drawing/2014/main" id="{7C9AE729-48C9-4B8C-9771-2662005EA3A1}"/>
              </a:ext>
            </a:extLst>
          </p:cNvPr>
          <p:cNvSpPr txBox="1"/>
          <p:nvPr/>
        </p:nvSpPr>
        <p:spPr>
          <a:xfrm>
            <a:off x="485139" y="5818346"/>
            <a:ext cx="11221721" cy="923330"/>
          </a:xfrm>
          <a:prstGeom prst="rect">
            <a:avLst/>
          </a:prstGeom>
          <a:noFill/>
        </p:spPr>
        <p:txBody>
          <a:bodyPr wrap="square" rtlCol="1">
            <a:spAutoFit/>
          </a:bodyPr>
          <a:lstStyle/>
          <a:p>
            <a:r>
              <a:rPr lang="he-IL" dirty="0"/>
              <a:t>ניתן לראות לפי התרשימים שלקוחות בעלי ותק נמוך נוטים יותר לקחת הלוואות לעומת לקוחות בעלי ותק גבוה. לפי התרשים הימני התחתון, ניתן לחשוד במגמה לינארית אך נדרשת בדיקה סטטיסטית כדי לאמת זאת. כלומר, </a:t>
            </a:r>
            <a:r>
              <a:rPr lang="he-IL" b="1" dirty="0"/>
              <a:t>יש חשד שקיים קשר בין וותק החשבון ללקיחת הלוואה- ככל שהוותק קטן יותר כך הסיכוי ללקיחת הלוואה גדל</a:t>
            </a:r>
            <a:r>
              <a:rPr lang="he-IL" dirty="0"/>
              <a:t>. </a:t>
            </a:r>
          </a:p>
        </p:txBody>
      </p:sp>
      <p:graphicFrame>
        <p:nvGraphicFramePr>
          <p:cNvPr id="8" name="תרשים 7">
            <a:extLst>
              <a:ext uri="{FF2B5EF4-FFF2-40B4-BE49-F238E27FC236}">
                <a16:creationId xmlns:a16="http://schemas.microsoft.com/office/drawing/2014/main" id="{2B4EB1A5-024E-4645-A77D-44F7CC32F476}"/>
              </a:ext>
            </a:extLst>
          </p:cNvPr>
          <p:cNvGraphicFramePr>
            <a:graphicFrameLocks/>
          </p:cNvGraphicFramePr>
          <p:nvPr>
            <p:extLst>
              <p:ext uri="{D42A27DB-BD31-4B8C-83A1-F6EECF244321}">
                <p14:modId xmlns:p14="http://schemas.microsoft.com/office/powerpoint/2010/main" val="2017389162"/>
              </p:ext>
            </p:extLst>
          </p:nvPr>
        </p:nvGraphicFramePr>
        <p:xfrm>
          <a:off x="5461876" y="307514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תרשים 8">
            <a:extLst>
              <a:ext uri="{FF2B5EF4-FFF2-40B4-BE49-F238E27FC236}">
                <a16:creationId xmlns:a16="http://schemas.microsoft.com/office/drawing/2014/main" id="{CC00898B-449E-41F0-993E-5E284808181B}"/>
              </a:ext>
            </a:extLst>
          </p:cNvPr>
          <p:cNvGraphicFramePr>
            <a:graphicFrameLocks/>
          </p:cNvGraphicFramePr>
          <p:nvPr>
            <p:extLst>
              <p:ext uri="{D42A27DB-BD31-4B8C-83A1-F6EECF244321}">
                <p14:modId xmlns:p14="http://schemas.microsoft.com/office/powerpoint/2010/main" val="2208205741"/>
              </p:ext>
            </p:extLst>
          </p:nvPr>
        </p:nvGraphicFramePr>
        <p:xfrm>
          <a:off x="6842585" y="261411"/>
          <a:ext cx="3510280" cy="26630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2312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EEAACC08-F824-48FA-8D54-D19E2076EE49}"/>
              </a:ext>
            </a:extLst>
          </p:cNvPr>
          <p:cNvSpPr txBox="1"/>
          <p:nvPr/>
        </p:nvSpPr>
        <p:spPr>
          <a:xfrm>
            <a:off x="3433481" y="701040"/>
            <a:ext cx="3180679" cy="461665"/>
          </a:xfrm>
          <a:prstGeom prst="rect">
            <a:avLst/>
          </a:prstGeom>
          <a:noFill/>
        </p:spPr>
        <p:txBody>
          <a:bodyPr wrap="none" rtlCol="1">
            <a:spAutoFit/>
          </a:bodyPr>
          <a:lstStyle/>
          <a:p>
            <a:r>
              <a:rPr lang="he-IL" sz="2400" b="1" dirty="0">
                <a:solidFill>
                  <a:schemeClr val="accent6">
                    <a:lumMod val="75000"/>
                  </a:schemeClr>
                </a:solidFill>
              </a:rPr>
              <a:t>סכום הלוואה לפי הכנסה</a:t>
            </a:r>
          </a:p>
        </p:txBody>
      </p:sp>
      <p:graphicFrame>
        <p:nvGraphicFramePr>
          <p:cNvPr id="3" name="תרשים 2">
            <a:extLst>
              <a:ext uri="{FF2B5EF4-FFF2-40B4-BE49-F238E27FC236}">
                <a16:creationId xmlns:a16="http://schemas.microsoft.com/office/drawing/2014/main" id="{13BA9E1E-4970-4A05-9E78-E9D0DA548950}"/>
              </a:ext>
            </a:extLst>
          </p:cNvPr>
          <p:cNvGraphicFramePr>
            <a:graphicFrameLocks/>
          </p:cNvGraphicFramePr>
          <p:nvPr>
            <p:extLst>
              <p:ext uri="{D42A27DB-BD31-4B8C-83A1-F6EECF244321}">
                <p14:modId xmlns:p14="http://schemas.microsoft.com/office/powerpoint/2010/main" val="1410063619"/>
              </p:ext>
            </p:extLst>
          </p:nvPr>
        </p:nvGraphicFramePr>
        <p:xfrm>
          <a:off x="71120" y="1518920"/>
          <a:ext cx="6421120" cy="3378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4" name="תרשים 3">
                <a:extLst>
                  <a:ext uri="{FF2B5EF4-FFF2-40B4-BE49-F238E27FC236}">
                    <a16:creationId xmlns:a16="http://schemas.microsoft.com/office/drawing/2014/main" id="{C231DF45-C781-4A02-8B96-0DEDCFA7B540}"/>
                  </a:ext>
                </a:extLst>
              </p:cNvPr>
              <p:cNvGraphicFramePr/>
              <p:nvPr>
                <p:extLst>
                  <p:ext uri="{D42A27DB-BD31-4B8C-83A1-F6EECF244321}">
                    <p14:modId xmlns:p14="http://schemas.microsoft.com/office/powerpoint/2010/main" val="3004597669"/>
                  </p:ext>
                </p:extLst>
              </p:nvPr>
            </p:nvGraphicFramePr>
            <p:xfrm>
              <a:off x="6096000" y="1836420"/>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תרשים 3">
                <a:extLst>
                  <a:ext uri="{FF2B5EF4-FFF2-40B4-BE49-F238E27FC236}">
                    <a16:creationId xmlns:a16="http://schemas.microsoft.com/office/drawing/2014/main" id="{C231DF45-C781-4A02-8B96-0DEDCFA7B540}"/>
                  </a:ext>
                </a:extLst>
              </p:cNvPr>
              <p:cNvPicPr>
                <a:picLocks noGrp="1" noRot="1" noChangeAspect="1" noMove="1" noResize="1" noEditPoints="1" noAdjustHandles="1" noChangeArrowheads="1" noChangeShapeType="1"/>
              </p:cNvPicPr>
              <p:nvPr/>
            </p:nvPicPr>
            <p:blipFill>
              <a:blip r:embed="rId4"/>
              <a:stretch>
                <a:fillRect/>
              </a:stretch>
            </p:blipFill>
            <p:spPr>
              <a:xfrm>
                <a:off x="6096000" y="1836420"/>
                <a:ext cx="4572000" cy="2743200"/>
              </a:xfrm>
              <a:prstGeom prst="rect">
                <a:avLst/>
              </a:prstGeom>
            </p:spPr>
          </p:pic>
        </mc:Fallback>
      </mc:AlternateContent>
      <p:sp>
        <p:nvSpPr>
          <p:cNvPr id="5" name="תיבת טקסט 4">
            <a:extLst>
              <a:ext uri="{FF2B5EF4-FFF2-40B4-BE49-F238E27FC236}">
                <a16:creationId xmlns:a16="http://schemas.microsoft.com/office/drawing/2014/main" id="{58CA1A66-7328-4B84-AB6E-E6CA348F7035}"/>
              </a:ext>
            </a:extLst>
          </p:cNvPr>
          <p:cNvSpPr txBox="1"/>
          <p:nvPr/>
        </p:nvSpPr>
        <p:spPr>
          <a:xfrm>
            <a:off x="985520" y="5374640"/>
            <a:ext cx="10395531" cy="1200329"/>
          </a:xfrm>
          <a:prstGeom prst="rect">
            <a:avLst/>
          </a:prstGeom>
          <a:noFill/>
        </p:spPr>
        <p:txBody>
          <a:bodyPr wrap="square" rtlCol="1">
            <a:spAutoFit/>
          </a:bodyPr>
          <a:lstStyle/>
          <a:p>
            <a:r>
              <a:rPr lang="he-IL" dirty="0"/>
              <a:t>ניתן לראות כי המדגם שלנו מתפלג נורמאלית. כלומר רוב הלקוחות שלוקחים הלוואות משתכרים בטווח של כ20 אלף-28 אלף. וככל ששכר הלקוחות עולה או יורד מטווח זה כך הנטייה של הלקוחות לקחת הלוואה היא נמוכה יותר וגם אם הם לוקחים הלוואה היא תהיה בסכום נמוך יותר. </a:t>
            </a:r>
            <a:r>
              <a:rPr lang="he-IL" b="1" dirty="0"/>
              <a:t>כלומר ניתן להניח קשר בין הכנסת הלקוח לאפשרות שייקח הלוואה.</a:t>
            </a:r>
          </a:p>
        </p:txBody>
      </p:sp>
    </p:spTree>
    <p:extLst>
      <p:ext uri="{BB962C8B-B14F-4D97-AF65-F5344CB8AC3E}">
        <p14:creationId xmlns:p14="http://schemas.microsoft.com/office/powerpoint/2010/main" val="108683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1A90F516-3D8B-43F9-831B-08CAB5F6B862}"/>
              </a:ext>
            </a:extLst>
          </p:cNvPr>
          <p:cNvSpPr txBox="1"/>
          <p:nvPr/>
        </p:nvSpPr>
        <p:spPr>
          <a:xfrm>
            <a:off x="4563896" y="914400"/>
            <a:ext cx="2446504" cy="461665"/>
          </a:xfrm>
          <a:prstGeom prst="rect">
            <a:avLst/>
          </a:prstGeom>
          <a:noFill/>
        </p:spPr>
        <p:txBody>
          <a:bodyPr wrap="none" rtlCol="1">
            <a:spAutoFit/>
          </a:bodyPr>
          <a:lstStyle/>
          <a:p>
            <a:r>
              <a:rPr lang="he-IL" sz="2400" b="1" dirty="0">
                <a:solidFill>
                  <a:schemeClr val="accent6">
                    <a:lumMod val="75000"/>
                  </a:schemeClr>
                </a:solidFill>
              </a:rPr>
              <a:t>הלוואה לפי הוצאה</a:t>
            </a:r>
          </a:p>
        </p:txBody>
      </p:sp>
      <p:graphicFrame>
        <p:nvGraphicFramePr>
          <p:cNvPr id="3" name="תרשים 2">
            <a:extLst>
              <a:ext uri="{FF2B5EF4-FFF2-40B4-BE49-F238E27FC236}">
                <a16:creationId xmlns:a16="http://schemas.microsoft.com/office/drawing/2014/main" id="{F5A2AFCA-FEFA-4C58-B269-21B735ED10BB}"/>
              </a:ext>
            </a:extLst>
          </p:cNvPr>
          <p:cNvGraphicFramePr>
            <a:graphicFrameLocks/>
          </p:cNvGraphicFramePr>
          <p:nvPr>
            <p:extLst>
              <p:ext uri="{D42A27DB-BD31-4B8C-83A1-F6EECF244321}">
                <p14:modId xmlns:p14="http://schemas.microsoft.com/office/powerpoint/2010/main" val="1371956093"/>
              </p:ext>
            </p:extLst>
          </p:nvPr>
        </p:nvGraphicFramePr>
        <p:xfrm>
          <a:off x="802640" y="2082800"/>
          <a:ext cx="4734560" cy="28295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4" name="תרשים 3">
                <a:extLst>
                  <a:ext uri="{FF2B5EF4-FFF2-40B4-BE49-F238E27FC236}">
                    <a16:creationId xmlns:a16="http://schemas.microsoft.com/office/drawing/2014/main" id="{B61CDCC5-6591-436F-BEB5-D0D2C17E9DC7}"/>
                  </a:ext>
                </a:extLst>
              </p:cNvPr>
              <p:cNvGraphicFramePr/>
              <p:nvPr>
                <p:extLst>
                  <p:ext uri="{D42A27DB-BD31-4B8C-83A1-F6EECF244321}">
                    <p14:modId xmlns:p14="http://schemas.microsoft.com/office/powerpoint/2010/main" val="3842492390"/>
                  </p:ext>
                </p:extLst>
              </p:nvPr>
            </p:nvGraphicFramePr>
            <p:xfrm>
              <a:off x="5366582" y="2169160"/>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תרשים 3">
                <a:extLst>
                  <a:ext uri="{FF2B5EF4-FFF2-40B4-BE49-F238E27FC236}">
                    <a16:creationId xmlns:a16="http://schemas.microsoft.com/office/drawing/2014/main" id="{B61CDCC5-6591-436F-BEB5-D0D2C17E9DC7}"/>
                  </a:ext>
                </a:extLst>
              </p:cNvPr>
              <p:cNvPicPr>
                <a:picLocks noGrp="1" noRot="1" noChangeAspect="1" noMove="1" noResize="1" noEditPoints="1" noAdjustHandles="1" noChangeArrowheads="1" noChangeShapeType="1"/>
              </p:cNvPicPr>
              <p:nvPr/>
            </p:nvPicPr>
            <p:blipFill>
              <a:blip r:embed="rId4"/>
              <a:stretch>
                <a:fillRect/>
              </a:stretch>
            </p:blipFill>
            <p:spPr>
              <a:xfrm>
                <a:off x="5366582" y="2169160"/>
                <a:ext cx="4572000" cy="2743200"/>
              </a:xfrm>
              <a:prstGeom prst="rect">
                <a:avLst/>
              </a:prstGeom>
            </p:spPr>
          </p:pic>
        </mc:Fallback>
      </mc:AlternateContent>
      <p:sp>
        <p:nvSpPr>
          <p:cNvPr id="5" name="תיבת טקסט 4">
            <a:extLst>
              <a:ext uri="{FF2B5EF4-FFF2-40B4-BE49-F238E27FC236}">
                <a16:creationId xmlns:a16="http://schemas.microsoft.com/office/drawing/2014/main" id="{6DF37502-8E56-4E7D-89F9-8D23B9090BD2}"/>
              </a:ext>
            </a:extLst>
          </p:cNvPr>
          <p:cNvSpPr txBox="1"/>
          <p:nvPr/>
        </p:nvSpPr>
        <p:spPr>
          <a:xfrm>
            <a:off x="739578" y="5594134"/>
            <a:ext cx="11268000" cy="646331"/>
          </a:xfrm>
          <a:prstGeom prst="rect">
            <a:avLst/>
          </a:prstGeom>
          <a:noFill/>
        </p:spPr>
        <p:txBody>
          <a:bodyPr wrap="square" rtlCol="1">
            <a:spAutoFit/>
          </a:bodyPr>
          <a:lstStyle/>
          <a:p>
            <a:r>
              <a:rPr lang="he-IL" dirty="0"/>
              <a:t>לפי התרשים הימני, ניתן לראות כי יש העדפה ברורה לקבוצה עם ההוצאות הנמוכות ביותר לקחת הלוואה. אך לא ניתן לומר כי יש מגמה וככל שההוצאה עולה כך יש סיכוי קטן יותר שהלקוח ייקח הלוואה.  </a:t>
            </a:r>
          </a:p>
        </p:txBody>
      </p:sp>
    </p:spTree>
    <p:extLst>
      <p:ext uri="{BB962C8B-B14F-4D97-AF65-F5344CB8AC3E}">
        <p14:creationId xmlns:p14="http://schemas.microsoft.com/office/powerpoint/2010/main" val="22296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תרשים 3">
            <a:extLst>
              <a:ext uri="{FF2B5EF4-FFF2-40B4-BE49-F238E27FC236}">
                <a16:creationId xmlns:a16="http://schemas.microsoft.com/office/drawing/2014/main" id="{3CAE171B-DD17-40AC-BE64-F01E29F19908}"/>
              </a:ext>
            </a:extLst>
          </p:cNvPr>
          <p:cNvGraphicFramePr>
            <a:graphicFrameLocks/>
          </p:cNvGraphicFramePr>
          <p:nvPr>
            <p:extLst>
              <p:ext uri="{D42A27DB-BD31-4B8C-83A1-F6EECF244321}">
                <p14:modId xmlns:p14="http://schemas.microsoft.com/office/powerpoint/2010/main" val="62041238"/>
              </p:ext>
            </p:extLst>
          </p:nvPr>
        </p:nvGraphicFramePr>
        <p:xfrm>
          <a:off x="6817358" y="2316566"/>
          <a:ext cx="3230879" cy="26415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תרשים 7">
            <a:extLst>
              <a:ext uri="{FF2B5EF4-FFF2-40B4-BE49-F238E27FC236}">
                <a16:creationId xmlns:a16="http://schemas.microsoft.com/office/drawing/2014/main" id="{EAE0B917-F86D-47F8-A2EA-CA731284586C}"/>
              </a:ext>
            </a:extLst>
          </p:cNvPr>
          <p:cNvGraphicFramePr>
            <a:graphicFrameLocks/>
          </p:cNvGraphicFramePr>
          <p:nvPr>
            <p:extLst>
              <p:ext uri="{D42A27DB-BD31-4B8C-83A1-F6EECF244321}">
                <p14:modId xmlns:p14="http://schemas.microsoft.com/office/powerpoint/2010/main" val="3878848730"/>
              </p:ext>
            </p:extLst>
          </p:nvPr>
        </p:nvGraphicFramePr>
        <p:xfrm>
          <a:off x="1148082" y="1524086"/>
          <a:ext cx="5730238" cy="3759114"/>
        </p:xfrm>
        <a:graphic>
          <a:graphicData uri="http://schemas.openxmlformats.org/drawingml/2006/chart">
            <c:chart xmlns:c="http://schemas.openxmlformats.org/drawingml/2006/chart" xmlns:r="http://schemas.openxmlformats.org/officeDocument/2006/relationships" r:id="rId3"/>
          </a:graphicData>
        </a:graphic>
      </p:graphicFrame>
      <p:sp>
        <p:nvSpPr>
          <p:cNvPr id="9" name="תיבת טקסט 8">
            <a:extLst>
              <a:ext uri="{FF2B5EF4-FFF2-40B4-BE49-F238E27FC236}">
                <a16:creationId xmlns:a16="http://schemas.microsoft.com/office/drawing/2014/main" id="{C169A846-877F-44A0-B58C-8F0416D7FB17}"/>
              </a:ext>
            </a:extLst>
          </p:cNvPr>
          <p:cNvSpPr txBox="1"/>
          <p:nvPr/>
        </p:nvSpPr>
        <p:spPr>
          <a:xfrm>
            <a:off x="4563896" y="914400"/>
            <a:ext cx="2446504" cy="461665"/>
          </a:xfrm>
          <a:prstGeom prst="rect">
            <a:avLst/>
          </a:prstGeom>
          <a:noFill/>
        </p:spPr>
        <p:txBody>
          <a:bodyPr wrap="none" rtlCol="1">
            <a:spAutoFit/>
          </a:bodyPr>
          <a:lstStyle/>
          <a:p>
            <a:r>
              <a:rPr lang="he-IL" sz="2400" b="1" dirty="0">
                <a:solidFill>
                  <a:schemeClr val="accent6">
                    <a:lumMod val="75000"/>
                  </a:schemeClr>
                </a:solidFill>
              </a:rPr>
              <a:t>הלוואה לפי הוצאה</a:t>
            </a:r>
          </a:p>
        </p:txBody>
      </p:sp>
      <p:sp>
        <p:nvSpPr>
          <p:cNvPr id="11" name="תיבת טקסט 10">
            <a:extLst>
              <a:ext uri="{FF2B5EF4-FFF2-40B4-BE49-F238E27FC236}">
                <a16:creationId xmlns:a16="http://schemas.microsoft.com/office/drawing/2014/main" id="{94F7FE9C-31C7-4910-8E3B-7BFC2E62FF0E}"/>
              </a:ext>
            </a:extLst>
          </p:cNvPr>
          <p:cNvSpPr txBox="1"/>
          <p:nvPr/>
        </p:nvSpPr>
        <p:spPr>
          <a:xfrm>
            <a:off x="819808" y="5567593"/>
            <a:ext cx="10794922" cy="923330"/>
          </a:xfrm>
          <a:prstGeom prst="rect">
            <a:avLst/>
          </a:prstGeom>
          <a:noFill/>
        </p:spPr>
        <p:txBody>
          <a:bodyPr wrap="square" rtlCol="1">
            <a:spAutoFit/>
          </a:bodyPr>
          <a:lstStyle/>
          <a:p>
            <a:r>
              <a:rPr lang="he-IL" dirty="0"/>
              <a:t>ניתן לראות כי </a:t>
            </a:r>
            <a:r>
              <a:rPr lang="he-IL" dirty="0" err="1"/>
              <a:t>איזור</a:t>
            </a:r>
            <a:r>
              <a:rPr lang="he-IL" dirty="0"/>
              <a:t> מרכז הוא </a:t>
            </a:r>
            <a:r>
              <a:rPr lang="he-IL" dirty="0" err="1"/>
              <a:t>האיזור</a:t>
            </a:r>
            <a:r>
              <a:rPr lang="he-IL" dirty="0"/>
              <a:t> ממנו באים רוב הלקוחות שלנו שלוקחים הלוואות, אך מצד שני ממוצע ההלוואות שהם לוקחים הוא הנמוך ביותר, כ13 אלף. בצפון לעומת זאת לוקחים פחות הלוואות ביחס למרכז אך ממוצע סכום ההלוואה שהם לוקחים הוא הגבוה ביותר, כ21 אלף.</a:t>
            </a:r>
          </a:p>
        </p:txBody>
      </p:sp>
    </p:spTree>
    <p:extLst>
      <p:ext uri="{BB962C8B-B14F-4D97-AF65-F5344CB8AC3E}">
        <p14:creationId xmlns:p14="http://schemas.microsoft.com/office/powerpoint/2010/main" val="19304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תרשים 1">
            <a:extLst>
              <a:ext uri="{FF2B5EF4-FFF2-40B4-BE49-F238E27FC236}">
                <a16:creationId xmlns:a16="http://schemas.microsoft.com/office/drawing/2014/main" id="{E95A37AB-E2C7-4068-B311-F37A8047F053}"/>
              </a:ext>
            </a:extLst>
          </p:cNvPr>
          <p:cNvGraphicFramePr>
            <a:graphicFrameLocks/>
          </p:cNvGraphicFramePr>
          <p:nvPr>
            <p:extLst>
              <p:ext uri="{D42A27DB-BD31-4B8C-83A1-F6EECF244321}">
                <p14:modId xmlns:p14="http://schemas.microsoft.com/office/powerpoint/2010/main" val="1898963019"/>
              </p:ext>
            </p:extLst>
          </p:nvPr>
        </p:nvGraphicFramePr>
        <p:xfrm>
          <a:off x="701040" y="118364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תרשים 2">
            <a:extLst>
              <a:ext uri="{FF2B5EF4-FFF2-40B4-BE49-F238E27FC236}">
                <a16:creationId xmlns:a16="http://schemas.microsoft.com/office/drawing/2014/main" id="{75E3571F-189E-4209-A7CF-339B662285A8}"/>
              </a:ext>
            </a:extLst>
          </p:cNvPr>
          <p:cNvGraphicFramePr>
            <a:graphicFrameLocks/>
          </p:cNvGraphicFramePr>
          <p:nvPr>
            <p:extLst>
              <p:ext uri="{D42A27DB-BD31-4B8C-83A1-F6EECF244321}">
                <p14:modId xmlns:p14="http://schemas.microsoft.com/office/powerpoint/2010/main" val="2937933193"/>
              </p:ext>
            </p:extLst>
          </p:nvPr>
        </p:nvGraphicFramePr>
        <p:xfrm>
          <a:off x="6400800" y="118364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תיבת טקסט 3">
            <a:extLst>
              <a:ext uri="{FF2B5EF4-FFF2-40B4-BE49-F238E27FC236}">
                <a16:creationId xmlns:a16="http://schemas.microsoft.com/office/drawing/2014/main" id="{1E312A70-A581-4B23-8936-06D560274CA8}"/>
              </a:ext>
            </a:extLst>
          </p:cNvPr>
          <p:cNvSpPr txBox="1"/>
          <p:nvPr/>
        </p:nvSpPr>
        <p:spPr>
          <a:xfrm>
            <a:off x="3488029" y="365760"/>
            <a:ext cx="3187091" cy="461665"/>
          </a:xfrm>
          <a:prstGeom prst="rect">
            <a:avLst/>
          </a:prstGeom>
          <a:noFill/>
        </p:spPr>
        <p:txBody>
          <a:bodyPr wrap="none" rtlCol="1">
            <a:spAutoFit/>
          </a:bodyPr>
          <a:lstStyle/>
          <a:p>
            <a:r>
              <a:rPr lang="he-IL" sz="2400" b="1" dirty="0">
                <a:solidFill>
                  <a:schemeClr val="accent6">
                    <a:lumMod val="75000"/>
                  </a:schemeClr>
                </a:solidFill>
              </a:rPr>
              <a:t>הלוואה לפי כשל בחשבון</a:t>
            </a:r>
          </a:p>
        </p:txBody>
      </p:sp>
      <p:sp>
        <p:nvSpPr>
          <p:cNvPr id="5" name="תיבת טקסט 4">
            <a:extLst>
              <a:ext uri="{FF2B5EF4-FFF2-40B4-BE49-F238E27FC236}">
                <a16:creationId xmlns:a16="http://schemas.microsoft.com/office/drawing/2014/main" id="{E25C1491-9DFB-462F-A754-C09A2E03BCF1}"/>
              </a:ext>
            </a:extLst>
          </p:cNvPr>
          <p:cNvSpPr txBox="1"/>
          <p:nvPr/>
        </p:nvSpPr>
        <p:spPr>
          <a:xfrm>
            <a:off x="921408" y="5212695"/>
            <a:ext cx="10794922" cy="923330"/>
          </a:xfrm>
          <a:prstGeom prst="rect">
            <a:avLst/>
          </a:prstGeom>
          <a:noFill/>
        </p:spPr>
        <p:txBody>
          <a:bodyPr wrap="square" rtlCol="1">
            <a:spAutoFit/>
          </a:bodyPr>
          <a:lstStyle/>
          <a:p>
            <a:r>
              <a:rPr lang="he-IL" dirty="0"/>
              <a:t>ניתן לראות כי יש העדפה ברורה ללקוחות בלי כשל בחשבון לקחת הלוואה – 75% מהלקוחות אשר לקחו הלוואה הם בלי כשל בחשבון. בנוסף, ניתן לראות כי ממוצע ההלוואה, שלקוחות אלה לוקחים, גבוה פי 3 לעומת לקוחות עם כשל בחשבון. </a:t>
            </a:r>
            <a:r>
              <a:rPr lang="he-IL" b="1" dirty="0"/>
              <a:t>לכן ניתן להניח שיש קשר בין לקיחת הלוואה לקיימות כשל בחשבון.</a:t>
            </a:r>
          </a:p>
        </p:txBody>
      </p:sp>
    </p:spTree>
    <p:extLst>
      <p:ext uri="{BB962C8B-B14F-4D97-AF65-F5344CB8AC3E}">
        <p14:creationId xmlns:p14="http://schemas.microsoft.com/office/powerpoint/2010/main" val="726053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924DF9A1-3880-4EFD-9606-9687D2EFEF76}"/>
              </a:ext>
            </a:extLst>
          </p:cNvPr>
          <p:cNvSpPr txBox="1"/>
          <p:nvPr/>
        </p:nvSpPr>
        <p:spPr>
          <a:xfrm>
            <a:off x="5520301" y="863600"/>
            <a:ext cx="2495939" cy="584775"/>
          </a:xfrm>
          <a:prstGeom prst="rect">
            <a:avLst/>
          </a:prstGeom>
          <a:noFill/>
        </p:spPr>
        <p:txBody>
          <a:bodyPr wrap="square" rtlCol="1">
            <a:spAutoFit/>
          </a:bodyPr>
          <a:lstStyle/>
          <a:p>
            <a:r>
              <a:rPr lang="he-IL" sz="3200" dirty="0">
                <a:solidFill>
                  <a:schemeClr val="accent6">
                    <a:lumMod val="75000"/>
                  </a:schemeClr>
                </a:solidFill>
              </a:rPr>
              <a:t>שאילתות </a:t>
            </a:r>
            <a:r>
              <a:rPr lang="en-US" sz="3200" dirty="0">
                <a:solidFill>
                  <a:schemeClr val="accent6">
                    <a:lumMod val="75000"/>
                  </a:schemeClr>
                </a:solidFill>
              </a:rPr>
              <a:t>SQL</a:t>
            </a:r>
            <a:endParaRPr lang="he-IL" sz="3200" dirty="0">
              <a:solidFill>
                <a:schemeClr val="accent6">
                  <a:lumMod val="75000"/>
                </a:schemeClr>
              </a:solidFill>
            </a:endParaRPr>
          </a:p>
        </p:txBody>
      </p:sp>
      <p:sp>
        <p:nvSpPr>
          <p:cNvPr id="3" name="תיבת טקסט 2">
            <a:extLst>
              <a:ext uri="{FF2B5EF4-FFF2-40B4-BE49-F238E27FC236}">
                <a16:creationId xmlns:a16="http://schemas.microsoft.com/office/drawing/2014/main" id="{C454FD7D-5A3A-4DD4-9A66-399D984D34CB}"/>
              </a:ext>
            </a:extLst>
          </p:cNvPr>
          <p:cNvSpPr txBox="1"/>
          <p:nvPr/>
        </p:nvSpPr>
        <p:spPr>
          <a:xfrm>
            <a:off x="3148978" y="2095413"/>
            <a:ext cx="7874271" cy="369332"/>
          </a:xfrm>
          <a:prstGeom prst="rect">
            <a:avLst/>
          </a:prstGeom>
          <a:noFill/>
        </p:spPr>
        <p:txBody>
          <a:bodyPr wrap="none" rtlCol="1">
            <a:spAutoFit/>
          </a:bodyPr>
          <a:lstStyle/>
          <a:p>
            <a:r>
              <a:rPr lang="he-IL" dirty="0"/>
              <a:t>1. רשימת הלקוחות </a:t>
            </a:r>
            <a:r>
              <a:rPr lang="he-IL" dirty="0" err="1"/>
              <a:t>מאיזור</a:t>
            </a:r>
            <a:r>
              <a:rPr lang="he-IL" dirty="0"/>
              <a:t> המרכז בסדר יורד של הכנסה (5 המרוויחים הגבוהים ביותר)</a:t>
            </a:r>
          </a:p>
        </p:txBody>
      </p:sp>
      <p:pic>
        <p:nvPicPr>
          <p:cNvPr id="5" name="תמונה 4">
            <a:extLst>
              <a:ext uri="{FF2B5EF4-FFF2-40B4-BE49-F238E27FC236}">
                <a16:creationId xmlns:a16="http://schemas.microsoft.com/office/drawing/2014/main" id="{3E132E3A-9C46-4086-A756-D1A6B652A821}"/>
              </a:ext>
            </a:extLst>
          </p:cNvPr>
          <p:cNvPicPr>
            <a:picLocks noChangeAspect="1"/>
          </p:cNvPicPr>
          <p:nvPr/>
        </p:nvPicPr>
        <p:blipFill>
          <a:blip r:embed="rId2"/>
          <a:stretch>
            <a:fillRect/>
          </a:stretch>
        </p:blipFill>
        <p:spPr>
          <a:xfrm>
            <a:off x="1913599" y="2699831"/>
            <a:ext cx="4976153" cy="1388693"/>
          </a:xfrm>
          <a:prstGeom prst="rect">
            <a:avLst/>
          </a:prstGeom>
        </p:spPr>
      </p:pic>
      <p:sp>
        <p:nvSpPr>
          <p:cNvPr id="6" name="תיבת טקסט 5">
            <a:extLst>
              <a:ext uri="{FF2B5EF4-FFF2-40B4-BE49-F238E27FC236}">
                <a16:creationId xmlns:a16="http://schemas.microsoft.com/office/drawing/2014/main" id="{C9131486-CC29-42C3-AE1D-0CF5B0D052A1}"/>
              </a:ext>
            </a:extLst>
          </p:cNvPr>
          <p:cNvSpPr txBox="1"/>
          <p:nvPr/>
        </p:nvSpPr>
        <p:spPr>
          <a:xfrm>
            <a:off x="4923366" y="4693277"/>
            <a:ext cx="6872394" cy="369332"/>
          </a:xfrm>
          <a:prstGeom prst="rect">
            <a:avLst/>
          </a:prstGeom>
          <a:noFill/>
        </p:spPr>
        <p:txBody>
          <a:bodyPr wrap="none" rtlCol="1">
            <a:spAutoFit/>
          </a:bodyPr>
          <a:lstStyle/>
          <a:p>
            <a:r>
              <a:rPr lang="he-IL" dirty="0"/>
              <a:t>2. סכום וכמות הלוואות בכשל בחודש העוקב לעומת לא בכשל בחודש העוקב</a:t>
            </a:r>
          </a:p>
        </p:txBody>
      </p:sp>
      <p:pic>
        <p:nvPicPr>
          <p:cNvPr id="8" name="תמונה 7">
            <a:extLst>
              <a:ext uri="{FF2B5EF4-FFF2-40B4-BE49-F238E27FC236}">
                <a16:creationId xmlns:a16="http://schemas.microsoft.com/office/drawing/2014/main" id="{80B97BD3-56F7-401A-A3D0-9E1622583927}"/>
              </a:ext>
            </a:extLst>
          </p:cNvPr>
          <p:cNvPicPr>
            <a:picLocks noChangeAspect="1"/>
          </p:cNvPicPr>
          <p:nvPr/>
        </p:nvPicPr>
        <p:blipFill>
          <a:blip r:embed="rId3"/>
          <a:stretch>
            <a:fillRect/>
          </a:stretch>
        </p:blipFill>
        <p:spPr>
          <a:xfrm>
            <a:off x="348486" y="5667362"/>
            <a:ext cx="10290381" cy="1038238"/>
          </a:xfrm>
          <a:prstGeom prst="rect">
            <a:avLst/>
          </a:prstGeom>
        </p:spPr>
      </p:pic>
    </p:spTree>
    <p:extLst>
      <p:ext uri="{BB962C8B-B14F-4D97-AF65-F5344CB8AC3E}">
        <p14:creationId xmlns:p14="http://schemas.microsoft.com/office/powerpoint/2010/main" val="34125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810E3F7-B75F-4CEC-B944-B014B20A54EE}"/>
              </a:ext>
            </a:extLst>
          </p:cNvPr>
          <p:cNvSpPr txBox="1"/>
          <p:nvPr/>
        </p:nvSpPr>
        <p:spPr>
          <a:xfrm>
            <a:off x="1763457" y="822960"/>
            <a:ext cx="9514143" cy="369332"/>
          </a:xfrm>
          <a:prstGeom prst="rect">
            <a:avLst/>
          </a:prstGeom>
          <a:noFill/>
        </p:spPr>
        <p:txBody>
          <a:bodyPr wrap="none" rtlCol="1">
            <a:spAutoFit/>
          </a:bodyPr>
          <a:lstStyle/>
          <a:p>
            <a:r>
              <a:rPr lang="he-IL" dirty="0"/>
              <a:t>3. ממוצעי הוצאות לפי טווחי וותק בקפיצות של 5 שנים. יוצג רק במקרה וכמות הלקוחות בטווח גדולה מ- 3.</a:t>
            </a:r>
          </a:p>
        </p:txBody>
      </p:sp>
      <p:pic>
        <p:nvPicPr>
          <p:cNvPr id="4" name="תמונה 3">
            <a:extLst>
              <a:ext uri="{FF2B5EF4-FFF2-40B4-BE49-F238E27FC236}">
                <a16:creationId xmlns:a16="http://schemas.microsoft.com/office/drawing/2014/main" id="{F84A2DBF-1771-43D8-B626-B2FB8C795DBA}"/>
              </a:ext>
            </a:extLst>
          </p:cNvPr>
          <p:cNvPicPr>
            <a:picLocks noChangeAspect="1"/>
          </p:cNvPicPr>
          <p:nvPr/>
        </p:nvPicPr>
        <p:blipFill>
          <a:blip r:embed="rId2"/>
          <a:stretch>
            <a:fillRect/>
          </a:stretch>
        </p:blipFill>
        <p:spPr>
          <a:xfrm>
            <a:off x="923170" y="2298760"/>
            <a:ext cx="10345660" cy="3192195"/>
          </a:xfrm>
          <a:prstGeom prst="rect">
            <a:avLst/>
          </a:prstGeom>
        </p:spPr>
      </p:pic>
    </p:spTree>
    <p:extLst>
      <p:ext uri="{BB962C8B-B14F-4D97-AF65-F5344CB8AC3E}">
        <p14:creationId xmlns:p14="http://schemas.microsoft.com/office/powerpoint/2010/main" val="2505774210"/>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1007</TotalTime>
  <Words>533</Words>
  <Application>Microsoft Office PowerPoint</Application>
  <PresentationFormat>מסך רחב</PresentationFormat>
  <Paragraphs>58</Paragraphs>
  <Slides>11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11</vt:i4>
      </vt:variant>
    </vt:vector>
  </HeadingPairs>
  <TitlesOfParts>
    <vt:vector size="16" baseType="lpstr">
      <vt:lpstr>Arial</vt:lpstr>
      <vt:lpstr>Calibri</vt:lpstr>
      <vt:lpstr>Trebuchet MS</vt:lpstr>
      <vt:lpstr>Wingdings 3</vt:lpstr>
      <vt:lpstr>פיאה</vt:lpstr>
      <vt:lpstr>אתגר בית</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yarden yarden</dc:creator>
  <cp:lastModifiedBy>yarden yarden</cp:lastModifiedBy>
  <cp:revision>4</cp:revision>
  <dcterms:created xsi:type="dcterms:W3CDTF">2022-03-30T21:17:37Z</dcterms:created>
  <dcterms:modified xsi:type="dcterms:W3CDTF">2022-10-24T18:48:03Z</dcterms:modified>
</cp:coreProperties>
</file>