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D49-B5E8-B309-E8CB-235CE5EE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5E33-F989-9850-1E36-207ECEF7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E331-75E7-E5C5-8C83-4E6918C5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F5ED2-C190-F076-A6E0-AF4FB0C3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AA6B5-B7FD-1AAA-FDC4-5A1C84D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4D6-0A4A-5063-13FD-CB64383F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656D-0BF6-DDBF-6325-64F2C5E0D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55C6-7946-C5DE-B1DF-A7618E3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C587-2AAA-C11B-D303-6931B79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3DCD-BD6F-668E-9B7D-63E890BD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53CDD-2D40-DDD5-93F4-000B75F97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4F552-3AB1-CE2B-E747-E3792CA36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E0C-2B79-103F-A13D-1F9A3E47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8608-278D-06C5-7B22-8FAF01B8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B3AC-93DB-7A65-6884-89EF778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9F2F-D365-A99B-FBF2-B0FB081A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2C24-BF8F-37BF-C96A-F03B4B1E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7B9-DBD1-A606-79DF-A72ADEFB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0A8E-E8A9-7C95-8920-B49C753A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7208-F276-F8B6-6B75-FA27B6E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7733-768A-366E-4546-210BCDC0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D3C9-8D95-00D9-FB91-39F5893E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E39-F186-672A-43D4-7B9B313F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8AF-C962-FC66-BB83-00938C94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57BF-A27B-5A22-2AD5-5A3E604F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5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0FA9-DA96-3545-440F-E405A6F7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92D2-6BA5-863C-9E7D-8AD76639C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A3F68-D752-70FC-A248-A6D51738C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C2658-F32F-1798-13FD-3551DC2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4352-C338-7E64-BD1C-1D47CC4A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541B-07AB-178C-025B-C57B10F0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3BEE-DB2A-26C0-E1DB-7CCCE575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8F470-3CC2-806D-609D-16F77D20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281C-0466-941C-4227-B2BABB74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A7F0-5CBE-D5EE-3D8A-1339A8B6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20832-A984-6763-7F04-1C8BFC98F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75FB1-DFF7-524E-5193-26FD400F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7B4DD-0018-6CF6-9CA6-ACF92A21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E9235-5EEA-D6D2-89B5-C2CCB2C0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2A0-3BF7-7D8D-3092-2E9A21AF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3480-85AA-8FB4-6F0C-E6D60DF6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3106E-7711-A14B-866D-31F70029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5A46B-4C50-17E4-2B35-5274FBE3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69555-726A-CB52-3805-ABA3DF6C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DAC19-955F-000E-235A-290D0FF4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D616D-D951-A383-4342-398955AB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326B-6370-19CA-ADEB-CD8E5BE4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EDCA-3B33-1CBC-3BB2-25DF4629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B407-EFF6-D6C9-8BC1-542B45FE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43A3-669A-3F22-A3A8-0898422C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A099-E6B3-F072-4844-57E6E64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D888-25B3-7BF6-0C14-ABD00E3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656A-DB81-539E-2A32-97E5CA7E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376BC-5C60-50CB-F7E8-885A2C90C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8854-1327-4CD0-2C3E-2F224AE1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F8587-4F18-97D1-ABB4-972D2E4F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8C0C-F380-E6FC-2E41-E79C3F4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00FCE-6ECA-4798-FE47-F9548A7F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8EE05-DF0C-5C19-7138-CF52B342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0FF1B-ECA1-E6F1-2E39-89EBDC77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DCF2-0DC4-08EA-3FA6-59711AAED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E156-92CC-42F0-9C95-DD5623F8E16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9D18-40BB-AE43-F88E-6A86C220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DE3A-5843-67D5-A7B8-317B4A2E3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969F-704B-4300-BCFB-3B98FCAA6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9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1C5C-9F85-A470-2C1E-5C631789B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SST Importance Sampling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79631-E1A3-867A-57F3-4292DC0B4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and Toy Problems</a:t>
            </a:r>
          </a:p>
          <a:p>
            <a:endParaRPr lang="en-US" dirty="0"/>
          </a:p>
          <a:p>
            <a:r>
              <a:rPr lang="en-US" dirty="0"/>
              <a:t>Haden Smith, PE</a:t>
            </a:r>
          </a:p>
        </p:txBody>
      </p:sp>
    </p:spTree>
    <p:extLst>
      <p:ext uri="{BB962C8B-B14F-4D97-AF65-F5344CB8AC3E}">
        <p14:creationId xmlns:p14="http://schemas.microsoft.com/office/powerpoint/2010/main" val="373303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E7AF-14E7-FA12-D8E5-A62CC09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Importance Sampling - Vegas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11B68E-E632-139D-A11F-EF0D5912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691084"/>
            <a:ext cx="4572000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7EB9D3-E8CB-ABBE-512F-F6773909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57239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8241-CD12-AFF1-986C-02995521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1875" cy="4351338"/>
          </a:xfrm>
        </p:spPr>
        <p:txBody>
          <a:bodyPr/>
          <a:lstStyle/>
          <a:p>
            <a:r>
              <a:rPr lang="en-US" dirty="0"/>
              <a:t>Transposition domain is 20 x 20 grid cells</a:t>
            </a:r>
          </a:p>
          <a:p>
            <a:r>
              <a:rPr lang="en-US" dirty="0"/>
              <a:t>Watershed is 3 x 3 grid cells</a:t>
            </a:r>
          </a:p>
          <a:p>
            <a:r>
              <a:rPr lang="en-US" dirty="0"/>
              <a:t>Three storm templates of varying sizes to transpose within the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A2A2-9AF7-EA7D-DE20-735DDF30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825625"/>
            <a:ext cx="7267575" cy="43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 – Basic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8241-CD12-AFF1-986C-02995521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18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</a:t>
            </a:r>
            <a:r>
              <a:rPr lang="en-US" sz="2400" dirty="0">
                <a:solidFill>
                  <a:srgbClr val="FF0000"/>
                </a:solidFill>
              </a:rPr>
              <a:t>100,000</a:t>
            </a:r>
          </a:p>
          <a:p>
            <a:pPr lvl="1"/>
            <a:r>
              <a:rPr lang="en-US" sz="2000" dirty="0"/>
              <a:t>Sample storm shape (A, B, or C)</a:t>
            </a:r>
          </a:p>
          <a:p>
            <a:pPr lvl="1"/>
            <a:r>
              <a:rPr lang="en-US" sz="2000" dirty="0"/>
              <a:t>Sample centroid of storm (x, y) from uniform distributions</a:t>
            </a:r>
          </a:p>
          <a:p>
            <a:pPr lvl="2"/>
            <a:r>
              <a:rPr lang="en-US" sz="1600" dirty="0"/>
              <a:t>X ~ U(1, 20)</a:t>
            </a:r>
          </a:p>
          <a:p>
            <a:pPr lvl="2"/>
            <a:r>
              <a:rPr lang="en-US" sz="1600" dirty="0"/>
              <a:t>Y ~ U(1, 20)</a:t>
            </a:r>
          </a:p>
          <a:p>
            <a:pPr lvl="1"/>
            <a:r>
              <a:rPr lang="en-US" sz="2000" dirty="0"/>
              <a:t>If storm overlaps with watershed, sample storm depth from N(10, 2)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A2A2-9AF7-EA7D-DE20-735DDF30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825625"/>
            <a:ext cx="7267575" cy="43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0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 – Basic Monte 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 equal weight to each depth: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Sort and cumulate weights to get non-exceedance probability.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  <a:blipFill>
                <a:blip r:embed="rId2"/>
                <a:stretch>
                  <a:fillRect l="-19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F395DE-6EF5-56B1-3726-8500194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27" y="1825625"/>
            <a:ext cx="4572396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 – Importance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8241-CD12-AFF1-986C-02995521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18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</a:t>
            </a:r>
            <a:r>
              <a:rPr lang="en-US" sz="2400" dirty="0">
                <a:solidFill>
                  <a:srgbClr val="FF0000"/>
                </a:solidFill>
              </a:rPr>
              <a:t>10,000</a:t>
            </a:r>
          </a:p>
          <a:p>
            <a:pPr lvl="1"/>
            <a:r>
              <a:rPr lang="en-US" sz="2000" dirty="0"/>
              <a:t>Sample storm shape (A, B, or C)</a:t>
            </a:r>
          </a:p>
          <a:p>
            <a:pPr lvl="1"/>
            <a:r>
              <a:rPr lang="en-US" sz="2000" dirty="0"/>
              <a:t>Sample centroid of storm (x, y) from truncated normal distributions</a:t>
            </a:r>
          </a:p>
          <a:p>
            <a:pPr lvl="2"/>
            <a:r>
              <a:rPr lang="en-US" sz="1600" dirty="0"/>
              <a:t>X ~ </a:t>
            </a:r>
            <a:r>
              <a:rPr lang="en-US" sz="1600" dirty="0" err="1"/>
              <a:t>Trunc</a:t>
            </a:r>
            <a:r>
              <a:rPr lang="en-US" sz="1600" dirty="0"/>
              <a:t>. N(5, 5.5, 1, 20)</a:t>
            </a:r>
          </a:p>
          <a:p>
            <a:pPr lvl="2"/>
            <a:r>
              <a:rPr lang="en-US" sz="1600" dirty="0"/>
              <a:t>Y ~ </a:t>
            </a:r>
            <a:r>
              <a:rPr lang="en-US" sz="1600" dirty="0" err="1"/>
              <a:t>Trunc</a:t>
            </a:r>
            <a:r>
              <a:rPr lang="en-US" sz="1600" dirty="0"/>
              <a:t>. N(4, 5.5, 1, 20)</a:t>
            </a:r>
          </a:p>
          <a:p>
            <a:pPr lvl="1"/>
            <a:r>
              <a:rPr lang="en-US" sz="2000" dirty="0"/>
              <a:t>If storm overlaps with watershed, sample storm depth from N(10, 2)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A2A2-9AF7-EA7D-DE20-735DDF30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825625"/>
            <a:ext cx="7267575" cy="43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 –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Compute weight of each depth: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Normalize weights: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Sort and cumulate weights to get non-exceedance probability.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  <a:blipFill>
                <a:blip r:embed="rId2"/>
                <a:stretch>
                  <a:fillRect l="-1642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F395DE-6EF5-56B1-3726-8500194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27" y="1825625"/>
            <a:ext cx="4572396" cy="3785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84B70-931F-0C43-6AB7-3C362CBD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4572396" cy="37859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187AA0-DD53-21DB-6A19-6FB7832D4C52}"/>
              </a:ext>
            </a:extLst>
          </p:cNvPr>
          <p:cNvCxnSpPr/>
          <p:nvPr/>
        </p:nvCxnSpPr>
        <p:spPr>
          <a:xfrm>
            <a:off x="7686675" y="2333625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20683-6D8A-55BE-31B0-6C0C2A37F630}"/>
              </a:ext>
            </a:extLst>
          </p:cNvPr>
          <p:cNvCxnSpPr>
            <a:cxnSpLocks/>
          </p:cNvCxnSpPr>
          <p:nvPr/>
        </p:nvCxnSpPr>
        <p:spPr>
          <a:xfrm rot="10800000">
            <a:off x="9915525" y="34290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2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DAC6-9028-C4D7-4688-5849E62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SST Toy Problem –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Compute weight of each depth: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𝑇𝑁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Normalize weights: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Sort and cumulate weights to get non-exceedance probability.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B18241-CD12-AFF1-986C-029955210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57700" cy="4351338"/>
              </a:xfrm>
              <a:blipFill>
                <a:blip r:embed="rId2"/>
                <a:stretch>
                  <a:fillRect l="-1642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F395DE-6EF5-56B1-3726-85001940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27" y="1825625"/>
            <a:ext cx="4572396" cy="3785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7948AA-36A8-6CED-CF72-0E765CA1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27" y="1825625"/>
            <a:ext cx="457239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4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92A-9109-7380-D629-40F0754E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Methods – Adaptive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74B2-662E-B4FE-9985-40AC4F25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Stratified Sampling – Miser</a:t>
            </a:r>
          </a:p>
          <a:p>
            <a:r>
              <a:rPr lang="en-US" dirty="0"/>
              <a:t>Adaptive Importance Sampling – Vegas</a:t>
            </a:r>
          </a:p>
          <a:p>
            <a:r>
              <a:rPr lang="en-US" dirty="0"/>
              <a:t>Split Vegas:</a:t>
            </a:r>
          </a:p>
          <a:p>
            <a:pPr lvl="1"/>
            <a:r>
              <a:rPr lang="en-US" dirty="0"/>
              <a:t>“Vegas within Miser”</a:t>
            </a:r>
          </a:p>
        </p:txBody>
      </p:sp>
    </p:spTree>
    <p:extLst>
      <p:ext uri="{BB962C8B-B14F-4D97-AF65-F5344CB8AC3E}">
        <p14:creationId xmlns:p14="http://schemas.microsoft.com/office/powerpoint/2010/main" val="378835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E7AF-14E7-FA12-D8E5-A62CC09B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Stratified Sampling - Miser</a:t>
            </a:r>
          </a:p>
        </p:txBody>
      </p:sp>
      <p:pic>
        <p:nvPicPr>
          <p:cNvPr id="6" name="Content Placeholder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151D39D-5FAD-3D45-B720-69319DE43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787525"/>
            <a:ext cx="4314279" cy="4351338"/>
          </a:xfrm>
        </p:spPr>
      </p:pic>
      <p:pic>
        <p:nvPicPr>
          <p:cNvPr id="8" name="Picture 7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8ED605BF-95F6-1C32-8136-3246EAA4E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7525"/>
            <a:ext cx="4315475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SST Importance Sampling </vt:lpstr>
      <vt:lpstr>SST Toy Problem</vt:lpstr>
      <vt:lpstr>SST Toy Problem – Basic Monte Carlo</vt:lpstr>
      <vt:lpstr>SST Toy Problem – Basic Monte Carlo</vt:lpstr>
      <vt:lpstr>SST Toy Problem – Importance Sampling</vt:lpstr>
      <vt:lpstr>SST Toy Problem – Importance Sampling</vt:lpstr>
      <vt:lpstr>SST Toy Problem – Importance Sampling</vt:lpstr>
      <vt:lpstr>Advanced Methods – Adaptive Sampling</vt:lpstr>
      <vt:lpstr>Adaptive Stratified Sampling - Miser</vt:lpstr>
      <vt:lpstr>Adaptive Importance Sampling - Vegas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 Haden CIV (USA)</dc:creator>
  <cp:lastModifiedBy>Smith, C Haden CIV (USA)</cp:lastModifiedBy>
  <cp:revision>6</cp:revision>
  <dcterms:created xsi:type="dcterms:W3CDTF">2025-01-07T16:43:03Z</dcterms:created>
  <dcterms:modified xsi:type="dcterms:W3CDTF">2025-04-18T20:15:43Z</dcterms:modified>
</cp:coreProperties>
</file>