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aleway"/>
      <p:regular r:id="rId11"/>
      <p:bold r:id="rId12"/>
      <p:italic r:id="rId13"/>
      <p:boldItalic r:id="rId14"/>
    </p:embeddedFont>
    <p:embeddedFont>
      <p:font typeface="Average"/>
      <p:regular r:id="rId15"/>
    </p:embeddedFon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6.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verage-regular.fntdata"/><Relationship Id="rId14" Type="http://schemas.openxmlformats.org/officeDocument/2006/relationships/font" Target="fonts/Raleway-boldItalic.fntdata"/><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slide" Target="slides/slide1.xml"/><Relationship Id="rId19" Type="http://schemas.openxmlformats.org/officeDocument/2006/relationships/font" Target="fonts/SourceSansPro-boldItalic.fntdata"/><Relationship Id="rId6" Type="http://schemas.openxmlformats.org/officeDocument/2006/relationships/slide" Target="slides/slide2.xml"/><Relationship Id="rId18"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2"/>
              </a:buClr>
              <a:buSzPts val="1100"/>
              <a:buFont typeface="Arial"/>
              <a:buNone/>
            </a:pPr>
            <a:r>
              <a:rPr lang="en" sz="1200">
                <a:solidFill>
                  <a:schemeClr val="dk2"/>
                </a:solidFill>
                <a:latin typeface="Calibri"/>
                <a:ea typeface="Calibri"/>
                <a:cs typeface="Calibri"/>
                <a:sym typeface="Calibri"/>
              </a:rPr>
              <a:t>Microcontroller =small computer on a single integrated circuit (system on a chip)</a:t>
            </a:r>
            <a:endParaRPr sz="1200">
              <a:solidFill>
                <a:schemeClr val="dk2"/>
              </a:solidFill>
              <a:latin typeface="Calibri"/>
              <a:ea typeface="Calibri"/>
              <a:cs typeface="Calibri"/>
              <a:sym typeface="Calibri"/>
            </a:endParaRPr>
          </a:p>
          <a:p>
            <a:pPr indent="0" lvl="0" marL="0" rtl="0">
              <a:lnSpc>
                <a:spcPct val="115000"/>
              </a:lnSpc>
              <a:spcBef>
                <a:spcPts val="0"/>
              </a:spcBef>
              <a:spcAft>
                <a:spcPts val="0"/>
              </a:spcAft>
              <a:buClr>
                <a:schemeClr val="dk2"/>
              </a:buClr>
              <a:buSzPts val="1100"/>
              <a:buFont typeface="Arial"/>
              <a:buNone/>
            </a:pPr>
            <a:r>
              <a:rPr lang="en" sz="1200">
                <a:solidFill>
                  <a:schemeClr val="dk2"/>
                </a:solidFill>
                <a:latin typeface="Calibri"/>
                <a:ea typeface="Calibri"/>
                <a:cs typeface="Calibri"/>
                <a:sym typeface="Calibri"/>
              </a:rPr>
              <a:t>Inputs include sensors; outputs include screen/monitor, light</a:t>
            </a:r>
            <a:endParaRPr sz="1200">
              <a:solidFill>
                <a:schemeClr val="dk2"/>
              </a:solidFill>
              <a:latin typeface="Calibri"/>
              <a:ea typeface="Calibri"/>
              <a:cs typeface="Calibri"/>
              <a:sym typeface="Calibri"/>
            </a:endParaRPr>
          </a:p>
          <a:p>
            <a:pPr indent="0" lvl="0" marL="0" rtl="0">
              <a:lnSpc>
                <a:spcPct val="115000"/>
              </a:lnSpc>
              <a:spcBef>
                <a:spcPts val="0"/>
              </a:spcBef>
              <a:spcAft>
                <a:spcPts val="0"/>
              </a:spcAft>
              <a:buClr>
                <a:schemeClr val="dk2"/>
              </a:buClr>
              <a:buSzPts val="1100"/>
              <a:buFont typeface="Arial"/>
              <a:buNone/>
            </a:pPr>
            <a:r>
              <a:rPr lang="en" sz="1200">
                <a:solidFill>
                  <a:schemeClr val="dk2"/>
                </a:solidFill>
                <a:latin typeface="Calibri"/>
                <a:ea typeface="Calibri"/>
                <a:cs typeface="Calibri"/>
                <a:sym typeface="Calibri"/>
              </a:rPr>
              <a:t>Purpose: LED</a:t>
            </a:r>
            <a:endParaRPr sz="1200">
              <a:solidFill>
                <a:schemeClr val="dk2"/>
              </a:solidFill>
              <a:latin typeface="Calibri"/>
              <a:ea typeface="Calibri"/>
              <a:cs typeface="Calibri"/>
              <a:sym typeface="Calibri"/>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USB cable A to B allows you to load your program/code from your computer to the arduino </a:t>
            </a:r>
            <a:endParaRPr/>
          </a:p>
          <a:p>
            <a:pPr indent="0" lvl="0" marL="0">
              <a:spcBef>
                <a:spcPts val="0"/>
              </a:spcBef>
              <a:spcAft>
                <a:spcPts val="0"/>
              </a:spcAft>
              <a:buNone/>
            </a:pPr>
            <a:r>
              <a:rPr lang="en"/>
              <a:t>You plug the wire into the metal USB port on the top left of the picture of the arduino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Shape 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txBox="1"/>
          <p:nvPr>
            <p:ph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Shape 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Shape 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Shape 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Shape 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Shape 41"/>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Shape 42"/>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Shape 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2"/>
                </a:solidFill>
                <a:latin typeface="Source Sans Pro"/>
                <a:ea typeface="Source Sans Pro"/>
                <a:cs typeface="Source Sans Pro"/>
                <a:sym typeface="Source Sans Pro"/>
              </a:rPr>
              <a:t>‹#›</a:t>
            </a:fld>
            <a:endParaRPr sz="1000">
              <a:solidFill>
                <a:schemeClr val="lt2"/>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reate.arduino.cc/edi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Arduino</a:t>
            </a:r>
            <a:endParaRPr/>
          </a:p>
        </p:txBody>
      </p:sp>
      <p:sp>
        <p:nvSpPr>
          <p:cNvPr id="59" name="Shape 59"/>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FeMaidens Programming 2017-2018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6000"/>
              <a:t>What is an </a:t>
            </a:r>
            <a:r>
              <a:rPr i="1" lang="en" sz="6000"/>
              <a:t>Arduino</a:t>
            </a:r>
            <a:r>
              <a:rPr lang="en" sz="6000"/>
              <a: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90250" y="526350"/>
            <a:ext cx="8364600" cy="41229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b="0" lang="en" sz="3600">
                <a:latin typeface="Average"/>
                <a:ea typeface="Average"/>
                <a:cs typeface="Average"/>
                <a:sym typeface="Average"/>
              </a:rPr>
              <a:t>It is a microcontroller that receives inputs and drives outputs easily. </a:t>
            </a:r>
            <a:endParaRPr b="0" sz="36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Important components of the arduino:</a:t>
            </a:r>
            <a:endParaRPr/>
          </a:p>
        </p:txBody>
      </p:sp>
      <p:sp>
        <p:nvSpPr>
          <p:cNvPr id="75" name="Shape 75"/>
          <p:cNvSpPr txBox="1"/>
          <p:nvPr>
            <p:ph idx="1" type="body"/>
          </p:nvPr>
        </p:nvSpPr>
        <p:spPr>
          <a:xfrm>
            <a:off x="311700" y="1152475"/>
            <a:ext cx="3576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2"/>
                </a:solidFill>
              </a:rPr>
              <a:t>•</a:t>
            </a:r>
            <a:r>
              <a:rPr lang="en" sz="2200">
                <a:solidFill>
                  <a:schemeClr val="dk2"/>
                </a:solidFill>
                <a:latin typeface="Average"/>
                <a:ea typeface="Average"/>
                <a:cs typeface="Average"/>
                <a:sym typeface="Average"/>
              </a:rPr>
              <a:t>Circuit board </a:t>
            </a:r>
            <a:endParaRPr sz="2200">
              <a:solidFill>
                <a:schemeClr val="dk2"/>
              </a:solidFill>
              <a:latin typeface="Average"/>
              <a:ea typeface="Average"/>
              <a:cs typeface="Average"/>
              <a:sym typeface="Average"/>
            </a:endParaRPr>
          </a:p>
          <a:p>
            <a:pPr indent="0" lvl="0" marL="0" rtl="0">
              <a:spcBef>
                <a:spcPts val="1600"/>
              </a:spcBef>
              <a:spcAft>
                <a:spcPts val="0"/>
              </a:spcAft>
              <a:buClr>
                <a:schemeClr val="dk2"/>
              </a:buClr>
              <a:buSzPts val="1100"/>
              <a:buFont typeface="Arial"/>
              <a:buNone/>
            </a:pPr>
            <a:r>
              <a:rPr lang="en">
                <a:solidFill>
                  <a:schemeClr val="dk2"/>
                </a:solidFill>
                <a:latin typeface="Average"/>
                <a:ea typeface="Average"/>
                <a:cs typeface="Average"/>
                <a:sym typeface="Average"/>
              </a:rPr>
              <a:t>(Arduino UNO version R3)</a:t>
            </a:r>
            <a:endParaRPr>
              <a:solidFill>
                <a:schemeClr val="dk2"/>
              </a:solidFill>
              <a:latin typeface="Average"/>
              <a:ea typeface="Average"/>
              <a:cs typeface="Average"/>
              <a:sym typeface="Average"/>
            </a:endParaRPr>
          </a:p>
          <a:p>
            <a:pPr indent="0" lvl="0" marL="0" rtl="0">
              <a:spcBef>
                <a:spcPts val="1600"/>
              </a:spcBef>
              <a:spcAft>
                <a:spcPts val="0"/>
              </a:spcAft>
              <a:buClr>
                <a:schemeClr val="dk2"/>
              </a:buClr>
              <a:buSzPts val="1100"/>
              <a:buFont typeface="Arial"/>
              <a:buNone/>
            </a:pPr>
            <a:r>
              <a:rPr lang="en" sz="2200">
                <a:solidFill>
                  <a:schemeClr val="dk2"/>
                </a:solidFill>
                <a:latin typeface="Average"/>
                <a:ea typeface="Average"/>
                <a:cs typeface="Average"/>
                <a:sym typeface="Average"/>
              </a:rPr>
              <a:t>•USB cable A to B </a:t>
            </a:r>
            <a:endParaRPr sz="2200">
              <a:solidFill>
                <a:schemeClr val="dk2"/>
              </a:solidFill>
              <a:latin typeface="Average"/>
              <a:ea typeface="Average"/>
              <a:cs typeface="Average"/>
              <a:sym typeface="Average"/>
            </a:endParaRPr>
          </a:p>
          <a:p>
            <a:pPr indent="0" lvl="0" marL="0">
              <a:spcBef>
                <a:spcPts val="1600"/>
              </a:spcBef>
              <a:spcAft>
                <a:spcPts val="1600"/>
              </a:spcAft>
              <a:buNone/>
            </a:pPr>
            <a:r>
              <a:t/>
            </a:r>
            <a:endParaRPr/>
          </a:p>
        </p:txBody>
      </p:sp>
      <p:pic>
        <p:nvPicPr>
          <p:cNvPr id="76" name="Shape 76"/>
          <p:cNvPicPr preferRelativeResize="0"/>
          <p:nvPr/>
        </p:nvPicPr>
        <p:blipFill>
          <a:blip r:embed="rId3">
            <a:alphaModFix/>
          </a:blip>
          <a:stretch>
            <a:fillRect/>
          </a:stretch>
        </p:blipFill>
        <p:spPr>
          <a:xfrm>
            <a:off x="3344975" y="1068425"/>
            <a:ext cx="5405700" cy="3970475"/>
          </a:xfrm>
          <a:prstGeom prst="rect">
            <a:avLst/>
          </a:prstGeom>
          <a:noFill/>
          <a:ln>
            <a:noFill/>
          </a:ln>
        </p:spPr>
      </p:pic>
      <p:pic>
        <p:nvPicPr>
          <p:cNvPr id="77" name="Shape 77"/>
          <p:cNvPicPr preferRelativeResize="0"/>
          <p:nvPr/>
        </p:nvPicPr>
        <p:blipFill>
          <a:blip r:embed="rId4">
            <a:alphaModFix/>
          </a:blip>
          <a:stretch>
            <a:fillRect/>
          </a:stretch>
        </p:blipFill>
        <p:spPr>
          <a:xfrm>
            <a:off x="432550" y="2797850"/>
            <a:ext cx="2562775" cy="192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do you program an arduino?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Programming Arduino:</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accent1"/>
              </a:buClr>
              <a:buSzPts val="1800"/>
              <a:buChar char="●"/>
            </a:pPr>
            <a:r>
              <a:rPr lang="en">
                <a:solidFill>
                  <a:schemeClr val="accent1"/>
                </a:solidFill>
              </a:rPr>
              <a:t>An arduino can be programmed using the Arduino IDE.</a:t>
            </a:r>
            <a:endParaRPr>
              <a:solidFill>
                <a:schemeClr val="accent1"/>
              </a:solidFill>
            </a:endParaRPr>
          </a:p>
          <a:p>
            <a:pPr indent="-342900" lvl="0" marL="457200" rtl="0">
              <a:spcBef>
                <a:spcPts val="0"/>
              </a:spcBef>
              <a:spcAft>
                <a:spcPts val="0"/>
              </a:spcAft>
              <a:buClr>
                <a:schemeClr val="accent1"/>
              </a:buClr>
              <a:buSzPts val="1800"/>
              <a:buChar char="●"/>
            </a:pPr>
            <a:r>
              <a:rPr lang="en" u="sng">
                <a:solidFill>
                  <a:schemeClr val="hlink"/>
                </a:solidFill>
                <a:hlinkClick r:id="rId3"/>
              </a:rPr>
              <a:t>https://create.arduino.cc/editor/</a:t>
            </a:r>
            <a:r>
              <a:rPr lang="en">
                <a:solidFill>
                  <a:schemeClr val="accent1"/>
                </a:solidFill>
              </a:rPr>
              <a:t> ← takes you to the Arduino web editor.</a:t>
            </a:r>
            <a:endParaRPr>
              <a:solidFill>
                <a:schemeClr val="accent1"/>
              </a:solidFill>
            </a:endParaRPr>
          </a:p>
          <a:p>
            <a:pPr indent="-342900" lvl="0" marL="457200" rtl="0">
              <a:spcBef>
                <a:spcPts val="0"/>
              </a:spcBef>
              <a:spcAft>
                <a:spcPts val="0"/>
              </a:spcAft>
              <a:buClr>
                <a:schemeClr val="accent1"/>
              </a:buClr>
              <a:buSzPts val="1800"/>
              <a:buChar char="●"/>
            </a:pPr>
            <a:r>
              <a:rPr lang="en">
                <a:solidFill>
                  <a:schemeClr val="accent1"/>
                </a:solidFill>
              </a:rPr>
              <a:t>Arduinos are programmed in a language known as C++, which is different from Java</a:t>
            </a:r>
            <a:endParaRPr>
              <a:solidFill>
                <a:schemeClr val="accent1"/>
              </a:solidFill>
            </a:endParaRPr>
          </a:p>
          <a:p>
            <a:pPr indent="-342900" lvl="0" marL="457200" rtl="0">
              <a:spcBef>
                <a:spcPts val="0"/>
              </a:spcBef>
              <a:spcAft>
                <a:spcPts val="0"/>
              </a:spcAft>
              <a:buClr>
                <a:schemeClr val="accent1"/>
              </a:buClr>
              <a:buSzPts val="1800"/>
              <a:buChar char="●"/>
            </a:pPr>
            <a:r>
              <a:rPr lang="en">
                <a:solidFill>
                  <a:schemeClr val="accent1"/>
                </a:solidFill>
              </a:rPr>
              <a:t>Each arduino program involves two parts:</a:t>
            </a:r>
            <a:endParaRPr>
              <a:solidFill>
                <a:schemeClr val="accent1"/>
              </a:solidFill>
            </a:endParaRPr>
          </a:p>
          <a:p>
            <a:pPr indent="-317500" lvl="1" marL="914400" rtl="0">
              <a:spcBef>
                <a:spcPts val="0"/>
              </a:spcBef>
              <a:spcAft>
                <a:spcPts val="0"/>
              </a:spcAft>
              <a:buClr>
                <a:schemeClr val="accent1"/>
              </a:buClr>
              <a:buSzPts val="1400"/>
              <a:buChar char="○"/>
            </a:pPr>
            <a:r>
              <a:rPr lang="en">
                <a:solidFill>
                  <a:schemeClr val="accent1"/>
                </a:solidFill>
              </a:rPr>
              <a:t>Setup: The part of the program which is only run once at the beginning. This is used to set up the arduino so that it can run the rest of the program.</a:t>
            </a:r>
            <a:endParaRPr>
              <a:solidFill>
                <a:schemeClr val="accent1"/>
              </a:solidFill>
            </a:endParaRPr>
          </a:p>
          <a:p>
            <a:pPr indent="-317500" lvl="1" marL="914400" rtl="0">
              <a:spcBef>
                <a:spcPts val="0"/>
              </a:spcBef>
              <a:spcAft>
                <a:spcPts val="0"/>
              </a:spcAft>
              <a:buClr>
                <a:schemeClr val="accent1"/>
              </a:buClr>
              <a:buSzPts val="1400"/>
              <a:buChar char="○"/>
            </a:pPr>
            <a:r>
              <a:rPr lang="en">
                <a:solidFill>
                  <a:schemeClr val="accent1"/>
                </a:solidFill>
              </a:rPr>
              <a:t>Loop: The part of the program that is run infinitely. This is the main part of the arduino program.</a:t>
            </a:r>
            <a:endParaRPr>
              <a:solidFill>
                <a:schemeClr val="accent1"/>
              </a:solidFill>
            </a:endParaRPr>
          </a:p>
          <a:p>
            <a:pPr indent="-342900" lvl="0" marL="457200" rtl="0">
              <a:spcBef>
                <a:spcPts val="0"/>
              </a:spcBef>
              <a:spcAft>
                <a:spcPts val="0"/>
              </a:spcAft>
              <a:buClr>
                <a:schemeClr val="accent1"/>
              </a:buClr>
              <a:buSzPts val="1800"/>
              <a:buChar char="●"/>
            </a:pPr>
            <a:r>
              <a:rPr lang="en">
                <a:solidFill>
                  <a:schemeClr val="accent1"/>
                </a:solidFill>
              </a:rPr>
              <a:t>All methods for the arduino are in the arduino “API”</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