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Inconsolata"/>
      <p:regular r:id="rId29"/>
      <p:bold r:id="rId30"/>
    </p:embeddedFont>
    <p:embeddedFont>
      <p:font typeface="Source Sans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consolat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regular.fntdata"/><Relationship Id="rId30" Type="http://schemas.openxmlformats.org/officeDocument/2006/relationships/font" Target="fonts/Inconsolata-bold.fntdata"/><Relationship Id="rId11" Type="http://schemas.openxmlformats.org/officeDocument/2006/relationships/slide" Target="slides/slide7.xml"/><Relationship Id="rId33" Type="http://schemas.openxmlformats.org/officeDocument/2006/relationships/font" Target="fonts/SourceSansPro-italic.fntdata"/><Relationship Id="rId10" Type="http://schemas.openxmlformats.org/officeDocument/2006/relationships/slide" Target="slides/slide6.xml"/><Relationship Id="rId32" Type="http://schemas.openxmlformats.org/officeDocument/2006/relationships/font" Target="fonts/SourceSansPr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SourceSansPr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Remember to encourage note taking → mention the assessment in 2 weeks</a:t>
            </a:r>
            <a:endParaRPr/>
          </a:p>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Draw attention to how if we return a variable, it must have the same type as the method’s return type, or we willg et an error.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10 min. Have one or two groups write their method on the board, and have the others figure out how to call the method.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Mention that we won’t be going super in depth about classes → too complicated. Will just go over the basics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Briefly mention constructors as how we pass the class the values for these variables, but will not be going in depth about it in precut lessons</a:t>
            </a:r>
            <a:endParaRPr/>
          </a:p>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 ish min group activity) Walk around and see how people are doing. Ask one group to write theirs up on the board. Doesn’t have to be in Java syntax, can be pseudocode. Ideal answer is:</a:t>
            </a:r>
            <a:endParaRPr/>
          </a:p>
          <a:p>
            <a:pPr indent="0" lvl="0" marL="0">
              <a:spcBef>
                <a:spcPts val="0"/>
              </a:spcBef>
              <a:spcAft>
                <a:spcPts val="0"/>
              </a:spcAft>
              <a:buNone/>
            </a:pPr>
            <a:r>
              <a:rPr lang="en"/>
              <a:t>if (hungry == true) {</a:t>
            </a:r>
            <a:endParaRPr/>
          </a:p>
          <a:p>
            <a:pPr indent="0" lvl="0" marL="0">
              <a:spcBef>
                <a:spcPts val="0"/>
              </a:spcBef>
              <a:spcAft>
                <a:spcPts val="0"/>
              </a:spcAft>
              <a:buNone/>
            </a:pPr>
            <a:r>
              <a:rPr lang="en"/>
              <a:t>	Eat food</a:t>
            </a:r>
            <a:endParaRPr/>
          </a:p>
          <a:p>
            <a:pPr indent="0" lvl="0" marL="0">
              <a:spcBef>
                <a:spcPts val="0"/>
              </a:spcBef>
              <a:spcAft>
                <a:spcPts val="0"/>
              </a:spcAft>
              <a:buNone/>
            </a:pPr>
            <a:r>
              <a:rPr lang="en"/>
              <a:t>}</a:t>
            </a:r>
            <a:endParaRPr/>
          </a:p>
          <a:p>
            <a:pPr indent="0" lvl="0" marL="0">
              <a:spcBef>
                <a:spcPts val="0"/>
              </a:spcBef>
              <a:spcAft>
                <a:spcPts val="0"/>
              </a:spcAft>
              <a:buNone/>
            </a:pPr>
            <a:r>
              <a:rPr lang="en"/>
              <a:t>Else {</a:t>
            </a:r>
            <a:endParaRPr/>
          </a:p>
          <a:p>
            <a:pPr indent="0" lvl="0" marL="0">
              <a:spcBef>
                <a:spcPts val="0"/>
              </a:spcBef>
              <a:spcAft>
                <a:spcPts val="0"/>
              </a:spcAft>
              <a:buNone/>
            </a:pPr>
            <a:r>
              <a:rPr lang="en"/>
              <a:t>	study</a:t>
            </a:r>
            <a:endParaRPr/>
          </a:p>
          <a:p>
            <a:pPr indent="0" lvl="0" marL="0">
              <a:spcBef>
                <a:spcPts val="0"/>
              </a:spcBef>
              <a:spcAft>
                <a:spcPts val="0"/>
              </a:spcAft>
              <a:buNone/>
            </a:pPr>
            <a:r>
              <a:rPr lang="en"/>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Point out use of type to transition into different types, also mention we’ll go into more depth about this a little further on</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5-10 min, have ALL groups go up to put one example up on the board. We’ll go over as a group. See if anyone asks questions about the word “public” or just accept it (will go over public vs private later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Shape 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txBox="1"/>
          <p:nvPr>
            <p:ph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Shape 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Shape 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Shape 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Shape 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Shape 4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Shape 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2"/>
                </a:solidFill>
                <a:latin typeface="Source Sans Pro"/>
                <a:ea typeface="Source Sans Pro"/>
                <a:cs typeface="Source Sans Pro"/>
                <a:sym typeface="Source Sans Pro"/>
              </a:rPr>
              <a:t>‹#›</a:t>
            </a:fld>
            <a:endParaRPr sz="1000">
              <a:solidFill>
                <a:schemeClr val="lt2"/>
              </a:solidFill>
              <a:latin typeface="Source Sans Pro"/>
              <a:ea typeface="Source Sans Pro"/>
              <a:cs typeface="Source Sans Pro"/>
              <a:sym typeface="Source Sans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aliz@bxscience.edu" TargetMode="External"/><Relationship Id="rId4" Type="http://schemas.openxmlformats.org/officeDocument/2006/relationships/hyperlink" Target="mailto:shaot@bxscience.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Lesson 2: Building Blocks of Programming</a:t>
            </a:r>
            <a:endParaRPr/>
          </a:p>
        </p:txBody>
      </p:sp>
      <p:sp>
        <p:nvSpPr>
          <p:cNvPr id="59" name="Shape 59"/>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 Maidens Programming 2017-2018</a:t>
            </a:r>
            <a:endParaRPr/>
          </a:p>
        </p:txBody>
      </p:sp>
      <p:sp>
        <p:nvSpPr>
          <p:cNvPr id="60" name="Shape 60"/>
          <p:cNvSpPr txBox="1"/>
          <p:nvPr/>
        </p:nvSpPr>
        <p:spPr>
          <a:xfrm>
            <a:off x="485875" y="2776575"/>
            <a:ext cx="4745100" cy="124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FFFFFF"/>
                </a:solidFill>
                <a:latin typeface="Source Sans Pro"/>
                <a:ea typeface="Source Sans Pro"/>
                <a:cs typeface="Source Sans Pro"/>
                <a:sym typeface="Source Sans Pro"/>
              </a:rPr>
              <a:t>Welcome back!</a:t>
            </a:r>
            <a:endParaRPr b="1" sz="2400">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Writing Methods</a:t>
            </a:r>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consolata"/>
                <a:ea typeface="Inconsolata"/>
                <a:cs typeface="Inconsolata"/>
                <a:sym typeface="Inconsolata"/>
              </a:rPr>
              <a:t>public    int     sum    (int num, int num2)</a:t>
            </a:r>
            <a:endParaRPr>
              <a:solidFill>
                <a:schemeClr val="dk2"/>
              </a:solidFill>
              <a:latin typeface="Inconsolata"/>
              <a:ea typeface="Inconsolata"/>
              <a:cs typeface="Inconsolata"/>
              <a:sym typeface="Inconsolata"/>
            </a:endParaRPr>
          </a:p>
          <a:p>
            <a:pPr indent="0" lvl="0" marL="0" rtl="0" algn="l">
              <a:spcBef>
                <a:spcPts val="1600"/>
              </a:spcBef>
              <a:spcAft>
                <a:spcPts val="0"/>
              </a:spcAft>
              <a:buNone/>
            </a:pPr>
            <a:r>
              <a:rPr lang="en">
                <a:solidFill>
                  <a:schemeClr val="dk2"/>
                </a:solidFill>
              </a:rPr>
              <a:t>				</a:t>
            </a:r>
            <a:endParaRPr>
              <a:solidFill>
                <a:schemeClr val="dk2"/>
              </a:solidFill>
            </a:endParaRPr>
          </a:p>
          <a:p>
            <a:pPr indent="0" lvl="0" marL="0" rtl="0" algn="l">
              <a:spcBef>
                <a:spcPts val="1600"/>
              </a:spcBef>
              <a:spcAft>
                <a:spcPts val="0"/>
              </a:spcAft>
              <a:buNone/>
            </a:pPr>
            <a:r>
              <a:rPr lang="en">
                <a:solidFill>
                  <a:schemeClr val="dk2"/>
                </a:solidFill>
              </a:rPr>
              <a:t>The </a:t>
            </a:r>
            <a:r>
              <a:rPr b="1" lang="en">
                <a:solidFill>
                  <a:schemeClr val="dk2"/>
                </a:solidFill>
              </a:rPr>
              <a:t>return type</a:t>
            </a:r>
            <a:r>
              <a:rPr lang="en">
                <a:solidFill>
                  <a:schemeClr val="dk2"/>
                </a:solidFill>
              </a:rPr>
              <a:t> of a method is what the method will give back to us when we call it. In this case, it will return an int that will be the sum of num and num2. The return type can be any of the variable types we just learned about. Methods can also do actions and not return a value to us. When we don’t want anything to be returned, we write:</a:t>
            </a:r>
            <a:endParaRPr>
              <a:solidFill>
                <a:schemeClr val="dk2"/>
              </a:solidFill>
            </a:endParaRPr>
          </a:p>
          <a:p>
            <a:pPr indent="0" lvl="0" marL="0" algn="ctr">
              <a:spcBef>
                <a:spcPts val="1600"/>
              </a:spcBef>
              <a:spcAft>
                <a:spcPts val="1600"/>
              </a:spcAft>
              <a:buClr>
                <a:schemeClr val="dk2"/>
              </a:buClr>
              <a:buSzPts val="1100"/>
              <a:buFont typeface="Arial"/>
              <a:buNone/>
            </a:pPr>
            <a:r>
              <a:rPr lang="en">
                <a:solidFill>
                  <a:schemeClr val="dk2"/>
                </a:solidFill>
                <a:latin typeface="Inconsolata"/>
                <a:ea typeface="Inconsolata"/>
                <a:cs typeface="Inconsolata"/>
                <a:sym typeface="Inconsolata"/>
              </a:rPr>
              <a:t>public void [name]([parameters])</a:t>
            </a:r>
            <a:endParaRPr>
              <a:solidFill>
                <a:schemeClr val="dk2"/>
              </a:solidFill>
              <a:latin typeface="Inconsolata"/>
              <a:ea typeface="Inconsolata"/>
              <a:cs typeface="Inconsolata"/>
              <a:sym typeface="Inconsolata"/>
            </a:endParaRPr>
          </a:p>
        </p:txBody>
      </p:sp>
      <p:sp>
        <p:nvSpPr>
          <p:cNvPr id="124" name="Shape 124"/>
          <p:cNvSpPr/>
          <p:nvPr/>
        </p:nvSpPr>
        <p:spPr>
          <a:xfrm rot="5400000">
            <a:off x="3316875" y="1389000"/>
            <a:ext cx="155700" cy="3264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rot="5400000">
            <a:off x="4236825" y="1383600"/>
            <a:ext cx="155700" cy="3372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rot="5400000">
            <a:off x="5924375" y="591700"/>
            <a:ext cx="155700" cy="2003400"/>
          </a:xfrm>
          <a:prstGeom prst="rightBrace">
            <a:avLst>
              <a:gd fmla="val 0"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nvSpPr>
        <p:spPr>
          <a:xfrm>
            <a:off x="3050200" y="1518850"/>
            <a:ext cx="7668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Return type</a:t>
            </a:r>
            <a:endParaRPr>
              <a:latin typeface="Source Sans Pro"/>
              <a:ea typeface="Source Sans Pro"/>
              <a:cs typeface="Source Sans Pro"/>
              <a:sym typeface="Source Sans Pro"/>
            </a:endParaRPr>
          </a:p>
        </p:txBody>
      </p:sp>
      <p:sp>
        <p:nvSpPr>
          <p:cNvPr id="128" name="Shape 128"/>
          <p:cNvSpPr txBox="1"/>
          <p:nvPr/>
        </p:nvSpPr>
        <p:spPr>
          <a:xfrm>
            <a:off x="3935925" y="1518850"/>
            <a:ext cx="7668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name</a:t>
            </a:r>
            <a:endParaRPr>
              <a:latin typeface="Source Sans Pro"/>
              <a:ea typeface="Source Sans Pro"/>
              <a:cs typeface="Source Sans Pro"/>
              <a:sym typeface="Source Sans Pro"/>
            </a:endParaRPr>
          </a:p>
        </p:txBody>
      </p:sp>
      <p:sp>
        <p:nvSpPr>
          <p:cNvPr id="129" name="Shape 129"/>
          <p:cNvSpPr txBox="1"/>
          <p:nvPr/>
        </p:nvSpPr>
        <p:spPr>
          <a:xfrm>
            <a:off x="5416300" y="1595050"/>
            <a:ext cx="12444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parameters</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Writing Methods (cont.)</a:t>
            </a:r>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consolata"/>
                <a:ea typeface="Inconsolata"/>
                <a:cs typeface="Inconsolata"/>
                <a:sym typeface="Inconsolata"/>
              </a:rPr>
              <a:t>public    int     sum    (int num, int num2)</a:t>
            </a:r>
            <a:endParaRPr>
              <a:solidFill>
                <a:schemeClr val="dk2"/>
              </a:solidFill>
              <a:latin typeface="Inconsolata"/>
              <a:ea typeface="Inconsolata"/>
              <a:cs typeface="Inconsolata"/>
              <a:sym typeface="Inconsolata"/>
            </a:endParaRPr>
          </a:p>
          <a:p>
            <a:pPr indent="0" lvl="0" marL="0" rtl="0" algn="l">
              <a:spcBef>
                <a:spcPts val="1600"/>
              </a:spcBef>
              <a:spcAft>
                <a:spcPts val="0"/>
              </a:spcAft>
              <a:buNone/>
            </a:pPr>
            <a:r>
              <a:rPr lang="en">
                <a:solidFill>
                  <a:schemeClr val="dk2"/>
                </a:solidFill>
              </a:rPr>
              <a:t>				</a:t>
            </a:r>
            <a:endParaRPr>
              <a:solidFill>
                <a:schemeClr val="dk2"/>
              </a:solidFill>
            </a:endParaRPr>
          </a:p>
          <a:p>
            <a:pPr indent="0" lvl="0" marL="0" rtl="0" algn="l">
              <a:spcBef>
                <a:spcPts val="1600"/>
              </a:spcBef>
              <a:spcAft>
                <a:spcPts val="1600"/>
              </a:spcAft>
              <a:buNone/>
            </a:pPr>
            <a:r>
              <a:rPr lang="en">
                <a:solidFill>
                  <a:schemeClr val="dk2"/>
                </a:solidFill>
              </a:rPr>
              <a:t>The </a:t>
            </a:r>
            <a:r>
              <a:rPr b="1" lang="en">
                <a:solidFill>
                  <a:schemeClr val="dk2"/>
                </a:solidFill>
              </a:rPr>
              <a:t>name</a:t>
            </a:r>
            <a:r>
              <a:rPr lang="en">
                <a:solidFill>
                  <a:schemeClr val="dk2"/>
                </a:solidFill>
              </a:rPr>
              <a:t> of a method should be short and concise, but still describe the purpose of the method. Methods typically have the same naming convention as variables do. We can use camelCase for the name if we use more than one word. </a:t>
            </a:r>
            <a:endParaRPr>
              <a:solidFill>
                <a:schemeClr val="dk2"/>
              </a:solidFill>
              <a:latin typeface="Inconsolata"/>
              <a:ea typeface="Inconsolata"/>
              <a:cs typeface="Inconsolata"/>
              <a:sym typeface="Inconsolata"/>
            </a:endParaRPr>
          </a:p>
        </p:txBody>
      </p:sp>
      <p:sp>
        <p:nvSpPr>
          <p:cNvPr id="136" name="Shape 136"/>
          <p:cNvSpPr/>
          <p:nvPr/>
        </p:nvSpPr>
        <p:spPr>
          <a:xfrm rot="5400000">
            <a:off x="3316875" y="1389000"/>
            <a:ext cx="155700" cy="3264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rot="5400000">
            <a:off x="4236825" y="1383600"/>
            <a:ext cx="155700" cy="3372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5924375" y="591700"/>
            <a:ext cx="155700" cy="2003400"/>
          </a:xfrm>
          <a:prstGeom prst="rightBrace">
            <a:avLst>
              <a:gd fmla="val 0"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txBox="1"/>
          <p:nvPr/>
        </p:nvSpPr>
        <p:spPr>
          <a:xfrm>
            <a:off x="3050200" y="1518850"/>
            <a:ext cx="7668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Return type</a:t>
            </a:r>
            <a:endParaRPr>
              <a:latin typeface="Source Sans Pro"/>
              <a:ea typeface="Source Sans Pro"/>
              <a:cs typeface="Source Sans Pro"/>
              <a:sym typeface="Source Sans Pro"/>
            </a:endParaRPr>
          </a:p>
        </p:txBody>
      </p:sp>
      <p:sp>
        <p:nvSpPr>
          <p:cNvPr id="140" name="Shape 140"/>
          <p:cNvSpPr txBox="1"/>
          <p:nvPr/>
        </p:nvSpPr>
        <p:spPr>
          <a:xfrm>
            <a:off x="3935925" y="1518850"/>
            <a:ext cx="7668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name</a:t>
            </a:r>
            <a:endParaRPr>
              <a:latin typeface="Source Sans Pro"/>
              <a:ea typeface="Source Sans Pro"/>
              <a:cs typeface="Source Sans Pro"/>
              <a:sym typeface="Source Sans Pro"/>
            </a:endParaRPr>
          </a:p>
        </p:txBody>
      </p:sp>
      <p:sp>
        <p:nvSpPr>
          <p:cNvPr id="141" name="Shape 141"/>
          <p:cNvSpPr txBox="1"/>
          <p:nvPr/>
        </p:nvSpPr>
        <p:spPr>
          <a:xfrm>
            <a:off x="5416300" y="1595050"/>
            <a:ext cx="12444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parameters</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Writing Methods (cont.)</a:t>
            </a:r>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consolata"/>
                <a:ea typeface="Inconsolata"/>
                <a:cs typeface="Inconsolata"/>
                <a:sym typeface="Inconsolata"/>
              </a:rPr>
              <a:t>public    int     sum    (int num, int num2)</a:t>
            </a:r>
            <a:endParaRPr>
              <a:solidFill>
                <a:schemeClr val="dk2"/>
              </a:solidFill>
              <a:latin typeface="Inconsolata"/>
              <a:ea typeface="Inconsolata"/>
              <a:cs typeface="Inconsolata"/>
              <a:sym typeface="Inconsolata"/>
            </a:endParaRPr>
          </a:p>
          <a:p>
            <a:pPr indent="0" lvl="0" marL="0" rtl="0" algn="l">
              <a:spcBef>
                <a:spcPts val="1600"/>
              </a:spcBef>
              <a:spcAft>
                <a:spcPts val="0"/>
              </a:spcAft>
              <a:buNone/>
            </a:pPr>
            <a:r>
              <a:rPr lang="en">
                <a:solidFill>
                  <a:schemeClr val="dk2"/>
                </a:solidFill>
              </a:rPr>
              <a:t>				</a:t>
            </a:r>
            <a:endParaRPr>
              <a:solidFill>
                <a:schemeClr val="dk2"/>
              </a:solidFill>
            </a:endParaRPr>
          </a:p>
          <a:p>
            <a:pPr indent="0" lvl="0" marL="0" rtl="0" algn="l">
              <a:spcBef>
                <a:spcPts val="1600"/>
              </a:spcBef>
              <a:spcAft>
                <a:spcPts val="0"/>
              </a:spcAft>
              <a:buNone/>
            </a:pPr>
            <a:r>
              <a:rPr b="1" lang="en">
                <a:solidFill>
                  <a:schemeClr val="dk2"/>
                </a:solidFill>
              </a:rPr>
              <a:t>Parameters</a:t>
            </a:r>
            <a:r>
              <a:rPr lang="en">
                <a:solidFill>
                  <a:schemeClr val="dk2"/>
                </a:solidFill>
              </a:rPr>
              <a:t> are a special type of variable that are specific to methods and are always in parentheses. These parameters are used inside the methods so the same actions can be taken on different values.  If the method doesn’t use parameters, the parentheses still need to be present. The code inside this method would read:</a:t>
            </a:r>
            <a:endParaRPr>
              <a:solidFill>
                <a:schemeClr val="dk2"/>
              </a:solidFill>
            </a:endParaRPr>
          </a:p>
          <a:p>
            <a:pPr indent="0" lvl="0" marL="0" rtl="0" algn="ctr">
              <a:spcBef>
                <a:spcPts val="1600"/>
              </a:spcBef>
              <a:spcAft>
                <a:spcPts val="0"/>
              </a:spcAft>
              <a:buNone/>
            </a:pPr>
            <a:r>
              <a:rPr lang="en">
                <a:solidFill>
                  <a:schemeClr val="dk2"/>
                </a:solidFill>
                <a:latin typeface="Inconsolata"/>
                <a:ea typeface="Inconsolata"/>
                <a:cs typeface="Inconsolata"/>
                <a:sym typeface="Inconsolata"/>
              </a:rPr>
              <a:t>public int sum</a:t>
            </a:r>
            <a:r>
              <a:rPr lang="en">
                <a:solidFill>
                  <a:schemeClr val="dk2"/>
                </a:solidFill>
                <a:latin typeface="Inconsolata"/>
                <a:ea typeface="Inconsolata"/>
                <a:cs typeface="Inconsolata"/>
                <a:sym typeface="Inconsolata"/>
              </a:rPr>
              <a:t>(int num, int num2){</a:t>
            </a:r>
            <a:endParaRPr>
              <a:solidFill>
                <a:schemeClr val="dk2"/>
              </a:solidFill>
              <a:latin typeface="Inconsolata"/>
              <a:ea typeface="Inconsolata"/>
              <a:cs typeface="Inconsolata"/>
              <a:sym typeface="Inconsolata"/>
            </a:endParaRPr>
          </a:p>
          <a:p>
            <a:pPr indent="0" lvl="0" marL="0" rtl="0">
              <a:spcBef>
                <a:spcPts val="1600"/>
              </a:spcBef>
              <a:spcAft>
                <a:spcPts val="0"/>
              </a:spcAft>
              <a:buNone/>
            </a:pPr>
            <a:r>
              <a:rPr lang="en">
                <a:solidFill>
                  <a:schemeClr val="dk2"/>
                </a:solidFill>
                <a:latin typeface="Inconsolata"/>
                <a:ea typeface="Inconsolata"/>
                <a:cs typeface="Inconsolata"/>
                <a:sym typeface="Inconsolata"/>
              </a:rPr>
              <a:t>						return num + num2;</a:t>
            </a:r>
            <a:endParaRPr>
              <a:solidFill>
                <a:schemeClr val="dk2"/>
              </a:solidFill>
              <a:latin typeface="Inconsolata"/>
              <a:ea typeface="Inconsolata"/>
              <a:cs typeface="Inconsolata"/>
              <a:sym typeface="Inconsolata"/>
            </a:endParaRPr>
          </a:p>
          <a:p>
            <a:pPr indent="457200" lvl="0" marL="1828800" rtl="0">
              <a:spcBef>
                <a:spcPts val="1600"/>
              </a:spcBef>
              <a:spcAft>
                <a:spcPts val="1600"/>
              </a:spcAft>
              <a:buNone/>
            </a:pPr>
            <a:r>
              <a:rPr lang="en">
                <a:solidFill>
                  <a:schemeClr val="dk2"/>
                </a:solidFill>
                <a:latin typeface="Inconsolata"/>
                <a:ea typeface="Inconsolata"/>
                <a:cs typeface="Inconsolata"/>
                <a:sym typeface="Inconsolata"/>
              </a:rPr>
              <a:t>}</a:t>
            </a:r>
            <a:endParaRPr>
              <a:solidFill>
                <a:schemeClr val="dk2"/>
              </a:solidFill>
              <a:latin typeface="Inconsolata"/>
              <a:ea typeface="Inconsolata"/>
              <a:cs typeface="Inconsolata"/>
              <a:sym typeface="Inconsolata"/>
            </a:endParaRPr>
          </a:p>
        </p:txBody>
      </p:sp>
      <p:sp>
        <p:nvSpPr>
          <p:cNvPr id="148" name="Shape 148"/>
          <p:cNvSpPr/>
          <p:nvPr/>
        </p:nvSpPr>
        <p:spPr>
          <a:xfrm rot="5400000">
            <a:off x="3316875" y="1389000"/>
            <a:ext cx="155700" cy="3264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rot="5400000">
            <a:off x="4236825" y="1383600"/>
            <a:ext cx="155700" cy="3372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rot="5400000">
            <a:off x="5924375" y="591700"/>
            <a:ext cx="155700" cy="2003400"/>
          </a:xfrm>
          <a:prstGeom prst="rightBrace">
            <a:avLst>
              <a:gd fmla="val 0"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txBox="1"/>
          <p:nvPr/>
        </p:nvSpPr>
        <p:spPr>
          <a:xfrm>
            <a:off x="3050200" y="1518850"/>
            <a:ext cx="7668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Return type</a:t>
            </a:r>
            <a:endParaRPr>
              <a:latin typeface="Source Sans Pro"/>
              <a:ea typeface="Source Sans Pro"/>
              <a:cs typeface="Source Sans Pro"/>
              <a:sym typeface="Source Sans Pro"/>
            </a:endParaRPr>
          </a:p>
        </p:txBody>
      </p:sp>
      <p:sp>
        <p:nvSpPr>
          <p:cNvPr id="152" name="Shape 152"/>
          <p:cNvSpPr txBox="1"/>
          <p:nvPr/>
        </p:nvSpPr>
        <p:spPr>
          <a:xfrm>
            <a:off x="3935925" y="1518850"/>
            <a:ext cx="7668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name</a:t>
            </a:r>
            <a:endParaRPr>
              <a:latin typeface="Source Sans Pro"/>
              <a:ea typeface="Source Sans Pro"/>
              <a:cs typeface="Source Sans Pro"/>
              <a:sym typeface="Source Sans Pro"/>
            </a:endParaRPr>
          </a:p>
        </p:txBody>
      </p:sp>
      <p:sp>
        <p:nvSpPr>
          <p:cNvPr id="153" name="Shape 153"/>
          <p:cNvSpPr txBox="1"/>
          <p:nvPr/>
        </p:nvSpPr>
        <p:spPr>
          <a:xfrm>
            <a:off x="5416300" y="1595050"/>
            <a:ext cx="12444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parameters</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Variables in Methods</a:t>
            </a:r>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You can put as many lines of code into methods as you need, but it might get hard to keep track of. </a:t>
            </a:r>
            <a:r>
              <a:rPr lang="en">
                <a:solidFill>
                  <a:schemeClr val="dk2"/>
                </a:solidFill>
              </a:rPr>
              <a:t>Some methods can get really complicated, so we use variables to make things simpler for us. For example, we can use a variable in the method from the previous slides. </a:t>
            </a:r>
            <a:endParaRPr>
              <a:solidFill>
                <a:schemeClr val="dk2"/>
              </a:solidFill>
            </a:endParaRPr>
          </a:p>
          <a:p>
            <a:pPr indent="0" lvl="0" marL="0" rtl="0" algn="ctr">
              <a:spcBef>
                <a:spcPts val="1600"/>
              </a:spcBef>
              <a:spcAft>
                <a:spcPts val="0"/>
              </a:spcAft>
              <a:buNone/>
            </a:pPr>
            <a:r>
              <a:rPr lang="en">
                <a:solidFill>
                  <a:schemeClr val="dk2"/>
                </a:solidFill>
                <a:latin typeface="Inconsolata"/>
                <a:ea typeface="Inconsolata"/>
                <a:cs typeface="Inconsolata"/>
                <a:sym typeface="Inconsolata"/>
              </a:rPr>
              <a:t>public int sum(int num, int num2){</a:t>
            </a:r>
            <a:endParaRPr>
              <a:solidFill>
                <a:schemeClr val="dk2"/>
              </a:solidFill>
              <a:latin typeface="Inconsolata"/>
              <a:ea typeface="Inconsolata"/>
              <a:cs typeface="Inconsolata"/>
              <a:sym typeface="Inconsolata"/>
            </a:endParaRPr>
          </a:p>
          <a:p>
            <a:pPr indent="0" lvl="0" marL="0" algn="l">
              <a:spcBef>
                <a:spcPts val="1600"/>
              </a:spcBef>
              <a:spcAft>
                <a:spcPts val="0"/>
              </a:spcAft>
              <a:buClr>
                <a:schemeClr val="dk2"/>
              </a:buClr>
              <a:buSzPts val="1100"/>
              <a:buFont typeface="Arial"/>
              <a:buNone/>
            </a:pPr>
            <a:r>
              <a:rPr lang="en">
                <a:solidFill>
                  <a:schemeClr val="dk2"/>
                </a:solidFill>
                <a:latin typeface="Inconsolata"/>
                <a:ea typeface="Inconsolata"/>
                <a:cs typeface="Inconsolata"/>
                <a:sym typeface="Inconsolata"/>
              </a:rPr>
              <a:t>						int sum = num + num2;</a:t>
            </a:r>
            <a:endParaRPr>
              <a:solidFill>
                <a:schemeClr val="dk2"/>
              </a:solidFill>
              <a:latin typeface="Inconsolata"/>
              <a:ea typeface="Inconsolata"/>
              <a:cs typeface="Inconsolata"/>
              <a:sym typeface="Inconsolata"/>
            </a:endParaRPr>
          </a:p>
          <a:p>
            <a:pPr indent="0" lvl="0" marL="0">
              <a:spcBef>
                <a:spcPts val="1600"/>
              </a:spcBef>
              <a:spcAft>
                <a:spcPts val="0"/>
              </a:spcAft>
              <a:buClr>
                <a:schemeClr val="dk2"/>
              </a:buClr>
              <a:buSzPts val="1100"/>
              <a:buFont typeface="Arial"/>
              <a:buNone/>
            </a:pPr>
            <a:r>
              <a:rPr lang="en">
                <a:solidFill>
                  <a:schemeClr val="dk2"/>
                </a:solidFill>
                <a:latin typeface="Inconsolata"/>
                <a:ea typeface="Inconsolata"/>
                <a:cs typeface="Inconsolata"/>
                <a:sym typeface="Inconsolata"/>
              </a:rPr>
              <a:t>						return sum;</a:t>
            </a:r>
            <a:endParaRPr>
              <a:solidFill>
                <a:schemeClr val="dk2"/>
              </a:solidFill>
              <a:latin typeface="Inconsolata"/>
              <a:ea typeface="Inconsolata"/>
              <a:cs typeface="Inconsolata"/>
              <a:sym typeface="Inconsolata"/>
            </a:endParaRPr>
          </a:p>
          <a:p>
            <a:pPr indent="457200" lvl="0" marL="1828800">
              <a:spcBef>
                <a:spcPts val="1600"/>
              </a:spcBef>
              <a:spcAft>
                <a:spcPts val="0"/>
              </a:spcAft>
              <a:buClr>
                <a:schemeClr val="dk2"/>
              </a:buClr>
              <a:buSzPts val="1100"/>
              <a:buFont typeface="Arial"/>
              <a:buNone/>
            </a:pPr>
            <a:r>
              <a:rPr lang="en">
                <a:solidFill>
                  <a:schemeClr val="dk2"/>
                </a:solidFill>
                <a:latin typeface="Inconsolata"/>
                <a:ea typeface="Inconsolata"/>
                <a:cs typeface="Inconsolata"/>
                <a:sym typeface="Inconsolata"/>
              </a:rPr>
              <a:t>}</a:t>
            </a:r>
            <a:endParaRPr>
              <a:solidFill>
                <a:schemeClr val="dk2"/>
              </a:solidFill>
              <a:latin typeface="Inconsolata"/>
              <a:ea typeface="Inconsolata"/>
              <a:cs typeface="Inconsolata"/>
              <a:sym typeface="Inconsolata"/>
            </a:endParaRPr>
          </a:p>
          <a:p>
            <a:pPr indent="0" lvl="0" marL="0">
              <a:spcBef>
                <a:spcPts val="1600"/>
              </a:spcBef>
              <a:spcAft>
                <a:spcPts val="1600"/>
              </a:spcAft>
              <a:buNone/>
            </a:pPr>
            <a:r>
              <a:rPr lang="en">
                <a:solidFill>
                  <a:schemeClr val="dk2"/>
                </a:solidFill>
              </a:rPr>
              <a:t>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Calling Methods</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To use our methods, we need to call it from somewhere else. </a:t>
            </a:r>
            <a:r>
              <a:rPr lang="en">
                <a:solidFill>
                  <a:schemeClr val="dk2"/>
                </a:solidFill>
              </a:rPr>
              <a:t>When we call a method, we use its name followed by values for the specified parameters in parentheses. For example, to call the method we just discussed, we would write: </a:t>
            </a:r>
            <a:r>
              <a:rPr lang="en">
                <a:solidFill>
                  <a:schemeClr val="dk2"/>
                </a:solidFill>
                <a:latin typeface="Inconsolata"/>
                <a:ea typeface="Inconsolata"/>
                <a:cs typeface="Inconsolata"/>
                <a:sym typeface="Inconsolata"/>
              </a:rPr>
              <a:t>sum(10,3)</a:t>
            </a:r>
            <a:r>
              <a:rPr lang="en">
                <a:solidFill>
                  <a:schemeClr val="dk2"/>
                </a:solidFill>
              </a:rPr>
              <a:t>. If we had a method that took no parameters, we would include empty parentheses.</a:t>
            </a:r>
            <a:endParaRPr>
              <a:solidFill>
                <a:schemeClr val="dk2"/>
              </a:solidFill>
            </a:endParaRPr>
          </a:p>
          <a:p>
            <a:pPr indent="0" lvl="0" marL="0">
              <a:spcBef>
                <a:spcPts val="1600"/>
              </a:spcBef>
              <a:spcAft>
                <a:spcPts val="0"/>
              </a:spcAft>
              <a:buNone/>
            </a:pPr>
            <a:r>
              <a:rPr lang="en">
                <a:solidFill>
                  <a:schemeClr val="dk2"/>
                </a:solidFill>
              </a:rPr>
              <a:t>Now let’s try to write our own methods!</a:t>
            </a:r>
            <a:endParaRPr>
              <a:solidFill>
                <a:schemeClr val="dk2"/>
              </a:solidFill>
            </a:endParaRPr>
          </a:p>
          <a:p>
            <a:pPr indent="0" lvl="0" marL="0">
              <a:spcBef>
                <a:spcPts val="1600"/>
              </a:spcBef>
              <a:spcAft>
                <a:spcPts val="1600"/>
              </a:spcAft>
              <a:buNone/>
            </a:pPr>
            <a:r>
              <a:rPr lang="en">
                <a:solidFill>
                  <a:schemeClr val="dk2"/>
                </a:solidFill>
              </a:rPr>
              <a:t>Try to write a method that finds the difference of two doubles, or the product of two ints.</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Group Activity</a:t>
            </a:r>
            <a:endParaRPr/>
          </a:p>
        </p:txBody>
      </p:sp>
      <p:sp>
        <p:nvSpPr>
          <p:cNvPr id="171" name="Shape 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Make a method that finds the circumference of the circle. </a:t>
            </a:r>
            <a:endParaRPr/>
          </a:p>
          <a:p>
            <a:pPr indent="-342900" lvl="0" marL="457200" rtl="0">
              <a:spcBef>
                <a:spcPts val="0"/>
              </a:spcBef>
              <a:spcAft>
                <a:spcPts val="0"/>
              </a:spcAft>
              <a:buSzPts val="1800"/>
              <a:buAutoNum type="arabicPeriod"/>
            </a:pPr>
            <a:r>
              <a:rPr lang="en"/>
              <a:t>Make a method that finds the area of the circle. </a:t>
            </a:r>
            <a:endParaRPr/>
          </a:p>
          <a:p>
            <a:pPr indent="-342900" lvl="0" marL="457200" rtl="0">
              <a:spcBef>
                <a:spcPts val="0"/>
              </a:spcBef>
              <a:spcAft>
                <a:spcPts val="0"/>
              </a:spcAft>
              <a:buSzPts val="1800"/>
              <a:buAutoNum type="arabicPeriod"/>
            </a:pPr>
            <a:r>
              <a:rPr lang="en"/>
              <a:t>Make a boolean method that determines whether you should bring an umbrella or not. </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Classes</a:t>
            </a:r>
            <a:endParaRPr/>
          </a:p>
        </p:txBody>
      </p:sp>
      <p:sp>
        <p:nvSpPr>
          <p:cNvPr id="177" name="Shape 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When using a lot of variables and methods, it can get confusing really quickly. Let’s say you wanted to have information about a parallelogram, with variables for the length of sides and angles, and methods to find perimeter and area. To make coding easier, we can use </a:t>
            </a:r>
            <a:r>
              <a:rPr b="1" lang="en">
                <a:solidFill>
                  <a:srgbClr val="000000"/>
                </a:solidFill>
              </a:rPr>
              <a:t>classes</a:t>
            </a:r>
            <a:r>
              <a:rPr lang="en">
                <a:solidFill>
                  <a:srgbClr val="000000"/>
                </a:solidFill>
              </a:rPr>
              <a:t>, which act as a blueprint and can store many variables and methods.</a:t>
            </a:r>
            <a:endParaRPr>
              <a:solidFill>
                <a:srgbClr val="000000"/>
              </a:solidFill>
            </a:endParaRPr>
          </a:p>
          <a:p>
            <a:pPr indent="0" lvl="0" marL="0">
              <a:spcBef>
                <a:spcPts val="1600"/>
              </a:spcBef>
              <a:spcAft>
                <a:spcPts val="0"/>
              </a:spcAft>
              <a:buNone/>
            </a:pPr>
            <a:r>
              <a:rPr lang="en">
                <a:solidFill>
                  <a:srgbClr val="000000"/>
                </a:solidFill>
                <a:latin typeface="Inconsolata"/>
                <a:ea typeface="Inconsolata"/>
                <a:cs typeface="Inconsolata"/>
                <a:sym typeface="Inconsolata"/>
              </a:rPr>
              <a:t>p</a:t>
            </a:r>
            <a:r>
              <a:rPr lang="en">
                <a:solidFill>
                  <a:srgbClr val="000000"/>
                </a:solidFill>
                <a:latin typeface="Inconsolata"/>
                <a:ea typeface="Inconsolata"/>
                <a:cs typeface="Inconsolata"/>
                <a:sym typeface="Inconsolata"/>
              </a:rPr>
              <a:t>ublic class Parallelogram {</a:t>
            </a:r>
            <a:endParaRPr>
              <a:solidFill>
                <a:srgbClr val="000000"/>
              </a:solidFill>
              <a:latin typeface="Inconsolata"/>
              <a:ea typeface="Inconsolata"/>
              <a:cs typeface="Inconsolata"/>
              <a:sym typeface="Inconsolata"/>
            </a:endParaRPr>
          </a:p>
          <a:p>
            <a:pPr indent="457200" lvl="0" marL="0">
              <a:spcBef>
                <a:spcPts val="1600"/>
              </a:spcBef>
              <a:spcAft>
                <a:spcPts val="0"/>
              </a:spcAft>
              <a:buNone/>
            </a:pPr>
            <a:r>
              <a:rPr lang="en">
                <a:solidFill>
                  <a:srgbClr val="000000"/>
                </a:solidFill>
                <a:latin typeface="Inconsolata"/>
                <a:ea typeface="Inconsolata"/>
                <a:cs typeface="Inconsolata"/>
                <a:sym typeface="Inconsolata"/>
              </a:rPr>
              <a:t>[variables and methods go here]</a:t>
            </a:r>
            <a:endParaRPr>
              <a:solidFill>
                <a:srgbClr val="000000"/>
              </a:solidFill>
              <a:latin typeface="Inconsolata"/>
              <a:ea typeface="Inconsolata"/>
              <a:cs typeface="Inconsolata"/>
              <a:sym typeface="Inconsolata"/>
            </a:endParaRPr>
          </a:p>
          <a:p>
            <a:pPr indent="0" lvl="0" marL="0">
              <a:spcBef>
                <a:spcPts val="1600"/>
              </a:spcBef>
              <a:spcAft>
                <a:spcPts val="1600"/>
              </a:spcAft>
              <a:buNone/>
            </a:pPr>
            <a:r>
              <a:rPr lang="en">
                <a:solidFill>
                  <a:srgbClr val="000000"/>
                </a:solidFill>
                <a:latin typeface="Inconsolata"/>
                <a:ea typeface="Inconsolata"/>
                <a:cs typeface="Inconsolata"/>
                <a:sym typeface="Inconsolata"/>
              </a:rPr>
              <a:t>}</a:t>
            </a:r>
            <a:endParaRPr>
              <a:solidFill>
                <a:srgbClr val="000000"/>
              </a:solidFill>
              <a:latin typeface="Inconsolata"/>
              <a:ea typeface="Inconsolata"/>
              <a:cs typeface="Inconsolata"/>
              <a:sym typeface="Inconsolat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Basics of Classes</a:t>
            </a:r>
            <a:endParaRPr/>
          </a:p>
        </p:txBody>
      </p:sp>
      <p:sp>
        <p:nvSpPr>
          <p:cNvPr id="183" name="Shape 183"/>
          <p:cNvSpPr txBox="1"/>
          <p:nvPr>
            <p:ph idx="1" type="body"/>
          </p:nvPr>
        </p:nvSpPr>
        <p:spPr>
          <a:xfrm>
            <a:off x="311700" y="1152475"/>
            <a:ext cx="8520600" cy="3642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2"/>
                </a:solidFill>
              </a:rPr>
              <a:t>In our classes, we can create variables that the methods in the class can use. </a:t>
            </a:r>
            <a:endParaRPr>
              <a:solidFill>
                <a:schemeClr val="dk2"/>
              </a:solidFill>
            </a:endParaRPr>
          </a:p>
          <a:p>
            <a:pPr indent="0" lvl="0" marL="0" rtl="0">
              <a:spcBef>
                <a:spcPts val="1600"/>
              </a:spcBef>
              <a:spcAft>
                <a:spcPts val="0"/>
              </a:spcAft>
              <a:buNone/>
            </a:pPr>
            <a:r>
              <a:rPr lang="en">
                <a:solidFill>
                  <a:schemeClr val="dk2"/>
                </a:solidFill>
                <a:latin typeface="Inconsolata"/>
                <a:ea typeface="Inconsolata"/>
                <a:cs typeface="Inconsolata"/>
                <a:sym typeface="Inconsolata"/>
              </a:rPr>
              <a:t>public class Parallelogram{</a:t>
            </a:r>
            <a:endParaRPr>
              <a:solidFill>
                <a:schemeClr val="dk2"/>
              </a:solidFill>
              <a:latin typeface="Inconsolata"/>
              <a:ea typeface="Inconsolata"/>
              <a:cs typeface="Inconsolata"/>
              <a:sym typeface="Inconsolata"/>
            </a:endParaRPr>
          </a:p>
          <a:p>
            <a:pPr indent="0" lvl="0" marL="0" rtl="0">
              <a:spcBef>
                <a:spcPts val="1600"/>
              </a:spcBef>
              <a:spcAft>
                <a:spcPts val="0"/>
              </a:spcAft>
              <a:buNone/>
            </a:pPr>
            <a:r>
              <a:rPr lang="en">
                <a:solidFill>
                  <a:schemeClr val="dk2"/>
                </a:solidFill>
                <a:latin typeface="Inconsolata"/>
                <a:ea typeface="Inconsolata"/>
                <a:cs typeface="Inconsolata"/>
                <a:sym typeface="Inconsolata"/>
              </a:rPr>
              <a:t>	int side1;</a:t>
            </a:r>
            <a:endParaRPr>
              <a:solidFill>
                <a:schemeClr val="dk2"/>
              </a:solidFill>
              <a:latin typeface="Inconsolata"/>
              <a:ea typeface="Inconsolata"/>
              <a:cs typeface="Inconsolata"/>
              <a:sym typeface="Inconsolata"/>
            </a:endParaRPr>
          </a:p>
          <a:p>
            <a:pPr indent="0" lvl="0" marL="0" rtl="0">
              <a:spcBef>
                <a:spcPts val="1600"/>
              </a:spcBef>
              <a:spcAft>
                <a:spcPts val="0"/>
              </a:spcAft>
              <a:buNone/>
            </a:pPr>
            <a:r>
              <a:rPr lang="en">
                <a:solidFill>
                  <a:schemeClr val="dk2"/>
                </a:solidFill>
                <a:latin typeface="Inconsolata"/>
                <a:ea typeface="Inconsolata"/>
                <a:cs typeface="Inconsolata"/>
                <a:sym typeface="Inconsolata"/>
              </a:rPr>
              <a:t>	int side2;</a:t>
            </a:r>
            <a:endParaRPr>
              <a:solidFill>
                <a:schemeClr val="dk2"/>
              </a:solidFill>
              <a:latin typeface="Inconsolata"/>
              <a:ea typeface="Inconsolata"/>
              <a:cs typeface="Inconsolata"/>
              <a:sym typeface="Inconsolata"/>
            </a:endParaRPr>
          </a:p>
          <a:p>
            <a:pPr indent="0" lvl="0" marL="0" rtl="0">
              <a:spcBef>
                <a:spcPts val="1600"/>
              </a:spcBef>
              <a:spcAft>
                <a:spcPts val="0"/>
              </a:spcAft>
              <a:buNone/>
            </a:pPr>
            <a:r>
              <a:rPr lang="en">
                <a:solidFill>
                  <a:schemeClr val="dk2"/>
                </a:solidFill>
                <a:latin typeface="Inconsolata"/>
                <a:ea typeface="Inconsolata"/>
                <a:cs typeface="Inconsolata"/>
                <a:sym typeface="Inconsolata"/>
              </a:rPr>
              <a:t>	public int getPerimeter() {</a:t>
            </a:r>
            <a:endParaRPr>
              <a:solidFill>
                <a:schemeClr val="dk2"/>
              </a:solidFill>
              <a:latin typeface="Inconsolata"/>
              <a:ea typeface="Inconsolata"/>
              <a:cs typeface="Inconsolata"/>
              <a:sym typeface="Inconsolata"/>
            </a:endParaRPr>
          </a:p>
          <a:p>
            <a:pPr indent="457200" lvl="0" marL="0" rtl="0">
              <a:spcBef>
                <a:spcPts val="1600"/>
              </a:spcBef>
              <a:spcAft>
                <a:spcPts val="0"/>
              </a:spcAft>
              <a:buNone/>
            </a:pPr>
            <a:r>
              <a:rPr lang="en">
                <a:solidFill>
                  <a:schemeClr val="dk2"/>
                </a:solidFill>
                <a:latin typeface="Inconsolata"/>
                <a:ea typeface="Inconsolata"/>
                <a:cs typeface="Inconsolata"/>
                <a:sym typeface="Inconsolata"/>
              </a:rPr>
              <a:t>	return side1 + side2;</a:t>
            </a:r>
            <a:endParaRPr>
              <a:solidFill>
                <a:schemeClr val="dk2"/>
              </a:solidFill>
              <a:latin typeface="Inconsolata"/>
              <a:ea typeface="Inconsolata"/>
              <a:cs typeface="Inconsolata"/>
              <a:sym typeface="Inconsolata"/>
            </a:endParaRPr>
          </a:p>
          <a:p>
            <a:pPr indent="457200" lvl="0" marL="0" rtl="0">
              <a:spcBef>
                <a:spcPts val="1600"/>
              </a:spcBef>
              <a:spcAft>
                <a:spcPts val="0"/>
              </a:spcAft>
              <a:buNone/>
            </a:pPr>
            <a:r>
              <a:rPr lang="en">
                <a:solidFill>
                  <a:schemeClr val="dk2"/>
                </a:solidFill>
                <a:latin typeface="Inconsolata"/>
                <a:ea typeface="Inconsolata"/>
                <a:cs typeface="Inconsolata"/>
                <a:sym typeface="Inconsolata"/>
              </a:rPr>
              <a:t>}</a:t>
            </a:r>
            <a:endParaRPr>
              <a:solidFill>
                <a:schemeClr val="dk2"/>
              </a:solidFill>
              <a:latin typeface="Inconsolata"/>
              <a:ea typeface="Inconsolata"/>
              <a:cs typeface="Inconsolata"/>
              <a:sym typeface="Inconsolata"/>
            </a:endParaRPr>
          </a:p>
          <a:p>
            <a:pPr indent="0" lvl="0" marL="0" rtl="0">
              <a:spcBef>
                <a:spcPts val="1600"/>
              </a:spcBef>
              <a:spcAft>
                <a:spcPts val="0"/>
              </a:spcAft>
              <a:buNone/>
            </a:pPr>
            <a:r>
              <a:rPr lang="en">
                <a:solidFill>
                  <a:schemeClr val="dk2"/>
                </a:solidFill>
                <a:latin typeface="Inconsolata"/>
                <a:ea typeface="Inconsolata"/>
                <a:cs typeface="Inconsolata"/>
                <a:sym typeface="Inconsolata"/>
              </a:rPr>
              <a:t>{</a:t>
            </a:r>
            <a:endParaRPr>
              <a:solidFill>
                <a:schemeClr val="dk2"/>
              </a:solidFill>
              <a:latin typeface="Inconsolata"/>
              <a:ea typeface="Inconsolata"/>
              <a:cs typeface="Inconsolata"/>
              <a:sym typeface="Inconsolata"/>
            </a:endParaRPr>
          </a:p>
          <a:p>
            <a:pPr indent="0" lvl="0" marL="0" rtl="0" algn="ctr">
              <a:spcBef>
                <a:spcPts val="1600"/>
              </a:spcBef>
              <a:spcAft>
                <a:spcPts val="1600"/>
              </a:spcAft>
              <a:buNone/>
            </a:pPr>
            <a:r>
              <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 Constructors</a:t>
            </a:r>
            <a:endParaRPr/>
          </a:p>
        </p:txBody>
      </p:sp>
      <p:sp>
        <p:nvSpPr>
          <p:cNvPr id="189" name="Shape 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rPr>
              <a:t>Constructors </a:t>
            </a:r>
            <a:r>
              <a:rPr lang="en">
                <a:solidFill>
                  <a:srgbClr val="000000"/>
                </a:solidFill>
              </a:rPr>
              <a:t>tell the computer how to make a  new version of the object we want. They're a part of almost every class. Constructors are run when you use the word </a:t>
            </a:r>
            <a:r>
              <a:rPr b="1" lang="en">
                <a:solidFill>
                  <a:srgbClr val="000000"/>
                </a:solidFill>
              </a:rPr>
              <a:t>new</a:t>
            </a:r>
            <a:r>
              <a:rPr lang="en">
                <a:solidFill>
                  <a:srgbClr val="000000"/>
                </a:solidFill>
              </a:rPr>
              <a:t> to describe an object.</a:t>
            </a:r>
            <a:endParaRPr>
              <a:solidFill>
                <a:srgbClr val="000000"/>
              </a:solidFill>
            </a:endParaRPr>
          </a:p>
          <a:p>
            <a:pPr indent="0" lvl="0" marL="0">
              <a:spcBef>
                <a:spcPts val="1600"/>
              </a:spcBef>
              <a:spcAft>
                <a:spcPts val="0"/>
              </a:spcAft>
              <a:buNone/>
            </a:pPr>
            <a:r>
              <a:rPr lang="en">
                <a:solidFill>
                  <a:srgbClr val="000000"/>
                </a:solidFill>
              </a:rPr>
              <a:t>public class Parallelogram {</a:t>
            </a:r>
            <a:endParaRPr>
              <a:solidFill>
                <a:srgbClr val="000000"/>
              </a:solidFill>
            </a:endParaRPr>
          </a:p>
          <a:p>
            <a:pPr indent="0" lvl="0" marL="0">
              <a:spcBef>
                <a:spcPts val="1600"/>
              </a:spcBef>
              <a:spcAft>
                <a:spcPts val="0"/>
              </a:spcAft>
              <a:buNone/>
            </a:pPr>
            <a:r>
              <a:rPr lang="en">
                <a:solidFill>
                  <a:srgbClr val="000000"/>
                </a:solidFill>
              </a:rPr>
              <a:t>     int side1, side2, angle1, angle2;     </a:t>
            </a:r>
            <a:endParaRPr>
              <a:solidFill>
                <a:srgbClr val="000000"/>
              </a:solidFill>
            </a:endParaRPr>
          </a:p>
          <a:p>
            <a:pPr indent="0" lvl="0" marL="0">
              <a:spcBef>
                <a:spcPts val="1600"/>
              </a:spcBef>
              <a:spcAft>
                <a:spcPts val="0"/>
              </a:spcAft>
              <a:buNone/>
            </a:pPr>
            <a:r>
              <a:rPr lang="en">
                <a:solidFill>
                  <a:srgbClr val="000000"/>
                </a:solidFill>
              </a:rPr>
              <a:t>   public Parallelogram(int s1, int s2, int a1) {</a:t>
            </a:r>
            <a:endParaRPr>
              <a:solidFill>
                <a:srgbClr val="000000"/>
              </a:solidFill>
            </a:endParaRPr>
          </a:p>
          <a:p>
            <a:pPr indent="0" lvl="0" marL="0">
              <a:spcBef>
                <a:spcPts val="1600"/>
              </a:spcBef>
              <a:spcAft>
                <a:spcPts val="0"/>
              </a:spcAft>
              <a:buNone/>
            </a:pPr>
            <a:r>
              <a:rPr lang="en">
                <a:solidFill>
                  <a:srgbClr val="000000"/>
                </a:solidFill>
              </a:rPr>
              <a:t>             side1 = s1;  side2 = s2;  angle1= a1; angle2=180-a1;</a:t>
            </a:r>
            <a:endParaRPr>
              <a:solidFill>
                <a:srgbClr val="000000"/>
              </a:solidFill>
            </a:endParaRPr>
          </a:p>
          <a:p>
            <a:pPr indent="0" lvl="0" marL="0">
              <a:spcBef>
                <a:spcPts val="1600"/>
              </a:spcBef>
              <a:spcAft>
                <a:spcPts val="0"/>
              </a:spcAft>
              <a:buNone/>
            </a:pPr>
            <a:r>
              <a:rPr lang="en">
                <a:solidFill>
                  <a:srgbClr val="000000"/>
                </a:solidFill>
              </a:rPr>
              <a:t>} }</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Conclusions</a:t>
            </a:r>
            <a:endParaRPr/>
          </a:p>
        </p:txBody>
      </p:sp>
      <p:sp>
        <p:nvSpPr>
          <p:cNvPr id="195" name="Shape 195"/>
          <p:cNvSpPr txBox="1"/>
          <p:nvPr>
            <p:ph idx="1" type="body"/>
          </p:nvPr>
        </p:nvSpPr>
        <p:spPr>
          <a:xfrm>
            <a:off x="311700" y="1152475"/>
            <a:ext cx="81384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rPr>
              <a:t>We introduced a lot of new information today. We talked about:</a:t>
            </a:r>
            <a:endParaRPr sz="1800">
              <a:solidFill>
                <a:srgbClr val="000000"/>
              </a:solidFill>
            </a:endParaRPr>
          </a:p>
          <a:p>
            <a:pPr indent="-342900" lvl="0" marL="457200" rtl="0">
              <a:spcBef>
                <a:spcPts val="1600"/>
              </a:spcBef>
              <a:spcAft>
                <a:spcPts val="0"/>
              </a:spcAft>
              <a:buClr>
                <a:srgbClr val="000000"/>
              </a:buClr>
              <a:buSzPts val="1800"/>
              <a:buChar char="●"/>
            </a:pPr>
            <a:r>
              <a:rPr lang="en" sz="1800">
                <a:solidFill>
                  <a:srgbClr val="000000"/>
                </a:solidFill>
              </a:rPr>
              <a:t>Variables</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Types of variables</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Writing and using variables</a:t>
            </a:r>
            <a:endParaRPr sz="1800">
              <a:solidFill>
                <a:srgbClr val="000000"/>
              </a:solidFill>
            </a:endParaRPr>
          </a:p>
          <a:p>
            <a:pPr indent="-342900" lvl="0" marL="457200" rtl="0">
              <a:spcBef>
                <a:spcPts val="0"/>
              </a:spcBef>
              <a:spcAft>
                <a:spcPts val="0"/>
              </a:spcAft>
              <a:buClr>
                <a:srgbClr val="000000"/>
              </a:buClr>
              <a:buSzPts val="1800"/>
              <a:buChar char="●"/>
            </a:pPr>
            <a:r>
              <a:rPr lang="en" sz="1800">
                <a:solidFill>
                  <a:srgbClr val="000000"/>
                </a:solidFill>
              </a:rPr>
              <a:t>Methods</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Writing and using methods</a:t>
            </a:r>
            <a:endParaRPr sz="1800">
              <a:solidFill>
                <a:srgbClr val="000000"/>
              </a:solidFill>
            </a:endParaRPr>
          </a:p>
          <a:p>
            <a:pPr indent="-342900" lvl="0" marL="457200" rtl="0">
              <a:spcBef>
                <a:spcPts val="0"/>
              </a:spcBef>
              <a:spcAft>
                <a:spcPts val="0"/>
              </a:spcAft>
              <a:buClr>
                <a:srgbClr val="000000"/>
              </a:buClr>
              <a:buSzPts val="1800"/>
              <a:buChar char="●"/>
            </a:pPr>
            <a:r>
              <a:rPr lang="en" sz="1800">
                <a:solidFill>
                  <a:srgbClr val="000000"/>
                </a:solidFill>
              </a:rPr>
              <a:t>Classes</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Basics of using variables and methods</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Public vs Private</a:t>
            </a:r>
            <a:endParaRPr sz="1800">
              <a:solidFill>
                <a:srgbClr val="000000"/>
              </a:solidFill>
            </a:endParaRPr>
          </a:p>
          <a:p>
            <a:pPr indent="0" lvl="0" marL="0" rtl="0" algn="ctr">
              <a:spcBef>
                <a:spcPts val="1600"/>
              </a:spcBef>
              <a:spcAft>
                <a:spcPts val="0"/>
              </a:spcAft>
              <a:buNone/>
            </a:pPr>
            <a:r>
              <a:rPr b="1" lang="en" sz="3600">
                <a:solidFill>
                  <a:srgbClr val="9900FF"/>
                </a:solidFill>
              </a:rPr>
              <a:t>Any Questions?</a:t>
            </a:r>
            <a:endParaRPr b="1" sz="3600">
              <a:solidFill>
                <a:srgbClr val="9900FF"/>
              </a:solidFill>
            </a:endParaRPr>
          </a:p>
          <a:p>
            <a:pPr indent="0" lvl="0" marL="0" rt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Shape 65"/>
          <p:cNvPicPr preferRelativeResize="0"/>
          <p:nvPr/>
        </p:nvPicPr>
        <p:blipFill>
          <a:blip r:embed="rId3">
            <a:alphaModFix/>
          </a:blip>
          <a:stretch>
            <a:fillRect/>
          </a:stretch>
        </p:blipFill>
        <p:spPr>
          <a:xfrm>
            <a:off x="4284800" y="2766150"/>
            <a:ext cx="3048000" cy="2286000"/>
          </a:xfrm>
          <a:prstGeom prst="rect">
            <a:avLst/>
          </a:prstGeom>
          <a:noFill/>
          <a:ln>
            <a:noFill/>
          </a:ln>
        </p:spPr>
      </p:pic>
      <p:pic>
        <p:nvPicPr>
          <p:cNvPr id="66" name="Shape 66"/>
          <p:cNvPicPr preferRelativeResize="0"/>
          <p:nvPr/>
        </p:nvPicPr>
        <p:blipFill>
          <a:blip r:embed="rId4">
            <a:alphaModFix/>
          </a:blip>
          <a:stretch>
            <a:fillRect/>
          </a:stretch>
        </p:blipFill>
        <p:spPr>
          <a:xfrm>
            <a:off x="1584250" y="2961125"/>
            <a:ext cx="2219150" cy="2048450"/>
          </a:xfrm>
          <a:prstGeom prst="rect">
            <a:avLst/>
          </a:prstGeom>
          <a:noFill/>
          <a:ln>
            <a:noFill/>
          </a:ln>
        </p:spPr>
      </p:pic>
      <p:sp>
        <p:nvSpPr>
          <p:cNvPr id="67" name="Shape 6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Review of Last Week</a:t>
            </a:r>
            <a:endParaRPr/>
          </a:p>
        </p:txBody>
      </p:sp>
      <p:sp>
        <p:nvSpPr>
          <p:cNvPr id="68" name="Shape 68"/>
          <p:cNvSpPr txBox="1"/>
          <p:nvPr>
            <p:ph idx="1" type="body"/>
          </p:nvPr>
        </p:nvSpPr>
        <p:spPr>
          <a:xfrm>
            <a:off x="311700" y="12420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Last week we learned a lot of important concepts in programming. Do you remember them?</a:t>
            </a:r>
            <a:endParaRPr>
              <a:solidFill>
                <a:srgbClr val="000000"/>
              </a:solidFill>
            </a:endParaRPr>
          </a:p>
          <a:p>
            <a:pPr indent="0" lvl="0" marL="0">
              <a:spcBef>
                <a:spcPts val="1600"/>
              </a:spcBef>
              <a:spcAft>
                <a:spcPts val="0"/>
              </a:spcAft>
              <a:buNone/>
            </a:pPr>
            <a:r>
              <a:rPr lang="en">
                <a:solidFill>
                  <a:srgbClr val="000000"/>
                </a:solidFill>
              </a:rPr>
              <a:t>What are the only values a boolean can store?</a:t>
            </a:r>
            <a:endParaRPr>
              <a:solidFill>
                <a:srgbClr val="000000"/>
              </a:solidFill>
            </a:endParaRPr>
          </a:p>
          <a:p>
            <a:pPr indent="0" lvl="0" marL="0">
              <a:spcBef>
                <a:spcPts val="1600"/>
              </a:spcBef>
              <a:spcAft>
                <a:spcPts val="1600"/>
              </a:spcAft>
              <a:buNone/>
            </a:pPr>
            <a:r>
              <a:rPr lang="en">
                <a:solidFill>
                  <a:srgbClr val="000000"/>
                </a:solidFill>
              </a:rPr>
              <a:t>Work in groups of two or three to write a conditional where we eat if we are hungry, or study if we’re not.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What’s next:</a:t>
            </a:r>
            <a:endParaRPr/>
          </a:p>
        </p:txBody>
      </p:sp>
      <p:sp>
        <p:nvSpPr>
          <p:cNvPr id="201" name="Shape 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Our next meeting will be next Monday October 16th, right here after 9th period.</a:t>
            </a:r>
            <a:endParaRPr>
              <a:solidFill>
                <a:srgbClr val="000000"/>
              </a:solidFill>
            </a:endParaRPr>
          </a:p>
          <a:p>
            <a:pPr indent="0" lvl="0" marL="0" rtl="0">
              <a:spcBef>
                <a:spcPts val="1600"/>
              </a:spcBef>
              <a:spcAft>
                <a:spcPts val="0"/>
              </a:spcAft>
              <a:buNone/>
            </a:pPr>
            <a:r>
              <a:rPr lang="en">
                <a:solidFill>
                  <a:srgbClr val="000000"/>
                </a:solidFill>
              </a:rPr>
              <a:t>Next week you’ll start learning about the specific parts of the robot that we can control before writing actual robot code.</a:t>
            </a:r>
            <a:endParaRPr>
              <a:solidFill>
                <a:srgbClr val="000000"/>
              </a:solidFill>
            </a:endParaRPr>
          </a:p>
          <a:p>
            <a:pPr indent="0" lvl="0" marL="0" rtl="0">
              <a:spcBef>
                <a:spcPts val="1600"/>
              </a:spcBef>
              <a:spcAft>
                <a:spcPts val="0"/>
              </a:spcAft>
              <a:buNone/>
            </a:pPr>
            <a:r>
              <a:rPr lang="en">
                <a:solidFill>
                  <a:srgbClr val="000000"/>
                </a:solidFill>
              </a:rPr>
              <a:t>We’ll also start writing real robot code, and we’ll show you the robot code we used in the past.</a:t>
            </a:r>
            <a:endParaRPr>
              <a:solidFill>
                <a:srgbClr val="000000"/>
              </a:solidFill>
            </a:endParaRPr>
          </a:p>
          <a:p>
            <a:pPr indent="0" lvl="0" marL="0">
              <a:spcBef>
                <a:spcPts val="1600"/>
              </a:spcBef>
              <a:spcAft>
                <a:spcPts val="0"/>
              </a:spcAft>
              <a:buNone/>
            </a:pPr>
            <a:r>
              <a:rPr lang="en">
                <a:solidFill>
                  <a:srgbClr val="000000"/>
                </a:solidFill>
              </a:rPr>
              <a:t>The things we learned today are going to be really important, but we know it was a lot to handle, so if you have any questions, you can email us.</a:t>
            </a:r>
            <a:endParaRPr>
              <a:solidFill>
                <a:srgbClr val="000000"/>
              </a:solidFill>
            </a:endParaRPr>
          </a:p>
          <a:p>
            <a:pPr indent="0" lvl="0" marL="0" rtl="0">
              <a:spcBef>
                <a:spcPts val="1600"/>
              </a:spcBef>
              <a:spcAft>
                <a:spcPts val="0"/>
              </a:spcAft>
              <a:buNone/>
            </a:pPr>
            <a:r>
              <a:rPr lang="en">
                <a:solidFill>
                  <a:srgbClr val="000000"/>
                </a:solidFill>
              </a:rPr>
              <a:t>&gt; Zarrin: </a:t>
            </a:r>
            <a:r>
              <a:rPr lang="en" u="sng">
                <a:solidFill>
                  <a:schemeClr val="hlink"/>
                </a:solidFill>
                <a:hlinkClick r:id="rId3"/>
              </a:rPr>
              <a:t>aliz@bxscience.edu</a:t>
            </a:r>
            <a:r>
              <a:rPr lang="en">
                <a:solidFill>
                  <a:srgbClr val="000000"/>
                </a:solidFill>
              </a:rPr>
              <a:t>                                                             &gt;Carol: </a:t>
            </a:r>
            <a:r>
              <a:rPr lang="en" u="sng">
                <a:solidFill>
                  <a:schemeClr val="hlink"/>
                </a:solidFill>
                <a:hlinkClick r:id="rId4"/>
              </a:rPr>
              <a:t>shaot@bxscience.edu</a:t>
            </a:r>
            <a:r>
              <a:rPr lang="en">
                <a:solidFill>
                  <a:srgbClr val="000000"/>
                </a:solidFill>
              </a:rPr>
              <a:t> </a:t>
            </a:r>
            <a:endParaRPr>
              <a:solidFill>
                <a:srgbClr val="000000"/>
              </a:solidFill>
            </a:endParaRPr>
          </a:p>
          <a:p>
            <a:pPr indent="0" lvl="0" marL="0" rtl="0">
              <a:spcBef>
                <a:spcPts val="1600"/>
              </a:spcBef>
              <a:spcAft>
                <a:spcPts val="1600"/>
              </a:spcAft>
              <a:buNone/>
            </a:pPr>
            <a:r>
              <a:rPr lang="en">
                <a:solidFill>
                  <a:srgbClr val="000000"/>
                </a:solidFill>
              </a:rPr>
              <a:t>See you guys next week!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154325" y="15887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Robot Code (from lesson one)</a:t>
            </a:r>
            <a:endParaRPr/>
          </a:p>
        </p:txBody>
      </p:sp>
      <p:sp>
        <p:nvSpPr>
          <p:cNvPr id="74" name="Shape 74"/>
          <p:cNvSpPr txBox="1"/>
          <p:nvPr>
            <p:ph idx="1" type="body"/>
          </p:nvPr>
        </p:nvSpPr>
        <p:spPr>
          <a:xfrm>
            <a:off x="204400" y="863550"/>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2"/>
              </a:buClr>
              <a:buSzPts val="1100"/>
              <a:buFont typeface="Arial"/>
              <a:buNone/>
            </a:pPr>
            <a:r>
              <a:rPr lang="en">
                <a:solidFill>
                  <a:schemeClr val="dk2"/>
                </a:solidFill>
              </a:rPr>
              <a:t>Here’s the real code we used to make the robot shoot the ball.</a:t>
            </a:r>
            <a:endParaRPr/>
          </a:p>
          <a:p>
            <a:pPr indent="0" lvl="0" marL="0">
              <a:spcBef>
                <a:spcPts val="0"/>
              </a:spcBef>
              <a:spcAft>
                <a:spcPts val="0"/>
              </a:spcAft>
              <a:buNone/>
            </a:pPr>
            <a:r>
              <a:t/>
            </a:r>
            <a:endParaRPr/>
          </a:p>
          <a:p>
            <a:pPr indent="0" lvl="0" marL="0" rtl="0">
              <a:lnSpc>
                <a:spcPct val="142857"/>
              </a:lnSpc>
              <a:spcBef>
                <a:spcPts val="1600"/>
              </a:spcBef>
              <a:spcAft>
                <a:spcPts val="0"/>
              </a:spcAft>
              <a:buClr>
                <a:schemeClr val="dk2"/>
              </a:buClr>
              <a:buSzPts val="1100"/>
              <a:buFont typeface="Arial"/>
              <a:buNone/>
            </a:pPr>
            <a:r>
              <a:rPr lang="en" sz="1400">
                <a:solidFill>
                  <a:schemeClr val="dk2"/>
                </a:solidFill>
                <a:highlight>
                  <a:schemeClr val="lt1"/>
                </a:highlight>
                <a:latin typeface="Courier New"/>
                <a:ea typeface="Courier New"/>
                <a:cs typeface="Courier New"/>
                <a:sym typeface="Courier New"/>
              </a:rPr>
              <a:t>Robot.cannon.spinWheels(-v, -v);</a:t>
            </a:r>
            <a:endParaRPr sz="1400">
              <a:solidFill>
                <a:schemeClr val="dk2"/>
              </a:solidFill>
              <a:highlight>
                <a:schemeClr val="lt1"/>
              </a:highlight>
              <a:latin typeface="Courier New"/>
              <a:ea typeface="Courier New"/>
              <a:cs typeface="Courier New"/>
              <a:sym typeface="Courier New"/>
            </a:endParaRPr>
          </a:p>
          <a:p>
            <a:pPr indent="0" lvl="0" marL="0" rtl="0">
              <a:lnSpc>
                <a:spcPct val="142857"/>
              </a:lnSpc>
              <a:spcBef>
                <a:spcPts val="0"/>
              </a:spcBef>
              <a:spcAft>
                <a:spcPts val="0"/>
              </a:spcAft>
              <a:buClr>
                <a:schemeClr val="dk2"/>
              </a:buClr>
              <a:buSzPts val="1100"/>
              <a:buFont typeface="Arial"/>
              <a:buNone/>
            </a:pPr>
            <a:r>
              <a:rPr lang="en" sz="1400">
                <a:solidFill>
                  <a:schemeClr val="dk2"/>
                </a:solidFill>
                <a:highlight>
                  <a:schemeClr val="lt1"/>
                </a:highlight>
                <a:latin typeface="Courier New"/>
                <a:ea typeface="Courier New"/>
                <a:cs typeface="Courier New"/>
                <a:sym typeface="Courier New"/>
              </a:rPr>
              <a:t>   		if (RobotMap.turningCam == true) {</a:t>
            </a:r>
            <a:endParaRPr sz="1400">
              <a:solidFill>
                <a:schemeClr val="dk2"/>
              </a:solidFill>
              <a:highlight>
                <a:schemeClr val="lt1"/>
              </a:highlight>
              <a:latin typeface="Courier New"/>
              <a:ea typeface="Courier New"/>
              <a:cs typeface="Courier New"/>
              <a:sym typeface="Courier New"/>
            </a:endParaRPr>
          </a:p>
          <a:p>
            <a:pPr indent="0" lvl="0" marL="0" rtl="0">
              <a:lnSpc>
                <a:spcPct val="142857"/>
              </a:lnSpc>
              <a:spcBef>
                <a:spcPts val="0"/>
              </a:spcBef>
              <a:spcAft>
                <a:spcPts val="0"/>
              </a:spcAft>
              <a:buClr>
                <a:schemeClr val="dk2"/>
              </a:buClr>
              <a:buSzPts val="1100"/>
              <a:buFont typeface="Arial"/>
              <a:buNone/>
            </a:pPr>
            <a:r>
              <a:rPr lang="en" sz="1400">
                <a:solidFill>
                  <a:schemeClr val="dk2"/>
                </a:solidFill>
                <a:highlight>
                  <a:schemeClr val="lt1"/>
                </a:highlight>
                <a:latin typeface="Courier New"/>
                <a:ea typeface="Courier New"/>
                <a:cs typeface="Courier New"/>
                <a:sym typeface="Courier New"/>
              </a:rPr>
              <a:t>       		Robot.cannon.turnCam();</a:t>
            </a:r>
            <a:endParaRPr sz="1400">
              <a:solidFill>
                <a:schemeClr val="dk2"/>
              </a:solidFill>
              <a:highlight>
                <a:schemeClr val="lt1"/>
              </a:highlight>
              <a:latin typeface="Courier New"/>
              <a:ea typeface="Courier New"/>
              <a:cs typeface="Courier New"/>
              <a:sym typeface="Courier New"/>
            </a:endParaRPr>
          </a:p>
          <a:p>
            <a:pPr indent="0" lvl="0" marL="0" rtl="0">
              <a:lnSpc>
                <a:spcPct val="142857"/>
              </a:lnSpc>
              <a:spcBef>
                <a:spcPts val="0"/>
              </a:spcBef>
              <a:spcAft>
                <a:spcPts val="0"/>
              </a:spcAft>
              <a:buClr>
                <a:schemeClr val="dk2"/>
              </a:buClr>
              <a:buSzPts val="1100"/>
              <a:buFont typeface="Arial"/>
              <a:buNone/>
            </a:pPr>
            <a:r>
              <a:rPr lang="en" sz="1400">
                <a:solidFill>
                  <a:schemeClr val="dk2"/>
                </a:solidFill>
                <a:highlight>
                  <a:schemeClr val="lt1"/>
                </a:highlight>
                <a:latin typeface="Courier New"/>
                <a:ea typeface="Courier New"/>
                <a:cs typeface="Courier New"/>
                <a:sym typeface="Courier New"/>
              </a:rPr>
              <a:t>       		RobotMap.turningCam = false;</a:t>
            </a:r>
            <a:endParaRPr sz="1400">
              <a:solidFill>
                <a:schemeClr val="dk2"/>
              </a:solidFill>
              <a:highlight>
                <a:schemeClr val="lt1"/>
              </a:highlight>
              <a:latin typeface="Courier New"/>
              <a:ea typeface="Courier New"/>
              <a:cs typeface="Courier New"/>
              <a:sym typeface="Courier New"/>
            </a:endParaRPr>
          </a:p>
          <a:p>
            <a:pPr indent="0" lvl="0" marL="0" rtl="0">
              <a:lnSpc>
                <a:spcPct val="142857"/>
              </a:lnSpc>
              <a:spcBef>
                <a:spcPts val="0"/>
              </a:spcBef>
              <a:spcAft>
                <a:spcPts val="0"/>
              </a:spcAft>
              <a:buClr>
                <a:schemeClr val="dk2"/>
              </a:buClr>
              <a:buSzPts val="1100"/>
              <a:buFont typeface="Arial"/>
              <a:buNone/>
            </a:pPr>
            <a:r>
              <a:rPr lang="en" sz="1400">
                <a:solidFill>
                  <a:schemeClr val="dk2"/>
                </a:solidFill>
                <a:highlight>
                  <a:schemeClr val="lt1"/>
                </a:highlight>
                <a:latin typeface="Courier New"/>
                <a:ea typeface="Courier New"/>
                <a:cs typeface="Courier New"/>
                <a:sym typeface="Courier New"/>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code?</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Code is a way to interface with computers, as we talked about last week. </a:t>
            </a:r>
            <a:endParaRPr>
              <a:solidFill>
                <a:srgbClr val="000000"/>
              </a:solidFill>
            </a:endParaRPr>
          </a:p>
          <a:p>
            <a:pPr indent="0" lvl="0" marL="0">
              <a:spcBef>
                <a:spcPts val="1600"/>
              </a:spcBef>
              <a:spcAft>
                <a:spcPts val="0"/>
              </a:spcAft>
              <a:buNone/>
            </a:pPr>
            <a:r>
              <a:rPr lang="en">
                <a:solidFill>
                  <a:srgbClr val="000000"/>
                </a:solidFill>
              </a:rPr>
              <a:t>Code is made out of </a:t>
            </a:r>
            <a:r>
              <a:rPr b="1" lang="en">
                <a:solidFill>
                  <a:srgbClr val="000000"/>
                </a:solidFill>
              </a:rPr>
              <a:t>information </a:t>
            </a:r>
            <a:r>
              <a:rPr lang="en">
                <a:solidFill>
                  <a:srgbClr val="000000"/>
                </a:solidFill>
              </a:rPr>
              <a:t>and </a:t>
            </a:r>
            <a:r>
              <a:rPr b="1" lang="en">
                <a:solidFill>
                  <a:srgbClr val="000000"/>
                </a:solidFill>
              </a:rPr>
              <a:t>processes:</a:t>
            </a:r>
            <a:endParaRPr b="1">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We store information using </a:t>
            </a:r>
            <a:r>
              <a:rPr b="1" lang="en">
                <a:solidFill>
                  <a:srgbClr val="000000"/>
                </a:solidFill>
              </a:rPr>
              <a:t>variables</a:t>
            </a:r>
            <a:r>
              <a:rPr lang="en">
                <a:solidFill>
                  <a:srgbClr val="000000"/>
                </a:solidFill>
              </a:rPr>
              <a:t>. Variables are just like the ones you see in math! They’re a name that represents a value, like “x = 4”.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Every variable has a type. These are either “primitives” - the fundamental stuff, like numbers and letters - or “classes” - more complicated things like shapes.</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You’ve seen </a:t>
            </a:r>
            <a:r>
              <a:rPr i="1" lang="en">
                <a:solidFill>
                  <a:srgbClr val="000000"/>
                </a:solidFill>
              </a:rPr>
              <a:t>processes</a:t>
            </a:r>
            <a:r>
              <a:rPr lang="en">
                <a:solidFill>
                  <a:srgbClr val="000000"/>
                </a:solidFill>
              </a:rPr>
              <a:t> before: they’re the methods we wrote last time!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Variables</a:t>
            </a:r>
            <a:endParaRPr/>
          </a:p>
        </p:txBody>
      </p:sp>
      <p:sp>
        <p:nvSpPr>
          <p:cNvPr id="86" name="Shape 86"/>
          <p:cNvSpPr txBox="1"/>
          <p:nvPr>
            <p:ph idx="1" type="body"/>
          </p:nvPr>
        </p:nvSpPr>
        <p:spPr>
          <a:xfrm>
            <a:off x="311700" y="111102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Let’s talk a little bit more about variables. When you make a variables, you have to tell the computer what type it is and what it’s name is. This is called </a:t>
            </a:r>
            <a:r>
              <a:rPr b="1" lang="en">
                <a:solidFill>
                  <a:srgbClr val="000000"/>
                </a:solidFill>
              </a:rPr>
              <a:t>declaration</a:t>
            </a:r>
            <a:r>
              <a:rPr lang="en">
                <a:solidFill>
                  <a:srgbClr val="000000"/>
                </a:solidFill>
              </a:rPr>
              <a:t>. Then, you give it a value. When you give a variable a value, you </a:t>
            </a:r>
            <a:r>
              <a:rPr b="1" lang="en">
                <a:solidFill>
                  <a:srgbClr val="000000"/>
                </a:solidFill>
              </a:rPr>
              <a:t>instantiate</a:t>
            </a:r>
            <a:r>
              <a:rPr lang="en">
                <a:solidFill>
                  <a:srgbClr val="000000"/>
                </a:solidFill>
              </a:rPr>
              <a:t> it. </a:t>
            </a:r>
            <a:endParaRPr>
              <a:solidFill>
                <a:srgbClr val="000000"/>
              </a:solidFill>
            </a:endParaRPr>
          </a:p>
          <a:p>
            <a:pPr indent="0" lvl="0" marL="0">
              <a:spcBef>
                <a:spcPts val="1600"/>
              </a:spcBef>
              <a:spcAft>
                <a:spcPts val="0"/>
              </a:spcAft>
              <a:buNone/>
            </a:pPr>
            <a:r>
              <a:rPr lang="en">
                <a:solidFill>
                  <a:srgbClr val="000000"/>
                </a:solidFill>
              </a:rPr>
              <a:t>Here’s an example:</a:t>
            </a:r>
            <a:endParaRPr>
              <a:solidFill>
                <a:srgbClr val="000000"/>
              </a:solidFill>
            </a:endParaRPr>
          </a:p>
          <a:p>
            <a:pPr indent="0" lvl="0" marL="0">
              <a:spcBef>
                <a:spcPts val="1600"/>
              </a:spcBef>
              <a:spcAft>
                <a:spcPts val="1600"/>
              </a:spcAft>
              <a:buNone/>
            </a:pPr>
            <a:r>
              <a:rPr lang="en">
                <a:solidFill>
                  <a:srgbClr val="000000"/>
                </a:solidFill>
              </a:rPr>
              <a:t>					</a:t>
            </a:r>
            <a:r>
              <a:rPr lang="en">
                <a:solidFill>
                  <a:srgbClr val="000000"/>
                </a:solidFill>
                <a:latin typeface="Inconsolata"/>
                <a:ea typeface="Inconsolata"/>
                <a:cs typeface="Inconsolata"/>
                <a:sym typeface="Inconsolata"/>
              </a:rPr>
              <a:t>public      int      x     =     6; </a:t>
            </a:r>
            <a:endParaRPr>
              <a:solidFill>
                <a:srgbClr val="000000"/>
              </a:solidFill>
              <a:latin typeface="Inconsolata"/>
              <a:ea typeface="Inconsolata"/>
              <a:cs typeface="Inconsolata"/>
              <a:sym typeface="Inconsolata"/>
            </a:endParaRPr>
          </a:p>
        </p:txBody>
      </p:sp>
      <p:sp>
        <p:nvSpPr>
          <p:cNvPr id="87" name="Shape 87"/>
          <p:cNvSpPr/>
          <p:nvPr/>
        </p:nvSpPr>
        <p:spPr>
          <a:xfrm rot="5400000">
            <a:off x="4155075" y="3065400"/>
            <a:ext cx="155700" cy="3264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6513125" y="3065400"/>
            <a:ext cx="155700" cy="3264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rot="5400000">
            <a:off x="5061400" y="3117300"/>
            <a:ext cx="155700" cy="222600"/>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txBox="1"/>
          <p:nvPr/>
        </p:nvSpPr>
        <p:spPr>
          <a:xfrm>
            <a:off x="1575075" y="3456800"/>
            <a:ext cx="507300" cy="15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1" name="Shape 91"/>
          <p:cNvSpPr txBox="1"/>
          <p:nvPr/>
        </p:nvSpPr>
        <p:spPr>
          <a:xfrm>
            <a:off x="3610725" y="3306500"/>
            <a:ext cx="1244400" cy="456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latin typeface="Source Sans Pro"/>
                <a:ea typeface="Source Sans Pro"/>
                <a:cs typeface="Source Sans Pro"/>
                <a:sym typeface="Source Sans Pro"/>
              </a:rPr>
              <a:t>type </a:t>
            </a:r>
            <a:endParaRPr>
              <a:latin typeface="Source Sans Pro"/>
              <a:ea typeface="Source Sans Pro"/>
              <a:cs typeface="Source Sans Pro"/>
              <a:sym typeface="Source Sans Pro"/>
            </a:endParaRPr>
          </a:p>
          <a:p>
            <a:pPr indent="0" lvl="0" marL="0" algn="ctr">
              <a:spcBef>
                <a:spcPts val="0"/>
              </a:spcBef>
              <a:spcAft>
                <a:spcPts val="0"/>
              </a:spcAft>
              <a:buNone/>
            </a:pPr>
            <a:r>
              <a:rPr lang="en">
                <a:latin typeface="Source Sans Pro"/>
                <a:ea typeface="Source Sans Pro"/>
                <a:cs typeface="Source Sans Pro"/>
                <a:sym typeface="Source Sans Pro"/>
              </a:rPr>
              <a:t>(int stands for integer.)</a:t>
            </a:r>
            <a:endParaRPr>
              <a:latin typeface="Source Sans Pro"/>
              <a:ea typeface="Source Sans Pro"/>
              <a:cs typeface="Source Sans Pro"/>
              <a:sym typeface="Source Sans Pro"/>
            </a:endParaRPr>
          </a:p>
        </p:txBody>
      </p:sp>
      <p:sp>
        <p:nvSpPr>
          <p:cNvPr id="92" name="Shape 92"/>
          <p:cNvSpPr txBox="1"/>
          <p:nvPr/>
        </p:nvSpPr>
        <p:spPr>
          <a:xfrm>
            <a:off x="4855125" y="3399800"/>
            <a:ext cx="653400" cy="26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Source Sans Pro"/>
                <a:ea typeface="Source Sans Pro"/>
                <a:cs typeface="Source Sans Pro"/>
                <a:sym typeface="Source Sans Pro"/>
              </a:rPr>
              <a:t>name</a:t>
            </a:r>
            <a:endParaRPr>
              <a:latin typeface="Source Sans Pro"/>
              <a:ea typeface="Source Sans Pro"/>
              <a:cs typeface="Source Sans Pro"/>
              <a:sym typeface="Source Sans Pro"/>
            </a:endParaRPr>
          </a:p>
        </p:txBody>
      </p:sp>
      <p:sp>
        <p:nvSpPr>
          <p:cNvPr id="93" name="Shape 93"/>
          <p:cNvSpPr txBox="1"/>
          <p:nvPr/>
        </p:nvSpPr>
        <p:spPr>
          <a:xfrm>
            <a:off x="6238325" y="3399800"/>
            <a:ext cx="798600" cy="26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Source Sans Pro"/>
                <a:ea typeface="Source Sans Pro"/>
                <a:cs typeface="Source Sans Pro"/>
                <a:sym typeface="Source Sans Pro"/>
              </a:rPr>
              <a:t>value</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28450" y="3832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Variable Types</a:t>
            </a:r>
            <a:endParaRPr>
              <a:solidFill>
                <a:srgbClr val="000000"/>
              </a:solidFill>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Different kinds of variables are used for different things. Here are a couple of the most used ones.</a:t>
            </a:r>
            <a:endParaRPr>
              <a:solidFill>
                <a:srgbClr val="000000"/>
              </a:solidFill>
            </a:endParaRPr>
          </a:p>
          <a:p>
            <a:pPr indent="0" lvl="0" marL="0">
              <a:spcBef>
                <a:spcPts val="1600"/>
              </a:spcBef>
              <a:spcAft>
                <a:spcPts val="0"/>
              </a:spcAft>
              <a:buNone/>
            </a:pPr>
            <a:r>
              <a:rPr b="1" lang="en">
                <a:solidFill>
                  <a:srgbClr val="000000"/>
                </a:solidFill>
              </a:rPr>
              <a:t>boolean </a:t>
            </a:r>
            <a:r>
              <a:rPr lang="en">
                <a:solidFill>
                  <a:srgbClr val="000000"/>
                </a:solidFill>
              </a:rPr>
              <a:t>- stores a true or false value</a:t>
            </a:r>
            <a:endParaRPr>
              <a:solidFill>
                <a:srgbClr val="000000"/>
              </a:solidFill>
            </a:endParaRPr>
          </a:p>
          <a:p>
            <a:pPr indent="0" lvl="0" marL="0">
              <a:spcBef>
                <a:spcPts val="1600"/>
              </a:spcBef>
              <a:spcAft>
                <a:spcPts val="0"/>
              </a:spcAft>
              <a:buNone/>
            </a:pPr>
            <a:r>
              <a:rPr b="1" lang="en">
                <a:solidFill>
                  <a:srgbClr val="000000"/>
                </a:solidFill>
              </a:rPr>
              <a:t>int</a:t>
            </a:r>
            <a:r>
              <a:rPr lang="en">
                <a:solidFill>
                  <a:srgbClr val="000000"/>
                </a:solidFill>
              </a:rPr>
              <a:t> - stores an integer number (4, 7, 2265)</a:t>
            </a:r>
            <a:endParaRPr>
              <a:solidFill>
                <a:srgbClr val="000000"/>
              </a:solidFill>
            </a:endParaRPr>
          </a:p>
          <a:p>
            <a:pPr indent="0" lvl="0" marL="0">
              <a:spcBef>
                <a:spcPts val="1600"/>
              </a:spcBef>
              <a:spcAft>
                <a:spcPts val="0"/>
              </a:spcAft>
              <a:buNone/>
            </a:pPr>
            <a:r>
              <a:rPr b="1" lang="en">
                <a:solidFill>
                  <a:srgbClr val="000000"/>
                </a:solidFill>
              </a:rPr>
              <a:t>double</a:t>
            </a:r>
            <a:r>
              <a:rPr lang="en">
                <a:solidFill>
                  <a:srgbClr val="000000"/>
                </a:solidFill>
              </a:rPr>
              <a:t> - stores decimal numbers (3.0, 10.5, 22.65)</a:t>
            </a:r>
            <a:endParaRPr>
              <a:solidFill>
                <a:srgbClr val="000000"/>
              </a:solidFill>
            </a:endParaRPr>
          </a:p>
          <a:p>
            <a:pPr indent="0" lvl="0" marL="0">
              <a:spcBef>
                <a:spcPts val="1600"/>
              </a:spcBef>
              <a:spcAft>
                <a:spcPts val="0"/>
              </a:spcAft>
              <a:buNone/>
            </a:pPr>
            <a:r>
              <a:rPr b="1" lang="en">
                <a:solidFill>
                  <a:srgbClr val="000000"/>
                </a:solidFill>
              </a:rPr>
              <a:t>char</a:t>
            </a:r>
            <a:r>
              <a:rPr lang="en">
                <a:solidFill>
                  <a:srgbClr val="000000"/>
                </a:solidFill>
              </a:rPr>
              <a:t>- stores single characters (‘a','b','c')</a:t>
            </a:r>
            <a:endParaRPr>
              <a:solidFill>
                <a:srgbClr val="000000"/>
              </a:solidFill>
            </a:endParaRPr>
          </a:p>
          <a:p>
            <a:pPr indent="0" lvl="0" marL="0">
              <a:spcBef>
                <a:spcPts val="1600"/>
              </a:spcBef>
              <a:spcAft>
                <a:spcPts val="1600"/>
              </a:spcAft>
              <a:buNone/>
            </a:pPr>
            <a:r>
              <a:rPr b="1" lang="en">
                <a:solidFill>
                  <a:srgbClr val="000000"/>
                </a:solidFill>
              </a:rPr>
              <a:t>string </a:t>
            </a:r>
            <a:r>
              <a:rPr lang="en">
                <a:solidFill>
                  <a:srgbClr val="000000"/>
                </a:solidFill>
              </a:rPr>
              <a:t>- stores a word or multiple characters (“Hello”, “It is October 11”)</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Public vs Private</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While declaring your variables, you would write “public” before the type. We did the same thing when creating our methods and classes. But what does “public” mean?</a:t>
            </a:r>
            <a:endParaRPr>
              <a:solidFill>
                <a:srgbClr val="000000"/>
              </a:solidFill>
            </a:endParaRPr>
          </a:p>
          <a:p>
            <a:pPr indent="0" lvl="0" marL="0">
              <a:spcBef>
                <a:spcPts val="1600"/>
              </a:spcBef>
              <a:spcAft>
                <a:spcPts val="0"/>
              </a:spcAft>
              <a:buNone/>
            </a:pPr>
            <a:r>
              <a:rPr lang="en">
                <a:solidFill>
                  <a:srgbClr val="000000"/>
                </a:solidFill>
              </a:rPr>
              <a:t>When we create a public variable or class in Java, we are allowing other classes in the same project to have access to the code inside the class. Private classes keep its variables and methods hidden. Sometimes, we use “private” in cases where we have the same variable name or method name in different classes.</a:t>
            </a:r>
            <a:endParaRPr>
              <a:solidFill>
                <a:srgbClr val="000000"/>
              </a:solidFill>
            </a:endParaRPr>
          </a:p>
          <a:p>
            <a:pPr indent="0" lvl="0" marL="0">
              <a:spcBef>
                <a:spcPts val="1600"/>
              </a:spcBef>
              <a:spcAft>
                <a:spcPts val="1600"/>
              </a:spcAft>
              <a:buNone/>
            </a:pPr>
            <a:r>
              <a:rPr lang="en">
                <a:solidFill>
                  <a:srgbClr val="000000"/>
                </a:solidFill>
              </a:rPr>
              <a:t>In methods, when declaring a variable, we didn’t write public or private. This is because the method variable will be public or private based on the method’s status.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Making Variables</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Earlier, we showed you how to declare and instantiate an integer. It looked like this:</a:t>
            </a:r>
            <a:endParaRPr>
              <a:solidFill>
                <a:srgbClr val="000000"/>
              </a:solidFill>
            </a:endParaRPr>
          </a:p>
          <a:p>
            <a:pPr indent="0" lvl="0" marL="1828800" rtl="0">
              <a:spcBef>
                <a:spcPts val="1600"/>
              </a:spcBef>
              <a:spcAft>
                <a:spcPts val="0"/>
              </a:spcAft>
              <a:buNone/>
            </a:pPr>
            <a:r>
              <a:rPr lang="en">
                <a:solidFill>
                  <a:schemeClr val="dk2"/>
                </a:solidFill>
                <a:latin typeface="Inconsolata"/>
                <a:ea typeface="Inconsolata"/>
                <a:cs typeface="Inconsolata"/>
                <a:sym typeface="Inconsolata"/>
              </a:rPr>
              <a:t>  public      int      x     =     6; </a:t>
            </a:r>
            <a:endParaRPr>
              <a:solidFill>
                <a:schemeClr val="dk2"/>
              </a:solidFill>
              <a:latin typeface="Inconsolata"/>
              <a:ea typeface="Inconsolata"/>
              <a:cs typeface="Inconsolata"/>
              <a:sym typeface="Inconsolata"/>
            </a:endParaRPr>
          </a:p>
          <a:p>
            <a:pPr indent="0" lvl="0" marL="0" rtl="0">
              <a:spcBef>
                <a:spcPts val="1600"/>
              </a:spcBef>
              <a:spcAft>
                <a:spcPts val="0"/>
              </a:spcAft>
              <a:buClr>
                <a:schemeClr val="dk2"/>
              </a:buClr>
              <a:buSzPts val="1100"/>
              <a:buFont typeface="Arial"/>
              <a:buNone/>
            </a:pPr>
            <a:r>
              <a:rPr lang="en">
                <a:solidFill>
                  <a:schemeClr val="dk2"/>
                </a:solidFill>
              </a:rPr>
              <a:t>Let’s try to do the same with other types of variables. Work in groups to try to create a variable of each type: boolean, int, double, char, and string.</a:t>
            </a:r>
            <a:endParaRPr>
              <a:solidFill>
                <a:schemeClr val="dk2"/>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Last week, we used a method to make the robot shoot a ball. But we can use that idea and apply it to any programming problem! We use methods when we want to be able to perform a set of prewritten steps.</a:t>
            </a:r>
            <a:endParaRPr>
              <a:solidFill>
                <a:srgbClr val="000000"/>
              </a:solidFill>
            </a:endParaRPr>
          </a:p>
          <a:p>
            <a:pPr indent="0" lvl="0" marL="0">
              <a:spcBef>
                <a:spcPts val="1600"/>
              </a:spcBef>
              <a:spcAft>
                <a:spcPts val="0"/>
              </a:spcAft>
              <a:buNone/>
            </a:pPr>
            <a:r>
              <a:rPr lang="en">
                <a:solidFill>
                  <a:srgbClr val="000000"/>
                </a:solidFill>
              </a:rPr>
              <a:t>This is how we create a method:</a:t>
            </a:r>
            <a:endParaRPr>
              <a:solidFill>
                <a:srgbClr val="000000"/>
              </a:solidFill>
            </a:endParaRPr>
          </a:p>
          <a:p>
            <a:pPr indent="0" lvl="0" marL="0" algn="ctr">
              <a:spcBef>
                <a:spcPts val="1600"/>
              </a:spcBef>
              <a:spcAft>
                <a:spcPts val="0"/>
              </a:spcAft>
              <a:buNone/>
            </a:pPr>
            <a:r>
              <a:rPr lang="en">
                <a:solidFill>
                  <a:srgbClr val="000000"/>
                </a:solidFill>
                <a:latin typeface="Inconsolata"/>
                <a:ea typeface="Inconsolata"/>
                <a:cs typeface="Inconsolata"/>
                <a:sym typeface="Inconsolata"/>
              </a:rPr>
              <a:t>public int sum(int num, int num2){</a:t>
            </a:r>
            <a:endParaRPr>
              <a:solidFill>
                <a:srgbClr val="000000"/>
              </a:solidFill>
              <a:latin typeface="Inconsolata"/>
              <a:ea typeface="Inconsolata"/>
              <a:cs typeface="Inconsolata"/>
              <a:sym typeface="Inconsolata"/>
            </a:endParaRPr>
          </a:p>
          <a:p>
            <a:pPr indent="457200" lvl="0" marL="2286000" algn="l">
              <a:spcBef>
                <a:spcPts val="1600"/>
              </a:spcBef>
              <a:spcAft>
                <a:spcPts val="0"/>
              </a:spcAft>
              <a:buNone/>
            </a:pPr>
            <a:r>
              <a:rPr lang="en">
                <a:solidFill>
                  <a:srgbClr val="000000"/>
                </a:solidFill>
                <a:latin typeface="Inconsolata"/>
                <a:ea typeface="Inconsolata"/>
                <a:cs typeface="Inconsolata"/>
                <a:sym typeface="Inconsolata"/>
              </a:rPr>
              <a:t>[code goes here]</a:t>
            </a:r>
            <a:endParaRPr>
              <a:solidFill>
                <a:srgbClr val="000000"/>
              </a:solidFill>
              <a:latin typeface="Inconsolata"/>
              <a:ea typeface="Inconsolata"/>
              <a:cs typeface="Inconsolata"/>
              <a:sym typeface="Inconsolata"/>
            </a:endParaRPr>
          </a:p>
          <a:p>
            <a:pPr indent="457200" lvl="0" marL="1828800" rtl="0" algn="l">
              <a:spcBef>
                <a:spcPts val="1600"/>
              </a:spcBef>
              <a:spcAft>
                <a:spcPts val="0"/>
              </a:spcAft>
              <a:buNone/>
            </a:pPr>
            <a:r>
              <a:rPr lang="en">
                <a:solidFill>
                  <a:srgbClr val="000000"/>
                </a:solidFill>
                <a:latin typeface="Inconsolata"/>
                <a:ea typeface="Inconsolata"/>
                <a:cs typeface="Inconsolata"/>
                <a:sym typeface="Inconsolata"/>
              </a:rPr>
              <a:t>}</a:t>
            </a:r>
            <a:endParaRPr>
              <a:solidFill>
                <a:srgbClr val="000000"/>
              </a:solidFill>
              <a:latin typeface="Inconsolata"/>
              <a:ea typeface="Inconsolata"/>
              <a:cs typeface="Inconsolata"/>
              <a:sym typeface="Inconsolata"/>
            </a:endParaRPr>
          </a:p>
          <a:p>
            <a:pPr indent="0" lvl="0" marL="0" rtl="0" algn="l">
              <a:spcBef>
                <a:spcPts val="1600"/>
              </a:spcBef>
              <a:spcAft>
                <a:spcPts val="0"/>
              </a:spcAft>
              <a:buNone/>
            </a:pPr>
            <a:r>
              <a:rPr lang="en">
                <a:solidFill>
                  <a:srgbClr val="000000"/>
                </a:solidFill>
              </a:rPr>
              <a:t>Let’s take a look at each part of this.</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