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all of the review slides, quickly address each thing we’ve learned, and ask rookies if they want any clarification for any of the topics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n" sz="1200">
                <a:latin typeface="Courier New"/>
                <a:ea typeface="Courier New"/>
                <a:cs typeface="Courier New"/>
                <a:sym typeface="Courier New"/>
              </a:rPr>
              <a:t>//creation of method (1 point) and parameter (1 point)</a:t>
            </a:r>
            <a:endParaRPr sz="1200">
              <a:latin typeface="Courier New"/>
              <a:ea typeface="Courier New"/>
              <a:cs typeface="Courier New"/>
              <a:sym typeface="Courier New"/>
            </a:endParaRPr>
          </a:p>
          <a:p>
            <a:pPr indent="0" lvl="0" marL="0" rtl="0">
              <a:spcBef>
                <a:spcPts val="1600"/>
              </a:spcBef>
              <a:spcAft>
                <a:spcPts val="0"/>
              </a:spcAft>
              <a:buClr>
                <a:schemeClr val="dk2"/>
              </a:buClr>
              <a:buSzPts val="1100"/>
              <a:buFont typeface="Arial"/>
              <a:buNone/>
            </a:pPr>
            <a:r>
              <a:rPr lang="en" sz="1200">
                <a:latin typeface="Courier New"/>
                <a:ea typeface="Courier New"/>
                <a:cs typeface="Courier New"/>
                <a:sym typeface="Courier New"/>
              </a:rPr>
              <a:t>public void setMotor(double speed){</a:t>
            </a:r>
            <a:endParaRPr sz="1200">
              <a:latin typeface="Courier New"/>
              <a:ea typeface="Courier New"/>
              <a:cs typeface="Courier New"/>
              <a:sym typeface="Courier New"/>
            </a:endParaRPr>
          </a:p>
          <a:p>
            <a:pPr indent="0" lvl="0" marL="0">
              <a:spcBef>
                <a:spcPts val="1600"/>
              </a:spcBef>
              <a:spcAft>
                <a:spcPts val="0"/>
              </a:spcAft>
              <a:buClr>
                <a:schemeClr val="dk2"/>
              </a:buClr>
              <a:buSzPts val="1100"/>
              <a:buFont typeface="Arial"/>
              <a:buNone/>
            </a:pPr>
            <a:r>
              <a:rPr lang="en" sz="1200">
                <a:latin typeface="Courier New"/>
                <a:ea typeface="Courier New"/>
                <a:cs typeface="Courier New"/>
                <a:sym typeface="Courier New"/>
              </a:rPr>
              <a:t>	//use of set with parameter (1 point)</a:t>
            </a:r>
            <a:endParaRPr sz="1200">
              <a:latin typeface="Courier New"/>
              <a:ea typeface="Courier New"/>
              <a:cs typeface="Courier New"/>
              <a:sym typeface="Courier New"/>
            </a:endParaRPr>
          </a:p>
          <a:p>
            <a:pPr indent="0" lvl="0" marL="457200">
              <a:spcBef>
                <a:spcPts val="1600"/>
              </a:spcBef>
              <a:spcAft>
                <a:spcPts val="0"/>
              </a:spcAft>
              <a:buClr>
                <a:schemeClr val="dk2"/>
              </a:buClr>
              <a:buSzPts val="1100"/>
              <a:buFont typeface="Arial"/>
              <a:buNone/>
            </a:pPr>
            <a:r>
              <a:rPr lang="en" sz="1200">
                <a:latin typeface="Courier New"/>
                <a:ea typeface="Courier New"/>
                <a:cs typeface="Courier New"/>
                <a:sym typeface="Courier New"/>
              </a:rPr>
              <a:t>leftMotor.set(speed);</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//calling the method (1 point)</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setMotor(0.5);</a:t>
            </a:r>
            <a:endParaRPr sz="1200">
              <a:latin typeface="Courier New"/>
              <a:ea typeface="Courier New"/>
              <a:cs typeface="Courier New"/>
              <a:sym typeface="Courier New"/>
            </a:endParaRPr>
          </a:p>
          <a:p>
            <a:pPr indent="0" lvl="0" marL="0" rtl="0">
              <a:spcBef>
                <a:spcPts val="1600"/>
              </a:spcBef>
              <a:spcAft>
                <a:spcPts val="1600"/>
              </a:spcAft>
              <a:buNone/>
            </a:pPr>
            <a:r>
              <a:rPr lang="en" sz="1200">
                <a:latin typeface="Courier New"/>
                <a:ea typeface="Courier New"/>
                <a:cs typeface="Courier New"/>
                <a:sym typeface="Courier New"/>
              </a:rPr>
              <a:t>//overall concept (1 point)</a:t>
            </a:r>
            <a:endParaRPr sz="1200">
              <a:latin typeface="Courier New"/>
              <a:ea typeface="Courier New"/>
              <a:cs typeface="Courier New"/>
              <a:sym typeface="Courier N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Also mention if they don’t make the team this year, don’t let it discourage them from applying again next year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Make sure they each individually have the pseudocode from the group work. Stress that the assessment is individual. Also have them write down the gist of each prompt</a:t>
            </a:r>
            <a:endParaRPr/>
          </a:p>
          <a:p>
            <a:pPr indent="0" lvl="0" marL="0">
              <a:spcBef>
                <a:spcPts val="0"/>
              </a:spcBef>
              <a:spcAft>
                <a:spcPts val="0"/>
              </a:spcAft>
              <a:buNone/>
            </a:pPr>
            <a:r>
              <a:rPr lang="en"/>
              <a:t>Each prompt will be scored out of 5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latin typeface="Courier New"/>
                <a:ea typeface="Courier New"/>
                <a:cs typeface="Courier New"/>
                <a:sym typeface="Courier New"/>
              </a:rPr>
              <a:t>//imports (1 point)</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import edu.wpi.first.wpilibj.Joystick;</a:t>
            </a:r>
            <a:br>
              <a:rPr lang="en" sz="1200">
                <a:latin typeface="Courier New"/>
                <a:ea typeface="Courier New"/>
                <a:cs typeface="Courier New"/>
                <a:sym typeface="Courier New"/>
              </a:rPr>
            </a:br>
            <a:r>
              <a:rPr lang="en" sz="1200">
                <a:latin typeface="Courier New"/>
                <a:ea typeface="Courier New"/>
                <a:cs typeface="Courier New"/>
                <a:sym typeface="Courier New"/>
              </a:rPr>
              <a:t>import edu.wpi.first.wpilibj.RobotDrive;</a:t>
            </a:r>
            <a:endParaRPr sz="1200">
              <a:latin typeface="Courier New"/>
              <a:ea typeface="Courier New"/>
              <a:cs typeface="Courier New"/>
              <a:sym typeface="Courier New"/>
            </a:endParaRPr>
          </a:p>
          <a:p>
            <a:pPr indent="0" lvl="0" marL="0" rtl="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//creation of method (1 point)</a:t>
            </a:r>
            <a:endParaRPr sz="1200">
              <a:latin typeface="Courier New"/>
              <a:ea typeface="Courier New"/>
              <a:cs typeface="Courier New"/>
              <a:sym typeface="Courier New"/>
            </a:endParaRPr>
          </a:p>
          <a:p>
            <a:pPr indent="0" lvl="0" marL="0" rtl="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public void drive(){</a:t>
            </a:r>
            <a:endParaRPr sz="1200">
              <a:latin typeface="Courier New"/>
              <a:ea typeface="Courier New"/>
              <a:cs typeface="Courier New"/>
              <a:sym typeface="Courier New"/>
            </a:endParaRPr>
          </a:p>
          <a:p>
            <a:pPr indent="0" lvl="0" marL="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	//use of API to get input from axis (1 point)</a:t>
            </a:r>
            <a:endParaRPr sz="1200">
              <a:latin typeface="Courier New"/>
              <a:ea typeface="Courier New"/>
              <a:cs typeface="Courier New"/>
              <a:sym typeface="Courier New"/>
            </a:endParaRPr>
          </a:p>
          <a:p>
            <a:pPr indent="0" lvl="0" marL="45720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double left = atkJoy.getRawAxis(1);</a:t>
            </a:r>
            <a:endParaRPr sz="1200">
              <a:latin typeface="Courier New"/>
              <a:ea typeface="Courier New"/>
              <a:cs typeface="Courier New"/>
              <a:sym typeface="Courier New"/>
            </a:endParaRPr>
          </a:p>
          <a:p>
            <a:pPr indent="0" lvl="0" marL="457200" rtl="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double right = atkJoy.getRawAxis(5);</a:t>
            </a:r>
            <a:endParaRPr sz="1200">
              <a:latin typeface="Courier New"/>
              <a:ea typeface="Courier New"/>
              <a:cs typeface="Courier New"/>
              <a:sym typeface="Courier New"/>
            </a:endParaRPr>
          </a:p>
          <a:p>
            <a:pPr indent="0" lvl="0" marL="45720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//use of tankDrive (1 point)</a:t>
            </a:r>
            <a:endParaRPr sz="1200">
              <a:latin typeface="Courier New"/>
              <a:ea typeface="Courier New"/>
              <a:cs typeface="Courier New"/>
              <a:sym typeface="Courier New"/>
            </a:endParaRPr>
          </a:p>
          <a:p>
            <a:pPr indent="0" lvl="0" marL="45720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TankDrive.tankDrive(left, right);</a:t>
            </a:r>
            <a:endParaRPr sz="1200">
              <a:latin typeface="Courier New"/>
              <a:ea typeface="Courier New"/>
              <a:cs typeface="Courier New"/>
              <a:sym typeface="Courier New"/>
            </a:endParaRPr>
          </a:p>
          <a:p>
            <a:pPr indent="0" lvl="0" marL="0" rtl="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a:lnSpc>
                <a:spcPct val="115000"/>
              </a:lnSpc>
              <a:spcBef>
                <a:spcPts val="1600"/>
              </a:spcBef>
              <a:spcAft>
                <a:spcPts val="0"/>
              </a:spcAft>
              <a:buClr>
                <a:schemeClr val="dk2"/>
              </a:buClr>
              <a:buSzPts val="1100"/>
              <a:buFont typeface="Arial"/>
              <a:buNone/>
            </a:pPr>
            <a:r>
              <a:rPr lang="en" sz="1200">
                <a:latin typeface="Courier New"/>
                <a:ea typeface="Courier New"/>
                <a:cs typeface="Courier New"/>
                <a:sym typeface="Courier New"/>
              </a:rPr>
              <a:t>//Overall concept (1 point)</a:t>
            </a:r>
            <a:endParaRPr sz="1200">
              <a:latin typeface="Courier New"/>
              <a:ea typeface="Courier New"/>
              <a:cs typeface="Courier New"/>
              <a:sym typeface="Courier New"/>
            </a:endParaRPr>
          </a:p>
          <a:p>
            <a:pPr indent="0" lvl="0" marL="0">
              <a:spcBef>
                <a:spcPts val="160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latin typeface="Courier New"/>
                <a:ea typeface="Courier New"/>
                <a:cs typeface="Courier New"/>
                <a:sym typeface="Courier New"/>
              </a:rPr>
              <a:t>//creation of methods (2 point)</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public void extend(){</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	//use of set method (1 point)</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	//use of DoubleSolenoid.Value.kForward (1 point)</a:t>
            </a:r>
            <a:endParaRPr sz="1200">
              <a:latin typeface="Courier New"/>
              <a:ea typeface="Courier New"/>
              <a:cs typeface="Courier New"/>
              <a:sym typeface="Courier New"/>
            </a:endParaRPr>
          </a:p>
          <a:p>
            <a:pPr indent="0" lvl="0" marL="457200" rtl="0">
              <a:spcBef>
                <a:spcPts val="1600"/>
              </a:spcBef>
              <a:spcAft>
                <a:spcPts val="0"/>
              </a:spcAft>
              <a:buNone/>
            </a:pPr>
            <a:r>
              <a:rPr lang="en" sz="1200">
                <a:latin typeface="Courier New"/>
                <a:ea typeface="Courier New"/>
                <a:cs typeface="Courier New"/>
                <a:sym typeface="Courier New"/>
              </a:rPr>
              <a:t>sol.set(DoubleSolenoid.Value.kForward);</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public void retract(){</a:t>
            </a:r>
            <a:endParaRPr sz="1200">
              <a:latin typeface="Courier New"/>
              <a:ea typeface="Courier New"/>
              <a:cs typeface="Courier New"/>
              <a:sym typeface="Courier New"/>
            </a:endParaRPr>
          </a:p>
          <a:p>
            <a:pPr indent="0" lvl="0" marL="457200" rtl="0">
              <a:spcBef>
                <a:spcPts val="1600"/>
              </a:spcBef>
              <a:spcAft>
                <a:spcPts val="0"/>
              </a:spcAft>
              <a:buNone/>
            </a:pPr>
            <a:r>
              <a:rPr lang="en" sz="1200">
                <a:latin typeface="Courier New"/>
                <a:ea typeface="Courier New"/>
                <a:cs typeface="Courier New"/>
                <a:sym typeface="Courier New"/>
              </a:rPr>
              <a:t>sol.set(DoubleSolenoid.Value.kReverse);</a:t>
            </a:r>
            <a:endParaRPr sz="1200">
              <a:latin typeface="Courier New"/>
              <a:ea typeface="Courier New"/>
              <a:cs typeface="Courier New"/>
              <a:sym typeface="Courier New"/>
            </a:endParaRPr>
          </a:p>
          <a:p>
            <a:pPr indent="0" lvl="0" marL="0" rtl="0">
              <a:spcBef>
                <a:spcPts val="1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1600"/>
              </a:spcBef>
              <a:spcAft>
                <a:spcPts val="1600"/>
              </a:spcAft>
              <a:buNone/>
            </a:pPr>
            <a:r>
              <a:rPr lang="en" sz="1200">
                <a:latin typeface="Courier New"/>
                <a:ea typeface="Courier New"/>
                <a:cs typeface="Courier New"/>
                <a:sym typeface="Courier New"/>
              </a:rPr>
              <a:t>//Overall concept (1 point)</a:t>
            </a:r>
            <a:endParaRPr sz="1200">
              <a:latin typeface="Courier New"/>
              <a:ea typeface="Courier New"/>
              <a:cs typeface="Courier New"/>
              <a:sym typeface="Courier Ne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txBox="1"/>
          <p:nvPr>
            <p:ph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Source Sans Pro"/>
                <a:ea typeface="Source Sans Pro"/>
                <a:cs typeface="Source Sans Pro"/>
                <a:sym typeface="Source Sans Pro"/>
              </a:rPr>
              <a:t>‹#›</a:t>
            </a:fld>
            <a:endParaRPr sz="1000">
              <a:solidFill>
                <a:schemeClr val="lt2"/>
              </a:solidFill>
              <a:latin typeface="Source Sans Pro"/>
              <a:ea typeface="Source Sans Pro"/>
              <a:cs typeface="Source Sans Pro"/>
              <a:sym typeface="Source Sans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girlswhocode.com" TargetMode="External"/><Relationship Id="rId4" Type="http://schemas.openxmlformats.org/officeDocument/2006/relationships/hyperlink" Target="http://www.codingbat.com" TargetMode="External"/><Relationship Id="rId5" Type="http://schemas.openxmlformats.org/officeDocument/2006/relationships/hyperlink" Target="http://www.codecademy.com" TargetMode="External"/><Relationship Id="rId6" Type="http://schemas.openxmlformats.org/officeDocument/2006/relationships/hyperlink" Target="http://www.codenow.org/app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first.wpi.edu/FRC/roborio/release/docs/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nguyenk@bxscience.edu" TargetMode="External"/><Relationship Id="rId4" Type="http://schemas.openxmlformats.org/officeDocument/2006/relationships/hyperlink" Target="mailto:wicksk@bxscience.e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Lesson 4: Overall Review and Assessment</a:t>
            </a:r>
            <a:endParaRPr/>
          </a:p>
        </p:txBody>
      </p:sp>
      <p:sp>
        <p:nvSpPr>
          <p:cNvPr id="59" name="Shape 59"/>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 Maidens Programming 2017-2018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Writing Code Part 3: </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Write a method called </a:t>
            </a:r>
            <a:r>
              <a:rPr lang="en">
                <a:solidFill>
                  <a:srgbClr val="000000"/>
                </a:solidFill>
                <a:latin typeface="Courier New"/>
                <a:ea typeface="Courier New"/>
                <a:cs typeface="Courier New"/>
                <a:sym typeface="Courier New"/>
              </a:rPr>
              <a:t>setMotor()</a:t>
            </a:r>
            <a:r>
              <a:rPr lang="en">
                <a:solidFill>
                  <a:srgbClr val="000000"/>
                </a:solidFill>
              </a:rPr>
              <a:t> that takes a parameter </a:t>
            </a:r>
            <a:r>
              <a:rPr lang="en">
                <a:solidFill>
                  <a:srgbClr val="000000"/>
                </a:solidFill>
                <a:latin typeface="Courier New"/>
                <a:ea typeface="Courier New"/>
                <a:cs typeface="Courier New"/>
                <a:sym typeface="Courier New"/>
              </a:rPr>
              <a:t>speed</a:t>
            </a:r>
            <a:r>
              <a:rPr lang="en">
                <a:solidFill>
                  <a:srgbClr val="000000"/>
                </a:solidFill>
              </a:rPr>
              <a:t> that allows you to set a motor’s speed to whatever you want. Then, call this method to set the motor to half speed forward.</a:t>
            </a:r>
            <a:endParaRPr>
              <a:solidFill>
                <a:srgbClr val="000000"/>
              </a:solidFill>
            </a:endParaRPr>
          </a:p>
          <a:p>
            <a:pPr indent="0" lvl="0" marL="0" rtl="0">
              <a:spcBef>
                <a:spcPts val="1600"/>
              </a:spcBef>
              <a:spcAft>
                <a:spcPts val="0"/>
              </a:spcAft>
              <a:buNone/>
            </a:pPr>
            <a:r>
              <a:rPr lang="en">
                <a:solidFill>
                  <a:srgbClr val="000000"/>
                </a:solidFill>
              </a:rPr>
              <a:t>Given:</a:t>
            </a:r>
            <a:endParaRPr>
              <a:solidFill>
                <a:srgbClr val="000000"/>
              </a:solidFill>
            </a:endParaRPr>
          </a:p>
          <a:p>
            <a:pPr indent="0" lvl="0" marL="0">
              <a:spcBef>
                <a:spcPts val="1600"/>
              </a:spcBef>
              <a:spcAft>
                <a:spcPts val="0"/>
              </a:spcAft>
              <a:buNone/>
            </a:pPr>
            <a:r>
              <a:rPr lang="en">
                <a:solidFill>
                  <a:srgbClr val="000000"/>
                </a:solidFill>
              </a:rPr>
              <a:t>-The motor is controlled by a Talon called </a:t>
            </a:r>
            <a:r>
              <a:rPr lang="en">
                <a:solidFill>
                  <a:srgbClr val="000000"/>
                </a:solidFill>
                <a:latin typeface="Courier New"/>
                <a:ea typeface="Courier New"/>
                <a:cs typeface="Courier New"/>
                <a:sym typeface="Courier New"/>
              </a:rPr>
              <a:t>leftMotor</a:t>
            </a:r>
            <a:r>
              <a:rPr lang="en">
                <a:solidFill>
                  <a:srgbClr val="000000"/>
                </a:solidFill>
              </a:rPr>
              <a:t>. </a:t>
            </a:r>
            <a:endParaRPr>
              <a:solidFill>
                <a:srgbClr val="000000"/>
              </a:solidFill>
            </a:endParaRPr>
          </a:p>
          <a:p>
            <a:pPr indent="0" lvl="0" marL="0">
              <a:spcBef>
                <a:spcPts val="1600"/>
              </a:spcBef>
              <a:spcAft>
                <a:spcPts val="0"/>
              </a:spcAft>
              <a:buNone/>
            </a:pPr>
            <a:r>
              <a:rPr lang="en">
                <a:solidFill>
                  <a:srgbClr val="000000"/>
                </a:solidFill>
              </a:rPr>
              <a:t>-You don’t need to reference any object when calling the </a:t>
            </a:r>
            <a:r>
              <a:rPr lang="en">
                <a:solidFill>
                  <a:srgbClr val="000000"/>
                </a:solidFill>
                <a:latin typeface="Courier New"/>
                <a:ea typeface="Courier New"/>
                <a:cs typeface="Courier New"/>
                <a:sym typeface="Courier New"/>
              </a:rPr>
              <a:t>setMotor()</a:t>
            </a:r>
            <a:r>
              <a:rPr lang="en">
                <a:solidFill>
                  <a:srgbClr val="000000"/>
                </a:solidFill>
              </a:rPr>
              <a:t> method.</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Resources for the Future</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Since this is the last lesson, we want to let you guys know about other ways to continue to code and to learn about computer science in general.</a:t>
            </a:r>
            <a:endParaRPr>
              <a:solidFill>
                <a:srgbClr val="000000"/>
              </a:solidFill>
            </a:endParaRPr>
          </a:p>
          <a:p>
            <a:pPr indent="0" lvl="0" marL="0">
              <a:spcBef>
                <a:spcPts val="1600"/>
              </a:spcBef>
              <a:spcAft>
                <a:spcPts val="0"/>
              </a:spcAft>
              <a:buNone/>
            </a:pPr>
            <a:r>
              <a:rPr lang="en">
                <a:solidFill>
                  <a:srgbClr val="000000"/>
                </a:solidFill>
              </a:rPr>
              <a:t>We’re really lucky that Bronx Science offers a lot of computer science classes that you can take, like Computer Science Projects, AP Computer Science, Game Programming, and App Development. </a:t>
            </a:r>
            <a:endParaRPr>
              <a:solidFill>
                <a:srgbClr val="000000"/>
              </a:solidFill>
            </a:endParaRPr>
          </a:p>
          <a:p>
            <a:pPr indent="0" lvl="0" marL="0">
              <a:spcBef>
                <a:spcPts val="1600"/>
              </a:spcBef>
              <a:spcAft>
                <a:spcPts val="1600"/>
              </a:spcAft>
              <a:buNone/>
            </a:pPr>
            <a:r>
              <a:rPr lang="en">
                <a:solidFill>
                  <a:srgbClr val="000000"/>
                </a:solidFill>
              </a:rPr>
              <a:t>We also have after school programs like Bronx Science Hackers, Desktop Robotics, and MakerSpace where you can learn more about robotics and engineering.</a:t>
            </a:r>
            <a:endParaRPr>
              <a:solidFill>
                <a:srgbClr val="000000"/>
              </a:solidFill>
            </a:endParaRPr>
          </a:p>
        </p:txBody>
      </p:sp>
      <p:pic>
        <p:nvPicPr>
          <p:cNvPr id="121" name="Shape 121"/>
          <p:cNvPicPr preferRelativeResize="0"/>
          <p:nvPr/>
        </p:nvPicPr>
        <p:blipFill>
          <a:blip r:embed="rId3">
            <a:alphaModFix/>
          </a:blip>
          <a:stretch>
            <a:fillRect/>
          </a:stretch>
        </p:blipFill>
        <p:spPr>
          <a:xfrm>
            <a:off x="3673950" y="3829050"/>
            <a:ext cx="1428750" cy="131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Resources for the Future</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There are also a lot of opportunities outside of school that you can use to learn more about computer science!</a:t>
            </a:r>
            <a:endParaRPr>
              <a:solidFill>
                <a:srgbClr val="000000"/>
              </a:solidFill>
            </a:endParaRPr>
          </a:p>
          <a:p>
            <a:pPr indent="0" lvl="0" marL="0">
              <a:spcBef>
                <a:spcPts val="1600"/>
              </a:spcBef>
              <a:spcAft>
                <a:spcPts val="0"/>
              </a:spcAft>
              <a:buNone/>
            </a:pPr>
            <a:r>
              <a:rPr lang="en">
                <a:solidFill>
                  <a:srgbClr val="000000"/>
                </a:solidFill>
              </a:rPr>
              <a:t>Organizations like Girls Who Code run summer programs that teach you a variety of topics over 6 weeks. (</a:t>
            </a:r>
            <a:r>
              <a:rPr lang="en" u="sng">
                <a:solidFill>
                  <a:schemeClr val="hlink"/>
                </a:solidFill>
                <a:hlinkClick r:id="rId3"/>
              </a:rPr>
              <a:t>www.girlswhocode.com</a:t>
            </a:r>
            <a:r>
              <a:rPr lang="en">
                <a:solidFill>
                  <a:srgbClr val="000000"/>
                </a:solidFill>
              </a:rPr>
              <a:t>) </a:t>
            </a:r>
            <a:endParaRPr>
              <a:solidFill>
                <a:srgbClr val="000000"/>
              </a:solidFill>
            </a:endParaRPr>
          </a:p>
          <a:p>
            <a:pPr indent="0" lvl="0" marL="0">
              <a:spcBef>
                <a:spcPts val="1600"/>
              </a:spcBef>
              <a:spcAft>
                <a:spcPts val="0"/>
              </a:spcAft>
              <a:buNone/>
            </a:pPr>
            <a:r>
              <a:rPr lang="en">
                <a:solidFill>
                  <a:srgbClr val="000000"/>
                </a:solidFill>
              </a:rPr>
              <a:t>There are also a bunch of websites where you can continue learning Java, like Coding Bat (</a:t>
            </a:r>
            <a:r>
              <a:rPr lang="en" u="sng">
                <a:solidFill>
                  <a:schemeClr val="hlink"/>
                </a:solidFill>
                <a:hlinkClick r:id="rId4"/>
              </a:rPr>
              <a:t>www.codingbat.com</a:t>
            </a:r>
            <a:r>
              <a:rPr lang="en">
                <a:solidFill>
                  <a:srgbClr val="000000"/>
                </a:solidFill>
              </a:rPr>
              <a:t>), or learn other languages, like Codecademy (</a:t>
            </a:r>
            <a:r>
              <a:rPr lang="en" u="sng">
                <a:solidFill>
                  <a:schemeClr val="hlink"/>
                </a:solidFill>
                <a:hlinkClick r:id="rId5"/>
              </a:rPr>
              <a:t>www.codecademy.com</a:t>
            </a:r>
            <a:r>
              <a:rPr lang="en">
                <a:solidFill>
                  <a:srgbClr val="000000"/>
                </a:solidFill>
              </a:rPr>
              <a:t>)</a:t>
            </a:r>
            <a:endParaRPr>
              <a:solidFill>
                <a:srgbClr val="000000"/>
              </a:solidFill>
            </a:endParaRPr>
          </a:p>
          <a:p>
            <a:pPr indent="0" lvl="0" marL="0">
              <a:spcBef>
                <a:spcPts val="1600"/>
              </a:spcBef>
              <a:spcAft>
                <a:spcPts val="1600"/>
              </a:spcAft>
              <a:buNone/>
            </a:pPr>
            <a:r>
              <a:rPr lang="en">
                <a:solidFill>
                  <a:srgbClr val="000000"/>
                </a:solidFill>
              </a:rPr>
              <a:t>An organization called CodeNow is also having workshops in November and December, and applications close October 26. You can find out more at </a:t>
            </a:r>
            <a:r>
              <a:rPr lang="en" u="sng">
                <a:solidFill>
                  <a:schemeClr val="hlink"/>
                </a:solidFill>
                <a:hlinkClick r:id="rId6"/>
              </a:rPr>
              <a:t>www.codenow.org/apply</a:t>
            </a:r>
            <a:r>
              <a:rPr lang="en">
                <a:solidFill>
                  <a:srgbClr val="000000"/>
                </a:solidFill>
              </a:rPr>
              <a:t>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Logic Review</a:t>
            </a:r>
            <a:endParaRPr>
              <a:solidFill>
                <a:srgbClr val="000000"/>
              </a:solidFill>
            </a:endParaRPr>
          </a:p>
        </p:txBody>
      </p:sp>
      <p:sp>
        <p:nvSpPr>
          <p:cNvPr id="65" name="Shape 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Before we code, it’s a good idea to write </a:t>
            </a:r>
            <a:r>
              <a:rPr b="1" lang="en">
                <a:solidFill>
                  <a:srgbClr val="000000"/>
                </a:solidFill>
              </a:rPr>
              <a:t>pseudocode</a:t>
            </a:r>
            <a:r>
              <a:rPr lang="en">
                <a:solidFill>
                  <a:srgbClr val="000000"/>
                </a:solidFill>
              </a:rPr>
              <a:t>, which is basically outlining the steps we need to follow in order to get to our goal. During our first lesson, we walked through the steps of making a peanut butter and jelly sandwich, which was an example of writing </a:t>
            </a:r>
            <a:r>
              <a:rPr b="1" lang="en">
                <a:solidFill>
                  <a:srgbClr val="000000"/>
                </a:solidFill>
              </a:rPr>
              <a:t>pseudocode</a:t>
            </a:r>
            <a:r>
              <a:rPr lang="en">
                <a:solidFill>
                  <a:srgbClr val="000000"/>
                </a:solidFill>
              </a:rPr>
              <a:t>.</a:t>
            </a:r>
            <a:endParaRPr>
              <a:solidFill>
                <a:srgbClr val="000000"/>
              </a:solidFill>
            </a:endParaRPr>
          </a:p>
          <a:p>
            <a:pPr indent="0" lvl="0" marL="0">
              <a:spcBef>
                <a:spcPts val="1600"/>
              </a:spcBef>
              <a:spcAft>
                <a:spcPts val="1600"/>
              </a:spcAft>
              <a:buNone/>
            </a:pPr>
            <a:r>
              <a:rPr lang="en">
                <a:solidFill>
                  <a:srgbClr val="000000"/>
                </a:solidFill>
              </a:rPr>
              <a:t>We also learned about </a:t>
            </a:r>
            <a:r>
              <a:rPr b="1" lang="en">
                <a:solidFill>
                  <a:srgbClr val="000000"/>
                </a:solidFill>
              </a:rPr>
              <a:t>booleans</a:t>
            </a:r>
            <a:r>
              <a:rPr lang="en">
                <a:solidFill>
                  <a:srgbClr val="000000"/>
                </a:solidFill>
              </a:rPr>
              <a:t>, which is a type of variable that can either be true or false. These booleans can be used with </a:t>
            </a:r>
            <a:r>
              <a:rPr b="1" lang="en">
                <a:solidFill>
                  <a:srgbClr val="000000"/>
                </a:solidFill>
              </a:rPr>
              <a:t>conditionals</a:t>
            </a:r>
            <a:r>
              <a:rPr lang="en">
                <a:solidFill>
                  <a:srgbClr val="000000"/>
                </a:solidFill>
              </a:rPr>
              <a:t>, also known as </a:t>
            </a:r>
            <a:r>
              <a:rPr b="1" lang="en">
                <a:solidFill>
                  <a:srgbClr val="000000"/>
                </a:solidFill>
              </a:rPr>
              <a:t>if/else</a:t>
            </a:r>
            <a:r>
              <a:rPr lang="en">
                <a:solidFill>
                  <a:srgbClr val="000000"/>
                </a:solidFill>
              </a:rPr>
              <a:t> statements, that execute code if certain requirements are fulfilled.</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Sample Pseudocode</a:t>
            </a:r>
            <a:endParaRPr/>
          </a:p>
        </p:txBody>
      </p:sp>
      <p:pic>
        <p:nvPicPr>
          <p:cNvPr id="71" name="Shape 71"/>
          <p:cNvPicPr preferRelativeResize="0"/>
          <p:nvPr/>
        </p:nvPicPr>
        <p:blipFill>
          <a:blip r:embed="rId3">
            <a:alphaModFix/>
          </a:blip>
          <a:stretch>
            <a:fillRect/>
          </a:stretch>
        </p:blipFill>
        <p:spPr>
          <a:xfrm>
            <a:off x="421475" y="1185600"/>
            <a:ext cx="4121125" cy="3271150"/>
          </a:xfrm>
          <a:prstGeom prst="rect">
            <a:avLst/>
          </a:prstGeom>
          <a:noFill/>
          <a:ln>
            <a:noFill/>
          </a:ln>
        </p:spPr>
      </p:pic>
      <p:pic>
        <p:nvPicPr>
          <p:cNvPr id="72" name="Shape 72"/>
          <p:cNvPicPr preferRelativeResize="0"/>
          <p:nvPr/>
        </p:nvPicPr>
        <p:blipFill>
          <a:blip r:embed="rId4">
            <a:alphaModFix/>
          </a:blip>
          <a:stretch>
            <a:fillRect/>
          </a:stretch>
        </p:blipFill>
        <p:spPr>
          <a:xfrm>
            <a:off x="4702150" y="1542775"/>
            <a:ext cx="4296600" cy="24204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Coding Review</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Code is made of information and processes. In Java, information is stored in </a:t>
            </a:r>
            <a:r>
              <a:rPr b="1" lang="en">
                <a:solidFill>
                  <a:srgbClr val="000000"/>
                </a:solidFill>
              </a:rPr>
              <a:t>variables</a:t>
            </a:r>
            <a:r>
              <a:rPr lang="en">
                <a:solidFill>
                  <a:srgbClr val="000000"/>
                </a:solidFill>
              </a:rPr>
              <a:t>, which have a type, name, and value. Processes are stored in </a:t>
            </a:r>
            <a:r>
              <a:rPr b="1" lang="en">
                <a:solidFill>
                  <a:srgbClr val="000000"/>
                </a:solidFill>
              </a:rPr>
              <a:t>methods</a:t>
            </a:r>
            <a:r>
              <a:rPr lang="en">
                <a:solidFill>
                  <a:srgbClr val="000000"/>
                </a:solidFill>
              </a:rPr>
              <a:t>, which have a return type, name, encapsulation (private/public), and parameters. </a:t>
            </a:r>
            <a:endParaRPr>
              <a:solidFill>
                <a:srgbClr val="000000"/>
              </a:solidFill>
            </a:endParaRPr>
          </a:p>
          <a:p>
            <a:pPr indent="0" lvl="0" marL="0">
              <a:spcBef>
                <a:spcPts val="1600"/>
              </a:spcBef>
              <a:spcAft>
                <a:spcPts val="0"/>
              </a:spcAft>
              <a:buNone/>
            </a:pPr>
            <a:r>
              <a:rPr lang="en">
                <a:solidFill>
                  <a:srgbClr val="000000"/>
                </a:solidFill>
              </a:rPr>
              <a:t>Java is an object-oriented programming language. To make your own kind of object, you can make a </a:t>
            </a:r>
            <a:r>
              <a:rPr b="1" lang="en">
                <a:solidFill>
                  <a:srgbClr val="000000"/>
                </a:solidFill>
              </a:rPr>
              <a:t>class</a:t>
            </a:r>
            <a:r>
              <a:rPr lang="en">
                <a:solidFill>
                  <a:srgbClr val="000000"/>
                </a:solidFill>
              </a:rPr>
              <a:t>, which is a blueprint for creating that object. To make an instance of a class, we use a </a:t>
            </a:r>
            <a:r>
              <a:rPr b="1" lang="en">
                <a:solidFill>
                  <a:srgbClr val="000000"/>
                </a:solidFill>
              </a:rPr>
              <a:t>constructor</a:t>
            </a:r>
            <a:r>
              <a:rPr lang="en">
                <a:solidFill>
                  <a:srgbClr val="000000"/>
                </a:solidFill>
              </a:rPr>
              <a:t>.</a:t>
            </a:r>
            <a:endParaRPr>
              <a:solidFill>
                <a:srgbClr val="000000"/>
              </a:solidFill>
            </a:endParaRPr>
          </a:p>
          <a:p>
            <a:pPr indent="0" lvl="0" marL="0">
              <a:spcBef>
                <a:spcPts val="1600"/>
              </a:spcBef>
              <a:spcAft>
                <a:spcPts val="0"/>
              </a:spcAft>
              <a:buNone/>
            </a:pPr>
            <a:r>
              <a:rPr lang="en">
                <a:solidFill>
                  <a:srgbClr val="000000"/>
                </a:solidFill>
              </a:rPr>
              <a:t>When writing robot code, FRC provides us with an </a:t>
            </a:r>
            <a:r>
              <a:rPr b="1" lang="en">
                <a:solidFill>
                  <a:srgbClr val="000000"/>
                </a:solidFill>
              </a:rPr>
              <a:t>API</a:t>
            </a:r>
            <a:r>
              <a:rPr lang="en">
                <a:solidFill>
                  <a:srgbClr val="000000"/>
                </a:solidFill>
              </a:rPr>
              <a:t> that gives us prewritten classes, methods, and constructors.</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 Syntax Review</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All statements end with a semicolon.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Variable  and object declaration: [type] [name];</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int x;</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String hello;</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Variable instantiation: [name] = [value];</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x = 10;</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Object instantiation: [name] = new [type]([parameters]);</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hello = new String(“hello”);</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Method creation: [encapsulation] [return type] [name] ([parameters]){   [content]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public int sum(int num, int num2) { return num + num2;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Robot Review</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We use code to control many different parts on the robot, like </a:t>
            </a:r>
            <a:r>
              <a:rPr b="1" lang="en">
                <a:solidFill>
                  <a:srgbClr val="000000"/>
                </a:solidFill>
              </a:rPr>
              <a:t>Talons</a:t>
            </a:r>
            <a:r>
              <a:rPr lang="en">
                <a:solidFill>
                  <a:srgbClr val="000000"/>
                </a:solidFill>
              </a:rPr>
              <a:t>, which are speed controllers that control the motors, and </a:t>
            </a:r>
            <a:r>
              <a:rPr b="1" lang="en">
                <a:solidFill>
                  <a:srgbClr val="000000"/>
                </a:solidFill>
              </a:rPr>
              <a:t>Solenoids</a:t>
            </a:r>
            <a:r>
              <a:rPr lang="en">
                <a:solidFill>
                  <a:srgbClr val="000000"/>
                </a:solidFill>
              </a:rPr>
              <a:t>, which control pistons. We also take input from </a:t>
            </a:r>
            <a:r>
              <a:rPr b="1" lang="en">
                <a:solidFill>
                  <a:srgbClr val="000000"/>
                </a:solidFill>
              </a:rPr>
              <a:t>Joysticks</a:t>
            </a:r>
            <a:r>
              <a:rPr lang="en">
                <a:solidFill>
                  <a:srgbClr val="000000"/>
                </a:solidFill>
              </a:rPr>
              <a:t> for things like driving. All of the code that we write is loaded onto the </a:t>
            </a:r>
            <a:r>
              <a:rPr b="1" lang="en">
                <a:solidFill>
                  <a:srgbClr val="000000"/>
                </a:solidFill>
              </a:rPr>
              <a:t>roboRIO</a:t>
            </a:r>
            <a:r>
              <a:rPr lang="en">
                <a:solidFill>
                  <a:srgbClr val="000000"/>
                </a:solidFill>
              </a:rPr>
              <a:t>, which is the brain of the robot and allows our code to actually be executed on the robot. </a:t>
            </a:r>
            <a:endParaRPr>
              <a:solidFill>
                <a:srgbClr val="000000"/>
              </a:solidFill>
            </a:endParaRPr>
          </a:p>
          <a:p>
            <a:pPr indent="0" lvl="0" marL="0" rtl="0">
              <a:spcBef>
                <a:spcPts val="1600"/>
              </a:spcBef>
              <a:spcAft>
                <a:spcPts val="0"/>
              </a:spcAft>
              <a:buNone/>
            </a:pPr>
            <a:r>
              <a:rPr lang="en">
                <a:solidFill>
                  <a:schemeClr val="dk2"/>
                </a:solidFill>
              </a:rPr>
              <a:t>When writing robot code, FRC provides us with an </a:t>
            </a:r>
            <a:r>
              <a:rPr b="1" lang="en">
                <a:solidFill>
                  <a:schemeClr val="dk2"/>
                </a:solidFill>
              </a:rPr>
              <a:t>API</a:t>
            </a:r>
            <a:r>
              <a:rPr lang="en">
                <a:solidFill>
                  <a:schemeClr val="dk2"/>
                </a:solidFill>
              </a:rPr>
              <a:t> that gives us prewritten classes, methods, and constructors, that you can find at </a:t>
            </a:r>
            <a:endParaRPr>
              <a:solidFill>
                <a:schemeClr val="dk2"/>
              </a:solidFill>
            </a:endParaRPr>
          </a:p>
          <a:p>
            <a:pPr indent="0" lvl="0" marL="0" algn="ctr">
              <a:spcBef>
                <a:spcPts val="1600"/>
              </a:spcBef>
              <a:spcAft>
                <a:spcPts val="1600"/>
              </a:spcAft>
              <a:buClr>
                <a:schemeClr val="dk2"/>
              </a:buClr>
              <a:buSzPts val="1100"/>
              <a:buFont typeface="Arial"/>
              <a:buNone/>
            </a:pPr>
            <a:r>
              <a:rPr lang="en" u="sng">
                <a:solidFill>
                  <a:schemeClr val="hlink"/>
                </a:solidFill>
                <a:hlinkClick r:id="rId3"/>
              </a:rPr>
              <a:t>http://first.wpi.edu/FRC/roborio/release/docs/java/</a:t>
            </a:r>
            <a:r>
              <a:rPr lang="en">
                <a:solidFill>
                  <a:schemeClr val="dk2"/>
                </a:solidFill>
              </a:rPr>
              <a:t>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Writing Pseudocode:</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Next, you will be writing some code to control different parts of the robot!</a:t>
            </a:r>
            <a:endParaRPr>
              <a:solidFill>
                <a:srgbClr val="000000"/>
              </a:solidFill>
            </a:endParaRPr>
          </a:p>
          <a:p>
            <a:pPr indent="0" lvl="0" marL="0">
              <a:spcBef>
                <a:spcPts val="1600"/>
              </a:spcBef>
              <a:spcAft>
                <a:spcPts val="0"/>
              </a:spcAft>
              <a:buNone/>
            </a:pPr>
            <a:r>
              <a:rPr lang="en">
                <a:solidFill>
                  <a:srgbClr val="000000"/>
                </a:solidFill>
              </a:rPr>
              <a:t>Once we show you a prompt, you will have about 10 minutes to write pseudocode as a group and do a little research if you want to. You will use this pseudocode to write the actual code for each prompt alone at home. </a:t>
            </a:r>
            <a:endParaRPr>
              <a:solidFill>
                <a:srgbClr val="000000"/>
              </a:solidFill>
            </a:endParaRPr>
          </a:p>
          <a:p>
            <a:pPr indent="0" lvl="0" marL="0">
              <a:spcBef>
                <a:spcPts val="1600"/>
              </a:spcBef>
              <a:spcAft>
                <a:spcPts val="0"/>
              </a:spcAft>
              <a:buNone/>
            </a:pPr>
            <a:r>
              <a:rPr lang="en">
                <a:solidFill>
                  <a:srgbClr val="000000"/>
                </a:solidFill>
              </a:rPr>
              <a:t>You will have until this Saturday at 11:59 to email your solutions to the three prompts to us at </a:t>
            </a:r>
            <a:r>
              <a:rPr lang="en" u="sng">
                <a:solidFill>
                  <a:schemeClr val="accent5"/>
                </a:solidFill>
              </a:rPr>
              <a:t>aliz</a:t>
            </a:r>
            <a:r>
              <a:rPr lang="en" u="sng">
                <a:solidFill>
                  <a:schemeClr val="hlink"/>
                </a:solidFill>
                <a:hlinkClick r:id="rId3"/>
              </a:rPr>
              <a:t>@bxscience.edu</a:t>
            </a:r>
            <a:r>
              <a:rPr lang="en">
                <a:solidFill>
                  <a:srgbClr val="000000"/>
                </a:solidFill>
              </a:rPr>
              <a:t> and </a:t>
            </a:r>
            <a:r>
              <a:rPr lang="en" u="sng">
                <a:solidFill>
                  <a:schemeClr val="accent5"/>
                </a:solidFill>
              </a:rPr>
              <a:t>shaot</a:t>
            </a:r>
            <a:r>
              <a:rPr lang="en" u="sng">
                <a:solidFill>
                  <a:schemeClr val="hlink"/>
                </a:solidFill>
                <a:hlinkClick r:id="rId4"/>
              </a:rPr>
              <a:t>@bxscience.edu</a:t>
            </a:r>
            <a:r>
              <a:rPr lang="en">
                <a:solidFill>
                  <a:srgbClr val="000000"/>
                </a:solidFill>
              </a:rPr>
              <a:t>.</a:t>
            </a:r>
            <a:endParaRPr>
              <a:solidFill>
                <a:srgbClr val="000000"/>
              </a:solidFill>
            </a:endParaRPr>
          </a:p>
          <a:p>
            <a:pPr indent="0" lvl="0" marL="0">
              <a:spcBef>
                <a:spcPts val="1600"/>
              </a:spcBef>
              <a:spcAft>
                <a:spcPts val="0"/>
              </a:spcAft>
              <a:buNone/>
            </a:pPr>
            <a:r>
              <a:rPr lang="en">
                <a:solidFill>
                  <a:srgbClr val="000000"/>
                </a:solidFill>
              </a:rPr>
              <a:t>Feel free to use the API and the internet if you want to.</a:t>
            </a:r>
            <a:endParaRPr>
              <a:solidFill>
                <a:srgbClr val="000000"/>
              </a:solidFill>
            </a:endParaRPr>
          </a:p>
          <a:p>
            <a:pPr indent="0" lvl="0" marL="0">
              <a:spcBef>
                <a:spcPts val="1600"/>
              </a:spcBef>
              <a:spcAft>
                <a:spcPts val="1600"/>
              </a:spcAft>
              <a:buNone/>
            </a:pPr>
            <a:r>
              <a:rPr lang="en">
                <a:solidFill>
                  <a:srgbClr val="000000"/>
                </a:solidFill>
              </a:rPr>
              <a:t>Even if you’re not sure about your answer, please send it to us anyway! And if you’re not sure how to code it, you can explain how you would answer the prompt to us as well.</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Writing Code Part 1: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Write the import statements for the RobotDrive and Joystick classes.</a:t>
            </a:r>
            <a:endParaRPr>
              <a:solidFill>
                <a:srgbClr val="000000"/>
              </a:solidFill>
            </a:endParaRPr>
          </a:p>
          <a:p>
            <a:pPr indent="0" lvl="0" marL="0">
              <a:spcBef>
                <a:spcPts val="1600"/>
              </a:spcBef>
              <a:spcAft>
                <a:spcPts val="0"/>
              </a:spcAft>
              <a:buNone/>
            </a:pPr>
            <a:r>
              <a:rPr lang="en">
                <a:solidFill>
                  <a:srgbClr val="000000"/>
                </a:solidFill>
              </a:rPr>
              <a:t>Write a method called </a:t>
            </a:r>
            <a:r>
              <a:rPr lang="en">
                <a:solidFill>
                  <a:srgbClr val="000000"/>
                </a:solidFill>
                <a:latin typeface="Courier New"/>
                <a:ea typeface="Courier New"/>
                <a:cs typeface="Courier New"/>
                <a:sym typeface="Courier New"/>
              </a:rPr>
              <a:t>drive()</a:t>
            </a:r>
            <a:r>
              <a:rPr lang="en">
                <a:solidFill>
                  <a:srgbClr val="000000"/>
                </a:solidFill>
              </a:rPr>
              <a:t> that will allow somebody to control the robot in tank drive using a controller. </a:t>
            </a:r>
            <a:endParaRPr>
              <a:solidFill>
                <a:srgbClr val="000000"/>
              </a:solidFill>
            </a:endParaRPr>
          </a:p>
          <a:p>
            <a:pPr indent="0" lvl="0" marL="0">
              <a:spcBef>
                <a:spcPts val="1600"/>
              </a:spcBef>
              <a:spcAft>
                <a:spcPts val="0"/>
              </a:spcAft>
              <a:buNone/>
            </a:pPr>
            <a:r>
              <a:rPr lang="en">
                <a:solidFill>
                  <a:srgbClr val="000000"/>
                </a:solidFill>
              </a:rPr>
              <a:t>Given:</a:t>
            </a:r>
            <a:endParaRPr>
              <a:solidFill>
                <a:srgbClr val="000000"/>
              </a:solidFill>
            </a:endParaRPr>
          </a:p>
          <a:p>
            <a:pPr indent="0" lvl="0" marL="0">
              <a:spcBef>
                <a:spcPts val="1600"/>
              </a:spcBef>
              <a:spcAft>
                <a:spcPts val="0"/>
              </a:spcAft>
              <a:buNone/>
            </a:pPr>
            <a:r>
              <a:rPr lang="en">
                <a:solidFill>
                  <a:srgbClr val="000000"/>
                </a:solidFill>
              </a:rPr>
              <a:t>-The RobotDrive has been defined as </a:t>
            </a:r>
            <a:r>
              <a:rPr lang="en">
                <a:solidFill>
                  <a:srgbClr val="000000"/>
                </a:solidFill>
                <a:latin typeface="Courier New"/>
                <a:ea typeface="Courier New"/>
                <a:cs typeface="Courier New"/>
                <a:sym typeface="Courier New"/>
              </a:rPr>
              <a:t>TankDrive</a:t>
            </a:r>
            <a:r>
              <a:rPr lang="en">
                <a:solidFill>
                  <a:srgbClr val="000000"/>
                </a:solidFill>
              </a:rPr>
              <a:t>.</a:t>
            </a:r>
            <a:endParaRPr>
              <a:solidFill>
                <a:srgbClr val="000000"/>
              </a:solidFill>
            </a:endParaRPr>
          </a:p>
          <a:p>
            <a:pPr indent="0" lvl="0" marL="0">
              <a:spcBef>
                <a:spcPts val="1600"/>
              </a:spcBef>
              <a:spcAft>
                <a:spcPts val="0"/>
              </a:spcAft>
              <a:buNone/>
            </a:pPr>
            <a:r>
              <a:rPr lang="en">
                <a:solidFill>
                  <a:srgbClr val="000000"/>
                </a:solidFill>
              </a:rPr>
              <a:t>-The robot will be controlled by a Joystick defined as </a:t>
            </a:r>
            <a:r>
              <a:rPr lang="en">
                <a:solidFill>
                  <a:srgbClr val="000000"/>
                </a:solidFill>
                <a:latin typeface="Courier New"/>
                <a:ea typeface="Courier New"/>
                <a:cs typeface="Courier New"/>
                <a:sym typeface="Courier New"/>
              </a:rPr>
              <a:t>atkJoy</a:t>
            </a:r>
            <a:r>
              <a:rPr lang="en">
                <a:solidFill>
                  <a:srgbClr val="000000"/>
                </a:solidFill>
              </a:rPr>
              <a:t>.</a:t>
            </a:r>
            <a:endParaRPr>
              <a:solidFill>
                <a:srgbClr val="000000"/>
              </a:solidFill>
            </a:endParaRPr>
          </a:p>
          <a:p>
            <a:pPr indent="0" lvl="0" marL="0">
              <a:spcBef>
                <a:spcPts val="1600"/>
              </a:spcBef>
              <a:spcAft>
                <a:spcPts val="0"/>
              </a:spcAft>
              <a:buNone/>
            </a:pPr>
            <a:r>
              <a:rPr lang="en">
                <a:solidFill>
                  <a:srgbClr val="000000"/>
                </a:solidFill>
              </a:rPr>
              <a:t>-The left side of the robot will be controlled by axis 1.</a:t>
            </a:r>
            <a:endParaRPr>
              <a:solidFill>
                <a:srgbClr val="000000"/>
              </a:solidFill>
            </a:endParaRPr>
          </a:p>
          <a:p>
            <a:pPr indent="0" lvl="0" marL="0">
              <a:spcBef>
                <a:spcPts val="1600"/>
              </a:spcBef>
              <a:spcAft>
                <a:spcPts val="0"/>
              </a:spcAft>
              <a:buNone/>
            </a:pPr>
            <a:r>
              <a:rPr lang="en">
                <a:solidFill>
                  <a:srgbClr val="000000"/>
                </a:solidFill>
              </a:rPr>
              <a:t>-The right side of the robot will be controlled by axis 5.</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Writing Code Part 2: </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Write the </a:t>
            </a:r>
            <a:r>
              <a:rPr lang="en">
                <a:solidFill>
                  <a:srgbClr val="000000"/>
                </a:solidFill>
                <a:latin typeface="Courier New"/>
                <a:ea typeface="Courier New"/>
                <a:cs typeface="Courier New"/>
                <a:sym typeface="Courier New"/>
              </a:rPr>
              <a:t>extend()</a:t>
            </a:r>
            <a:r>
              <a:rPr lang="en">
                <a:solidFill>
                  <a:srgbClr val="000000"/>
                </a:solidFill>
              </a:rPr>
              <a:t> and </a:t>
            </a:r>
            <a:r>
              <a:rPr lang="en">
                <a:solidFill>
                  <a:srgbClr val="000000"/>
                </a:solidFill>
                <a:latin typeface="Courier New"/>
                <a:ea typeface="Courier New"/>
                <a:cs typeface="Courier New"/>
                <a:sym typeface="Courier New"/>
              </a:rPr>
              <a:t>retract()</a:t>
            </a:r>
            <a:r>
              <a:rPr lang="en">
                <a:solidFill>
                  <a:srgbClr val="000000"/>
                </a:solidFill>
              </a:rPr>
              <a:t> method that will make a piston extend and retract respectively. </a:t>
            </a:r>
            <a:endParaRPr>
              <a:solidFill>
                <a:srgbClr val="000000"/>
              </a:solidFill>
            </a:endParaRPr>
          </a:p>
          <a:p>
            <a:pPr indent="0" lvl="0" marL="0" rtl="0">
              <a:spcBef>
                <a:spcPts val="1600"/>
              </a:spcBef>
              <a:spcAft>
                <a:spcPts val="0"/>
              </a:spcAft>
              <a:buNone/>
            </a:pPr>
            <a:r>
              <a:rPr lang="en">
                <a:solidFill>
                  <a:srgbClr val="000000"/>
                </a:solidFill>
              </a:rPr>
              <a:t>Given:</a:t>
            </a:r>
            <a:endParaRPr>
              <a:solidFill>
                <a:srgbClr val="000000"/>
              </a:solidFill>
            </a:endParaRPr>
          </a:p>
          <a:p>
            <a:pPr indent="0" lvl="0" marL="0" rtl="0">
              <a:spcBef>
                <a:spcPts val="1600"/>
              </a:spcBef>
              <a:spcAft>
                <a:spcPts val="0"/>
              </a:spcAft>
              <a:buNone/>
            </a:pPr>
            <a:r>
              <a:rPr lang="en">
                <a:solidFill>
                  <a:srgbClr val="000000"/>
                </a:solidFill>
              </a:rPr>
              <a:t>-The class has has already been made.</a:t>
            </a:r>
            <a:endParaRPr>
              <a:solidFill>
                <a:srgbClr val="000000"/>
              </a:solidFill>
            </a:endParaRPr>
          </a:p>
          <a:p>
            <a:pPr indent="0" lvl="0" marL="0" rtl="0">
              <a:spcBef>
                <a:spcPts val="1600"/>
              </a:spcBef>
              <a:spcAft>
                <a:spcPts val="0"/>
              </a:spcAft>
              <a:buNone/>
            </a:pPr>
            <a:r>
              <a:rPr lang="en">
                <a:solidFill>
                  <a:srgbClr val="000000"/>
                </a:solidFill>
              </a:rPr>
              <a:t>-The piston is controlled by a double solenoid.</a:t>
            </a:r>
            <a:endParaRPr>
              <a:solidFill>
                <a:srgbClr val="000000"/>
              </a:solidFill>
            </a:endParaRPr>
          </a:p>
          <a:p>
            <a:pPr indent="0" lvl="0" marL="0" rtl="0">
              <a:spcBef>
                <a:spcPts val="1600"/>
              </a:spcBef>
              <a:spcAft>
                <a:spcPts val="0"/>
              </a:spcAft>
              <a:buNone/>
            </a:pPr>
            <a:r>
              <a:rPr lang="en">
                <a:solidFill>
                  <a:srgbClr val="000000"/>
                </a:solidFill>
              </a:rPr>
              <a:t>-The double solenoid is defined as </a:t>
            </a:r>
            <a:r>
              <a:rPr lang="en">
                <a:solidFill>
                  <a:srgbClr val="000000"/>
                </a:solidFill>
                <a:latin typeface="Courier New"/>
                <a:ea typeface="Courier New"/>
                <a:cs typeface="Courier New"/>
                <a:sym typeface="Courier New"/>
              </a:rPr>
              <a:t>sol</a:t>
            </a:r>
            <a:r>
              <a:rPr lang="en">
                <a:solidFill>
                  <a:srgbClr val="000000"/>
                </a:solidFill>
              </a:rPr>
              <a:t>.</a:t>
            </a:r>
            <a:endParaRPr>
              <a:solidFill>
                <a:srgbClr val="000000"/>
              </a:solidFill>
            </a:endParaRPr>
          </a:p>
          <a:p>
            <a:pPr indent="0" lvl="0" marL="0" rtl="0">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