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SourceSansPr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pilib.screenstepslive.com/s/4485/m/13809/l/599732-what-is-command-based-programm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pilib.screenstepslive.com/s/4485/m/13809/l/599732-what-is-command-based-programm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https://wpilib.screenstepslive.com/s/4485/m/13809/l/599732-what-is-command-based-programming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chemeClr val="accent1"/>
                </a:solidFill>
                <a:highlight>
                  <a:srgbClr val="FFFFFF"/>
                </a:highlight>
                <a:latin typeface="Roboto"/>
                <a:ea typeface="Roboto"/>
                <a:cs typeface="Roboto"/>
                <a:sym typeface="Roboto"/>
              </a:rPr>
              <a:t>If the current command is interruptible, it will be interrupted and the new command will be scheduled. If the current command is not interruptible, the new command will fail to be scheduled.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sz="1200">
              <a:latin typeface="Courier New"/>
              <a:ea typeface="Courier New"/>
              <a:cs typeface="Courier New"/>
              <a:sym typeface="Courier N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sz="1200">
              <a:latin typeface="Courier New"/>
              <a:ea typeface="Courier New"/>
              <a:cs typeface="Courier New"/>
              <a:sym typeface="Courier New"/>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https://wpilib.screenstepslive.com/s/4485/m/13809/l/599732-what-is-command-based-programming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txBox="1"/>
          <p:nvPr>
            <p:ph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54" name="Shape 54"/>
        <p:cNvGrpSpPr/>
        <p:nvPr/>
      </p:nvGrpSpPr>
      <p:grpSpPr>
        <a:xfrm>
          <a:off x="0" y="0"/>
          <a:ext cx="0" cy="0"/>
          <a:chOff x="0" y="0"/>
          <a:chExt cx="0" cy="0"/>
        </a:xfrm>
      </p:grpSpPr>
      <p:sp>
        <p:nvSpPr>
          <p:cNvPr id="55" name="Shape 5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65" name="Shape 65"/>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6" name="Shape 6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p>
            <a:pPr indent="0" lvl="0" marL="0" algn="r">
              <a:lnSpc>
                <a:spcPct val="100000"/>
              </a:lnSpc>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Source Sans Pro"/>
                <a:ea typeface="Source Sans Pro"/>
                <a:cs typeface="Source Sans Pro"/>
                <a:sym typeface="Source Sans Pro"/>
              </a:rPr>
              <a:t>‹#›</a:t>
            </a:fld>
            <a:endParaRPr sz="1000">
              <a:solidFill>
                <a:schemeClr val="lt2"/>
              </a:solidFill>
              <a:latin typeface="Source Sans Pro"/>
              <a:ea typeface="Source Sans Pro"/>
              <a:cs typeface="Source Sans Pro"/>
              <a:sym typeface="Source Sans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wpilib.screenstepslive.com/s/4485/m/13810/l/241905?data-resolve-url=true&amp;data-manual-id=13810" TargetMode="External"/><Relationship Id="rId5" Type="http://schemas.openxmlformats.org/officeDocument/2006/relationships/hyperlink" Target="https://wpilib.screenstepslive.com/s/4485/m/13810/l/241904?data-resolve-url=true&amp;data-manual-id=13810" TargetMode="External"/><Relationship Id="rId6" Type="http://schemas.openxmlformats.org/officeDocument/2006/relationships/hyperlink" Target="https://wpilib.screenstepslive.com/s/4485/m/13810/l/241907?data-resolve-url=true&amp;data-manual-id=13810" TargetMode="External"/><Relationship Id="rId7" Type="http://schemas.openxmlformats.org/officeDocument/2006/relationships/hyperlink" Target="https://wpilib.screenstepslive.com/s/4485/m/13810/l/241903?data-resolve-url=true&amp;data-manual-id=1381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ctrTitle"/>
          </p:nvPr>
        </p:nvSpPr>
        <p:spPr>
          <a:xfrm>
            <a:off x="172400" y="119450"/>
            <a:ext cx="8497200" cy="1511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500"/>
              <a:t>Lesson 5: Review of Assessment and Introduction to Command Based Code</a:t>
            </a:r>
            <a:endParaRPr sz="3500"/>
          </a:p>
        </p:txBody>
      </p:sp>
      <p:sp>
        <p:nvSpPr>
          <p:cNvPr id="72" name="Shape 7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 Maidens Programming 2017-2018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Command-Based Programming (INTRO)</a:t>
            </a:r>
            <a:endParaRPr/>
          </a:p>
        </p:txBody>
      </p:sp>
      <p:sp>
        <p:nvSpPr>
          <p:cNvPr id="126" name="Shape 126"/>
          <p:cNvSpPr txBox="1"/>
          <p:nvPr>
            <p:ph idx="1" type="body"/>
          </p:nvPr>
        </p:nvSpPr>
        <p:spPr>
          <a:xfrm>
            <a:off x="0" y="1755900"/>
            <a:ext cx="8494800" cy="2704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 Three types of classes: commands, subsystems, and command groups</a:t>
            </a:r>
            <a:endParaRPr/>
          </a:p>
          <a:p>
            <a:pPr indent="-330200" lvl="1" marL="914400" rtl="0">
              <a:spcBef>
                <a:spcPts val="0"/>
              </a:spcBef>
              <a:spcAft>
                <a:spcPts val="0"/>
              </a:spcAft>
              <a:buSzPts val="1600"/>
              <a:buChar char="○"/>
            </a:pPr>
            <a:r>
              <a:rPr lang="en" sz="1600"/>
              <a:t>Subsystems usually refer to the different parts of the robot rather than entire mechanisms </a:t>
            </a:r>
            <a:endParaRPr sz="1600"/>
          </a:p>
          <a:p>
            <a:pPr indent="-330200" lvl="2" marL="1371600" rtl="0">
              <a:spcBef>
                <a:spcPts val="0"/>
              </a:spcBef>
              <a:spcAft>
                <a:spcPts val="0"/>
              </a:spcAft>
              <a:buSzPts val="1600"/>
              <a:buChar char="■"/>
            </a:pPr>
            <a:r>
              <a:rPr lang="en" sz="1600"/>
              <a:t>Examples: driveTrain, climber, cannon, gear chute</a:t>
            </a:r>
            <a:endParaRPr sz="1600"/>
          </a:p>
          <a:p>
            <a:pPr indent="-330200" lvl="1" marL="914400" rtl="0">
              <a:spcBef>
                <a:spcPts val="0"/>
              </a:spcBef>
              <a:spcAft>
                <a:spcPts val="0"/>
              </a:spcAft>
              <a:buSzPts val="1600"/>
              <a:buChar char="○"/>
            </a:pPr>
            <a:r>
              <a:rPr lang="en" sz="1600"/>
              <a:t>Commands define the capabilities of the parts of the robot defined above.  It helps you break the tasks into smaller chunks and operate from there. Commands run either from a scheduler or from buttons pressed on the joystick using a method called bindButtons(). </a:t>
            </a:r>
            <a:endParaRPr sz="1600"/>
          </a:p>
          <a:p>
            <a:pPr indent="-330200" lvl="2" marL="1371600" rtl="0">
              <a:spcBef>
                <a:spcPts val="0"/>
              </a:spcBef>
              <a:spcAft>
                <a:spcPts val="0"/>
              </a:spcAft>
              <a:buSzPts val="1600"/>
              <a:buChar char="■"/>
            </a:pPr>
            <a:r>
              <a:rPr lang="en" sz="1600"/>
              <a:t>Examples: DriveStraight, Climb, Shoot, ShiftChute</a:t>
            </a:r>
            <a:endParaRPr sz="1600"/>
          </a:p>
          <a:p>
            <a:pPr indent="-330200" lvl="1" marL="914400" rtl="0">
              <a:spcBef>
                <a:spcPts val="0"/>
              </a:spcBef>
              <a:spcAft>
                <a:spcPts val="0"/>
              </a:spcAft>
              <a:buSzPts val="1600"/>
              <a:buChar char="○"/>
            </a:pPr>
            <a:r>
              <a:rPr lang="en" sz="1600"/>
              <a:t>Command groups are exactly what they sound like. They can run things in order using addSequential and run commands at the same time using addParallel. They combine simpler commands to make a more complex one  </a:t>
            </a:r>
            <a:endParaRPr sz="1600"/>
          </a:p>
          <a:p>
            <a:pPr indent="0" lvl="0" marL="91440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Commands and Subsystems</a:t>
            </a:r>
            <a:endParaRPr/>
          </a:p>
        </p:txBody>
      </p:sp>
      <p:pic>
        <p:nvPicPr>
          <p:cNvPr id="132" name="Shape 132"/>
          <p:cNvPicPr preferRelativeResize="0"/>
          <p:nvPr/>
        </p:nvPicPr>
        <p:blipFill>
          <a:blip r:embed="rId3">
            <a:alphaModFix/>
          </a:blip>
          <a:stretch>
            <a:fillRect/>
          </a:stretch>
        </p:blipFill>
        <p:spPr>
          <a:xfrm>
            <a:off x="159575" y="2175125"/>
            <a:ext cx="8730376" cy="215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Scheduling Commands</a:t>
            </a:r>
            <a:endParaRPr/>
          </a:p>
        </p:txBody>
      </p:sp>
      <p:pic>
        <p:nvPicPr>
          <p:cNvPr id="138" name="Shape 138"/>
          <p:cNvPicPr preferRelativeResize="0"/>
          <p:nvPr/>
        </p:nvPicPr>
        <p:blipFill>
          <a:blip r:embed="rId3">
            <a:alphaModFix/>
          </a:blip>
          <a:stretch>
            <a:fillRect/>
          </a:stretch>
        </p:blipFill>
        <p:spPr>
          <a:xfrm>
            <a:off x="4657050" y="0"/>
            <a:ext cx="4486951" cy="4838700"/>
          </a:xfrm>
          <a:prstGeom prst="rect">
            <a:avLst/>
          </a:prstGeom>
          <a:noFill/>
          <a:ln>
            <a:noFill/>
          </a:ln>
        </p:spPr>
      </p:pic>
      <p:sp>
        <p:nvSpPr>
          <p:cNvPr id="139" name="Shape 139"/>
          <p:cNvSpPr txBox="1"/>
          <p:nvPr/>
        </p:nvSpPr>
        <p:spPr>
          <a:xfrm>
            <a:off x="436375" y="1967275"/>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a:solidFill>
                  <a:schemeClr val="accent1"/>
                </a:solidFill>
                <a:highlight>
                  <a:srgbClr val="FFFFFF"/>
                </a:highlight>
                <a:latin typeface="Roboto"/>
                <a:ea typeface="Roboto"/>
                <a:cs typeface="Roboto"/>
                <a:sym typeface="Roboto"/>
              </a:rPr>
              <a:t>There are three main ways commands are scheduled:</a:t>
            </a:r>
            <a:endParaRPr sz="1100">
              <a:solidFill>
                <a:schemeClr val="accent1"/>
              </a:solidFill>
              <a:highlight>
                <a:srgbClr val="FFFFFF"/>
              </a:highlight>
              <a:latin typeface="Roboto"/>
              <a:ea typeface="Roboto"/>
              <a:cs typeface="Roboto"/>
              <a:sym typeface="Roboto"/>
            </a:endParaRPr>
          </a:p>
          <a:p>
            <a:pPr indent="-298450" lvl="0" marL="457200" rtl="0">
              <a:lnSpc>
                <a:spcPct val="115000"/>
              </a:lnSpc>
              <a:spcBef>
                <a:spcPts val="800"/>
              </a:spcBef>
              <a:spcAft>
                <a:spcPts val="0"/>
              </a:spcAft>
              <a:buClr>
                <a:schemeClr val="accent1"/>
              </a:buClr>
              <a:buSzPts val="1100"/>
              <a:buFont typeface="Roboto"/>
              <a:buAutoNum type="arabicPeriod"/>
            </a:pPr>
            <a:r>
              <a:rPr lang="en" sz="1100">
                <a:solidFill>
                  <a:schemeClr val="accent1"/>
                </a:solidFill>
                <a:highlight>
                  <a:srgbClr val="FFFFFF"/>
                </a:highlight>
                <a:latin typeface="Roboto"/>
                <a:ea typeface="Roboto"/>
                <a:cs typeface="Roboto"/>
                <a:sym typeface="Roboto"/>
              </a:rPr>
              <a:t>Manually, by calling the start() method on the command (</a:t>
            </a:r>
            <a:r>
              <a:rPr lang="en" sz="1100" u="sng">
                <a:solidFill>
                  <a:srgbClr val="3061A7"/>
                </a:solidFill>
                <a:highlight>
                  <a:srgbClr val="FFFFFF"/>
                </a:highlight>
                <a:latin typeface="Roboto"/>
                <a:ea typeface="Roboto"/>
                <a:cs typeface="Roboto"/>
                <a:sym typeface="Roboto"/>
                <a:hlinkClick r:id="rId4"/>
              </a:rPr>
              <a:t>used for autonomous</a:t>
            </a:r>
            <a:r>
              <a:rPr lang="en" sz="1100">
                <a:solidFill>
                  <a:schemeClr val="accent1"/>
                </a:solidFill>
                <a:highlight>
                  <a:srgbClr val="FFFFFF"/>
                </a:highlight>
                <a:latin typeface="Roboto"/>
                <a:ea typeface="Roboto"/>
                <a:cs typeface="Roboto"/>
                <a:sym typeface="Roboto"/>
              </a:rPr>
              <a:t>)</a:t>
            </a:r>
            <a:endParaRPr sz="1100">
              <a:solidFill>
                <a:schemeClr val="accent1"/>
              </a:solidFill>
              <a:highlight>
                <a:srgbClr val="FFFFFF"/>
              </a:highlight>
              <a:latin typeface="Roboto"/>
              <a:ea typeface="Roboto"/>
              <a:cs typeface="Roboto"/>
              <a:sym typeface="Roboto"/>
            </a:endParaRPr>
          </a:p>
          <a:p>
            <a:pPr indent="-298450" lvl="0" marL="457200" rtl="0">
              <a:lnSpc>
                <a:spcPct val="115000"/>
              </a:lnSpc>
              <a:spcBef>
                <a:spcPts val="0"/>
              </a:spcBef>
              <a:spcAft>
                <a:spcPts val="0"/>
              </a:spcAft>
              <a:buClr>
                <a:schemeClr val="accent1"/>
              </a:buClr>
              <a:buSzPts val="1100"/>
              <a:buFont typeface="Roboto"/>
              <a:buAutoNum type="arabicPeriod"/>
            </a:pPr>
            <a:r>
              <a:rPr lang="en" sz="1100">
                <a:solidFill>
                  <a:schemeClr val="accent1"/>
                </a:solidFill>
                <a:highlight>
                  <a:srgbClr val="FFFFFF"/>
                </a:highlight>
                <a:latin typeface="Roboto"/>
                <a:ea typeface="Roboto"/>
                <a:cs typeface="Roboto"/>
                <a:sym typeface="Roboto"/>
              </a:rPr>
              <a:t>Automatically by the scheduler </a:t>
            </a:r>
            <a:r>
              <a:rPr lang="en" sz="1100" u="sng">
                <a:solidFill>
                  <a:srgbClr val="3061A7"/>
                </a:solidFill>
                <a:highlight>
                  <a:srgbClr val="FFFFFF"/>
                </a:highlight>
                <a:latin typeface="Roboto"/>
                <a:ea typeface="Roboto"/>
                <a:cs typeface="Roboto"/>
                <a:sym typeface="Roboto"/>
                <a:hlinkClick r:id="rId5"/>
              </a:rPr>
              <a:t>based on button/trigger actions specified in the code</a:t>
            </a:r>
            <a:r>
              <a:rPr lang="en" sz="1100">
                <a:solidFill>
                  <a:schemeClr val="accent1"/>
                </a:solidFill>
                <a:highlight>
                  <a:srgbClr val="FFFFFF"/>
                </a:highlight>
                <a:latin typeface="Roboto"/>
                <a:ea typeface="Roboto"/>
                <a:cs typeface="Roboto"/>
                <a:sym typeface="Roboto"/>
              </a:rPr>
              <a:t> (typically defined in the OI class but checked by the Scheduler).</a:t>
            </a:r>
            <a:endParaRPr sz="1100">
              <a:solidFill>
                <a:schemeClr val="accent1"/>
              </a:solidFill>
              <a:highlight>
                <a:srgbClr val="FFFFFF"/>
              </a:highlight>
              <a:latin typeface="Roboto"/>
              <a:ea typeface="Roboto"/>
              <a:cs typeface="Roboto"/>
              <a:sym typeface="Roboto"/>
            </a:endParaRPr>
          </a:p>
          <a:p>
            <a:pPr indent="-298450" lvl="0" marL="457200" rtl="0">
              <a:lnSpc>
                <a:spcPct val="115000"/>
              </a:lnSpc>
              <a:spcBef>
                <a:spcPts val="0"/>
              </a:spcBef>
              <a:spcAft>
                <a:spcPts val="0"/>
              </a:spcAft>
              <a:buClr>
                <a:schemeClr val="accent1"/>
              </a:buClr>
              <a:buSzPts val="1100"/>
              <a:buFont typeface="Roboto"/>
              <a:buAutoNum type="arabicPeriod"/>
            </a:pPr>
            <a:r>
              <a:rPr lang="en" sz="1100">
                <a:solidFill>
                  <a:schemeClr val="accent1"/>
                </a:solidFill>
                <a:highlight>
                  <a:srgbClr val="FFFFFF"/>
                </a:highlight>
                <a:latin typeface="Roboto"/>
                <a:ea typeface="Roboto"/>
                <a:cs typeface="Roboto"/>
                <a:sym typeface="Roboto"/>
              </a:rPr>
              <a:t>Automatically when a previous command completes (</a:t>
            </a:r>
            <a:r>
              <a:rPr lang="en" sz="1100" u="sng">
                <a:solidFill>
                  <a:srgbClr val="3061A7"/>
                </a:solidFill>
                <a:highlight>
                  <a:srgbClr val="FFFFFF"/>
                </a:highlight>
                <a:latin typeface="Roboto"/>
                <a:ea typeface="Roboto"/>
                <a:cs typeface="Roboto"/>
                <a:sym typeface="Roboto"/>
                <a:hlinkClick r:id="rId6"/>
              </a:rPr>
              <a:t>default commands</a:t>
            </a:r>
            <a:r>
              <a:rPr lang="en" sz="1100">
                <a:solidFill>
                  <a:schemeClr val="accent1"/>
                </a:solidFill>
                <a:highlight>
                  <a:srgbClr val="FFFFFF"/>
                </a:highlight>
                <a:latin typeface="Roboto"/>
                <a:ea typeface="Roboto"/>
                <a:cs typeface="Roboto"/>
                <a:sym typeface="Roboto"/>
              </a:rPr>
              <a:t> and </a:t>
            </a:r>
            <a:r>
              <a:rPr lang="en" sz="1100" u="sng">
                <a:solidFill>
                  <a:srgbClr val="3061A7"/>
                </a:solidFill>
                <a:highlight>
                  <a:srgbClr val="FFFFFF"/>
                </a:highlight>
                <a:latin typeface="Roboto"/>
                <a:ea typeface="Roboto"/>
                <a:cs typeface="Roboto"/>
                <a:sym typeface="Roboto"/>
                <a:hlinkClick r:id="rId7"/>
              </a:rPr>
              <a:t>command groups</a:t>
            </a:r>
            <a:r>
              <a:rPr lang="en" sz="1100">
                <a:solidFill>
                  <a:schemeClr val="accent1"/>
                </a:solidFill>
                <a:highlight>
                  <a:srgbClr val="FFFFFF"/>
                </a:highlight>
                <a:latin typeface="Roboto"/>
                <a:ea typeface="Roboto"/>
                <a:cs typeface="Roboto"/>
                <a:sym typeface="Roboto"/>
              </a:rPr>
              <a:t>).</a:t>
            </a:r>
            <a:endParaRPr sz="1100">
              <a:solidFill>
                <a:schemeClr val="accent1"/>
              </a:solidFill>
              <a:highlight>
                <a:srgbClr val="FFFFFF"/>
              </a:highlight>
              <a:latin typeface="Roboto"/>
              <a:ea typeface="Roboto"/>
              <a:cs typeface="Roboto"/>
              <a:sym typeface="Roboto"/>
            </a:endParaRPr>
          </a:p>
          <a:p>
            <a:pPr indent="0" lvl="0" marL="0" rtl="0">
              <a:lnSpc>
                <a:spcPct val="115000"/>
              </a:lnSpc>
              <a:spcBef>
                <a:spcPts val="800"/>
              </a:spcBef>
              <a:spcAft>
                <a:spcPts val="800"/>
              </a:spcAft>
              <a:buNone/>
            </a:pPr>
            <a:r>
              <a:t/>
            </a:r>
            <a:endParaRPr sz="900">
              <a:solidFill>
                <a:schemeClr val="accent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Scheduling Commands</a:t>
            </a:r>
            <a:endParaRPr/>
          </a:p>
        </p:txBody>
      </p:sp>
      <p:sp>
        <p:nvSpPr>
          <p:cNvPr id="145" name="Shape 145"/>
          <p:cNvSpPr txBox="1"/>
          <p:nvPr/>
        </p:nvSpPr>
        <p:spPr>
          <a:xfrm>
            <a:off x="324475" y="1938675"/>
            <a:ext cx="4092000" cy="3083100"/>
          </a:xfrm>
          <a:prstGeom prst="rect">
            <a:avLst/>
          </a:prstGeom>
          <a:noFill/>
          <a:ln>
            <a:noFill/>
          </a:ln>
        </p:spPr>
        <p:txBody>
          <a:bodyPr anchorCtr="0" anchor="ctr" bIns="91425" lIns="91425" spcFirstLastPara="1" rIns="91425" wrap="square" tIns="91425">
            <a:noAutofit/>
          </a:bodyPr>
          <a:lstStyle/>
          <a:p>
            <a:pPr indent="-295275" lvl="0" marL="457200" rtl="0">
              <a:lnSpc>
                <a:spcPct val="115000"/>
              </a:lnSpc>
              <a:spcBef>
                <a:spcPts val="0"/>
              </a:spcBef>
              <a:spcAft>
                <a:spcPts val="0"/>
              </a:spcAft>
              <a:buClr>
                <a:schemeClr val="accent1"/>
              </a:buClr>
              <a:buSzPts val="1050"/>
              <a:buFont typeface="Roboto"/>
              <a:buChar char="●"/>
            </a:pPr>
            <a:r>
              <a:rPr lang="en" sz="1050">
                <a:solidFill>
                  <a:schemeClr val="accent1"/>
                </a:solidFill>
                <a:latin typeface="Roboto"/>
                <a:ea typeface="Roboto"/>
                <a:cs typeface="Roboto"/>
                <a:sym typeface="Roboto"/>
              </a:rPr>
              <a:t>Each time the driver station gets new data, the periodic method of your robot program is called. It runs a Scheduler that checks the trigger conditions to see if any commands need to be scheduled or canceled.</a:t>
            </a:r>
            <a:endParaRPr sz="1050">
              <a:solidFill>
                <a:schemeClr val="accent1"/>
              </a:solidFill>
              <a:latin typeface="Roboto"/>
              <a:ea typeface="Roboto"/>
              <a:cs typeface="Roboto"/>
              <a:sym typeface="Roboto"/>
            </a:endParaRPr>
          </a:p>
          <a:p>
            <a:pPr indent="-295275" lvl="0" marL="457200" rtl="0">
              <a:lnSpc>
                <a:spcPct val="115000"/>
              </a:lnSpc>
              <a:spcBef>
                <a:spcPts val="0"/>
              </a:spcBef>
              <a:spcAft>
                <a:spcPts val="0"/>
              </a:spcAft>
              <a:buClr>
                <a:schemeClr val="accent1"/>
              </a:buClr>
              <a:buSzPts val="1050"/>
              <a:buFont typeface="Roboto"/>
              <a:buChar char="●"/>
            </a:pPr>
            <a:r>
              <a:rPr lang="en" sz="1050">
                <a:solidFill>
                  <a:schemeClr val="accent1"/>
                </a:solidFill>
                <a:latin typeface="Roboto"/>
                <a:ea typeface="Roboto"/>
                <a:cs typeface="Roboto"/>
                <a:sym typeface="Roboto"/>
              </a:rPr>
              <a:t>When a command is scheduled, the Scheduler checks to make sure that no other commands are using the same subsystems that the new command requires. </a:t>
            </a:r>
            <a:endParaRPr sz="1050">
              <a:solidFill>
                <a:schemeClr val="accent1"/>
              </a:solidFill>
              <a:latin typeface="Roboto"/>
              <a:ea typeface="Roboto"/>
              <a:cs typeface="Roboto"/>
              <a:sym typeface="Roboto"/>
            </a:endParaRPr>
          </a:p>
          <a:p>
            <a:pPr indent="-295275" lvl="0" marL="457200" rtl="0">
              <a:lnSpc>
                <a:spcPct val="115000"/>
              </a:lnSpc>
              <a:spcBef>
                <a:spcPts val="0"/>
              </a:spcBef>
              <a:spcAft>
                <a:spcPts val="0"/>
              </a:spcAft>
              <a:buClr>
                <a:schemeClr val="accent1"/>
              </a:buClr>
              <a:buSzPts val="1050"/>
              <a:buFont typeface="Roboto"/>
              <a:buChar char="●"/>
            </a:pPr>
            <a:r>
              <a:rPr lang="en" sz="1050">
                <a:solidFill>
                  <a:schemeClr val="accent1"/>
                </a:solidFill>
                <a:latin typeface="Roboto"/>
                <a:ea typeface="Roboto"/>
                <a:cs typeface="Roboto"/>
                <a:sym typeface="Roboto"/>
              </a:rPr>
              <a:t>If one or more of the subsystems is currently in use, and the current command is interruptible, it will be interrupted and the new command will be scheduled. </a:t>
            </a:r>
            <a:endParaRPr sz="1050">
              <a:solidFill>
                <a:schemeClr val="accent1"/>
              </a:solidFill>
              <a:latin typeface="Roboto"/>
              <a:ea typeface="Roboto"/>
              <a:cs typeface="Roboto"/>
              <a:sym typeface="Roboto"/>
            </a:endParaRPr>
          </a:p>
          <a:p>
            <a:pPr indent="-295275" lvl="0" marL="457200" rtl="0">
              <a:lnSpc>
                <a:spcPct val="115000"/>
              </a:lnSpc>
              <a:spcBef>
                <a:spcPts val="0"/>
              </a:spcBef>
              <a:spcAft>
                <a:spcPts val="0"/>
              </a:spcAft>
              <a:buClr>
                <a:schemeClr val="accent1"/>
              </a:buClr>
              <a:buSzPts val="1050"/>
              <a:buFont typeface="Roboto"/>
              <a:buChar char="●"/>
            </a:pPr>
            <a:r>
              <a:rPr lang="en" sz="1050">
                <a:solidFill>
                  <a:schemeClr val="accent1"/>
                </a:solidFill>
                <a:latin typeface="Roboto"/>
                <a:ea typeface="Roboto"/>
                <a:cs typeface="Roboto"/>
                <a:sym typeface="Roboto"/>
              </a:rPr>
              <a:t>If the current command is not interruptible, the new command will fail to be scheduled.</a:t>
            </a:r>
            <a:endParaRPr sz="1050">
              <a:solidFill>
                <a:schemeClr val="accent1"/>
              </a:solidFill>
              <a:latin typeface="Roboto"/>
              <a:ea typeface="Roboto"/>
              <a:cs typeface="Roboto"/>
              <a:sym typeface="Roboto"/>
            </a:endParaRPr>
          </a:p>
          <a:p>
            <a:pPr indent="-292100" lvl="0" marL="457200" rtl="0">
              <a:lnSpc>
                <a:spcPct val="142857"/>
              </a:lnSpc>
              <a:spcBef>
                <a:spcPts val="0"/>
              </a:spcBef>
              <a:spcAft>
                <a:spcPts val="0"/>
              </a:spcAft>
              <a:buSzPts val="1000"/>
              <a:buFont typeface="Roboto"/>
              <a:buChar char="●"/>
            </a:pPr>
            <a:r>
              <a:rPr lang="en" sz="1000">
                <a:highlight>
                  <a:srgbClr val="FFFFFF"/>
                </a:highlight>
                <a:latin typeface="Roboto"/>
                <a:ea typeface="Roboto"/>
                <a:cs typeface="Roboto"/>
                <a:sym typeface="Roboto"/>
              </a:rPr>
              <a:t>The method isInterrupted() is called when another command which requires one or more of the same subsystems is scheduled to run</a:t>
            </a:r>
            <a:endParaRPr sz="1000">
              <a:highlight>
                <a:srgbClr val="FFFFFF"/>
              </a:highlight>
              <a:latin typeface="Roboto"/>
              <a:ea typeface="Roboto"/>
              <a:cs typeface="Roboto"/>
              <a:sym typeface="Roboto"/>
            </a:endParaRPr>
          </a:p>
          <a:p>
            <a:pPr indent="0" lvl="0" marL="0" rtl="0">
              <a:lnSpc>
                <a:spcPct val="115000"/>
              </a:lnSpc>
              <a:spcBef>
                <a:spcPts val="0"/>
              </a:spcBef>
              <a:spcAft>
                <a:spcPts val="800"/>
              </a:spcAft>
              <a:buNone/>
            </a:pPr>
            <a:r>
              <a:t/>
            </a:r>
            <a:endParaRPr sz="1050">
              <a:solidFill>
                <a:schemeClr val="accent1"/>
              </a:solidFill>
              <a:latin typeface="Roboto"/>
              <a:ea typeface="Roboto"/>
              <a:cs typeface="Roboto"/>
              <a:sym typeface="Roboto"/>
            </a:endParaRPr>
          </a:p>
        </p:txBody>
      </p:sp>
      <p:pic>
        <p:nvPicPr>
          <p:cNvPr id="146" name="Shape 146"/>
          <p:cNvPicPr preferRelativeResize="0"/>
          <p:nvPr/>
        </p:nvPicPr>
        <p:blipFill>
          <a:blip r:embed="rId3">
            <a:alphaModFix/>
          </a:blip>
          <a:stretch>
            <a:fillRect/>
          </a:stretch>
        </p:blipFill>
        <p:spPr>
          <a:xfrm>
            <a:off x="4653600" y="0"/>
            <a:ext cx="449038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Running Commands </a:t>
            </a:r>
            <a:endParaRPr/>
          </a:p>
          <a:p>
            <a:pPr indent="0" lvl="0" marL="0">
              <a:spcBef>
                <a:spcPts val="0"/>
              </a:spcBef>
              <a:spcAft>
                <a:spcPts val="0"/>
              </a:spcAft>
              <a:buNone/>
            </a:pPr>
            <a:r>
              <a:rPr lang="en"/>
              <a:t>(and Structure)</a:t>
            </a:r>
            <a:endParaRPr/>
          </a:p>
        </p:txBody>
      </p:sp>
      <p:sp>
        <p:nvSpPr>
          <p:cNvPr id="152" name="Shape 152"/>
          <p:cNvSpPr txBox="1"/>
          <p:nvPr>
            <p:ph idx="1" type="body"/>
          </p:nvPr>
        </p:nvSpPr>
        <p:spPr>
          <a:xfrm>
            <a:off x="167100" y="1915200"/>
            <a:ext cx="8494800" cy="284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accent1"/>
                </a:solidFill>
                <a:highlight>
                  <a:srgbClr val="FFFFFF"/>
                </a:highlight>
                <a:latin typeface="Roboto"/>
                <a:ea typeface="Roboto"/>
                <a:cs typeface="Roboto"/>
                <a:sym typeface="Roboto"/>
              </a:rPr>
              <a:t>After checking for new commands, the scheduler proceeds through the list of active commands and calls the execute() and isFinished() methods on each command. </a:t>
            </a:r>
            <a:endParaRPr>
              <a:solidFill>
                <a:schemeClr val="accent1"/>
              </a:solidFill>
              <a:highlight>
                <a:srgbClr val="FFFFFF"/>
              </a:highlight>
              <a:latin typeface="Roboto"/>
              <a:ea typeface="Roboto"/>
              <a:cs typeface="Roboto"/>
              <a:sym typeface="Roboto"/>
            </a:endParaRPr>
          </a:p>
          <a:p>
            <a:pPr indent="0" lvl="0" marL="0">
              <a:spcBef>
                <a:spcPts val="1600"/>
              </a:spcBef>
              <a:spcAft>
                <a:spcPts val="0"/>
              </a:spcAft>
              <a:buNone/>
            </a:pPr>
            <a:r>
              <a:rPr lang="en">
                <a:solidFill>
                  <a:schemeClr val="accent1"/>
                </a:solidFill>
                <a:highlight>
                  <a:srgbClr val="FFFFFF"/>
                </a:highlight>
                <a:latin typeface="Roboto"/>
                <a:ea typeface="Roboto"/>
                <a:cs typeface="Roboto"/>
                <a:sym typeface="Roboto"/>
              </a:rPr>
              <a:t>Each command simply has some code to execute (execute method) to move it further along towards its goal and a method (isFinished) that determines if the command has reached the goal.</a:t>
            </a:r>
            <a:r>
              <a:rPr lang="en" sz="1050">
                <a:solidFill>
                  <a:schemeClr val="accent1"/>
                </a:solidFill>
                <a:highlight>
                  <a:srgbClr val="FFFFFF"/>
                </a:highlight>
                <a:latin typeface="Roboto"/>
                <a:ea typeface="Roboto"/>
                <a:cs typeface="Roboto"/>
                <a:sym typeface="Roboto"/>
              </a:rPr>
              <a:t> </a:t>
            </a:r>
            <a:endParaRPr sz="1050">
              <a:solidFill>
                <a:schemeClr val="accent1"/>
              </a:solidFill>
              <a:highlight>
                <a:srgbClr val="FFFFFF"/>
              </a:highlight>
              <a:latin typeface="Roboto"/>
              <a:ea typeface="Roboto"/>
              <a:cs typeface="Roboto"/>
              <a:sym typeface="Roboto"/>
            </a:endParaRPr>
          </a:p>
          <a:p>
            <a:pPr indent="0" lvl="0" marL="0">
              <a:spcBef>
                <a:spcPts val="1600"/>
              </a:spcBef>
              <a:spcAft>
                <a:spcPts val="1600"/>
              </a:spcAft>
              <a:buNone/>
            </a:pPr>
            <a:r>
              <a:rPr lang="en">
                <a:solidFill>
                  <a:schemeClr val="accent1"/>
                </a:solidFill>
                <a:highlight>
                  <a:srgbClr val="FFFFFF"/>
                </a:highlight>
                <a:latin typeface="Roboto"/>
                <a:ea typeface="Roboto"/>
                <a:cs typeface="Roboto"/>
                <a:sym typeface="Roboto"/>
              </a:rPr>
              <a:t>The execute() and isFinished() methods are just called repeatedly.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Command groups</a:t>
            </a:r>
            <a:endParaRPr/>
          </a:p>
        </p:txBody>
      </p:sp>
      <p:pic>
        <p:nvPicPr>
          <p:cNvPr id="158" name="Shape 158"/>
          <p:cNvPicPr preferRelativeResize="0"/>
          <p:nvPr/>
        </p:nvPicPr>
        <p:blipFill>
          <a:blip r:embed="rId3">
            <a:alphaModFix/>
          </a:blip>
          <a:stretch>
            <a:fillRect/>
          </a:stretch>
        </p:blipFill>
        <p:spPr>
          <a:xfrm>
            <a:off x="231475" y="2108025"/>
            <a:ext cx="4103799" cy="1800225"/>
          </a:xfrm>
          <a:prstGeom prst="rect">
            <a:avLst/>
          </a:prstGeom>
          <a:noFill/>
          <a:ln>
            <a:noFill/>
          </a:ln>
        </p:spPr>
      </p:pic>
      <p:pic>
        <p:nvPicPr>
          <p:cNvPr id="159" name="Shape 159"/>
          <p:cNvPicPr preferRelativeResize="0"/>
          <p:nvPr/>
        </p:nvPicPr>
        <p:blipFill>
          <a:blip r:embed="rId4">
            <a:alphaModFix/>
          </a:blip>
          <a:stretch>
            <a:fillRect/>
          </a:stretch>
        </p:blipFill>
        <p:spPr>
          <a:xfrm>
            <a:off x="4838075" y="1738275"/>
            <a:ext cx="4026840" cy="2539725"/>
          </a:xfrm>
          <a:prstGeom prst="rect">
            <a:avLst/>
          </a:prstGeom>
          <a:noFill/>
          <a:ln>
            <a:noFill/>
          </a:ln>
        </p:spPr>
      </p:pic>
      <p:sp>
        <p:nvSpPr>
          <p:cNvPr id="160" name="Shape 160"/>
          <p:cNvSpPr txBox="1"/>
          <p:nvPr/>
        </p:nvSpPr>
        <p:spPr>
          <a:xfrm>
            <a:off x="1645375" y="4274300"/>
            <a:ext cx="1166100" cy="55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Periodically </a:t>
            </a:r>
            <a:endParaRPr>
              <a:latin typeface="Roboto"/>
              <a:ea typeface="Roboto"/>
              <a:cs typeface="Roboto"/>
              <a:sym typeface="Roboto"/>
            </a:endParaRPr>
          </a:p>
        </p:txBody>
      </p:sp>
      <p:sp>
        <p:nvSpPr>
          <p:cNvPr id="161" name="Shape 161"/>
          <p:cNvSpPr txBox="1"/>
          <p:nvPr/>
        </p:nvSpPr>
        <p:spPr>
          <a:xfrm>
            <a:off x="6488400" y="4278000"/>
            <a:ext cx="1395000" cy="40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Concurrently</a:t>
            </a:r>
            <a:endParaRPr/>
          </a:p>
        </p:txBody>
      </p:sp>
      <p:sp>
        <p:nvSpPr>
          <p:cNvPr id="162" name="Shape 162"/>
          <p:cNvSpPr txBox="1"/>
          <p:nvPr/>
        </p:nvSpPr>
        <p:spPr>
          <a:xfrm>
            <a:off x="1516575" y="4621300"/>
            <a:ext cx="2031600" cy="23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addSequential()</a:t>
            </a:r>
            <a:endParaRPr/>
          </a:p>
        </p:txBody>
      </p:sp>
      <p:sp>
        <p:nvSpPr>
          <p:cNvPr id="163" name="Shape 163"/>
          <p:cNvSpPr txBox="1"/>
          <p:nvPr/>
        </p:nvSpPr>
        <p:spPr>
          <a:xfrm>
            <a:off x="6488400" y="4639150"/>
            <a:ext cx="1395000" cy="20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addParallel()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Prompt 1: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Write the import statements for the RobotDrive and Joystick classes.</a:t>
            </a:r>
            <a:endParaRPr>
              <a:solidFill>
                <a:srgbClr val="000000"/>
              </a:solidFill>
            </a:endParaRPr>
          </a:p>
          <a:p>
            <a:pPr indent="0" lvl="0" marL="0">
              <a:spcBef>
                <a:spcPts val="1600"/>
              </a:spcBef>
              <a:spcAft>
                <a:spcPts val="0"/>
              </a:spcAft>
              <a:buNone/>
            </a:pPr>
            <a:r>
              <a:rPr lang="en">
                <a:solidFill>
                  <a:srgbClr val="000000"/>
                </a:solidFill>
              </a:rPr>
              <a:t>Write a method called </a:t>
            </a:r>
            <a:r>
              <a:rPr lang="en">
                <a:solidFill>
                  <a:srgbClr val="000000"/>
                </a:solidFill>
                <a:latin typeface="Courier New"/>
                <a:ea typeface="Courier New"/>
                <a:cs typeface="Courier New"/>
                <a:sym typeface="Courier New"/>
              </a:rPr>
              <a:t>drive()</a:t>
            </a:r>
            <a:r>
              <a:rPr lang="en">
                <a:solidFill>
                  <a:srgbClr val="000000"/>
                </a:solidFill>
              </a:rPr>
              <a:t> that will allow somebody to control the robot in tank drive using a controller. </a:t>
            </a:r>
            <a:endParaRPr>
              <a:solidFill>
                <a:srgbClr val="000000"/>
              </a:solidFill>
            </a:endParaRPr>
          </a:p>
          <a:p>
            <a:pPr indent="0" lvl="0" marL="0">
              <a:spcBef>
                <a:spcPts val="1600"/>
              </a:spcBef>
              <a:spcAft>
                <a:spcPts val="0"/>
              </a:spcAft>
              <a:buNone/>
            </a:pPr>
            <a:r>
              <a:rPr lang="en">
                <a:solidFill>
                  <a:srgbClr val="000000"/>
                </a:solidFill>
              </a:rPr>
              <a:t>Given:</a:t>
            </a:r>
            <a:endParaRPr>
              <a:solidFill>
                <a:srgbClr val="000000"/>
              </a:solidFill>
            </a:endParaRPr>
          </a:p>
          <a:p>
            <a:pPr indent="0" lvl="0" marL="0">
              <a:spcBef>
                <a:spcPts val="1600"/>
              </a:spcBef>
              <a:spcAft>
                <a:spcPts val="0"/>
              </a:spcAft>
              <a:buNone/>
            </a:pPr>
            <a:r>
              <a:rPr lang="en">
                <a:solidFill>
                  <a:srgbClr val="000000"/>
                </a:solidFill>
              </a:rPr>
              <a:t>-The RobotDrive has been defined as </a:t>
            </a:r>
            <a:r>
              <a:rPr lang="en">
                <a:solidFill>
                  <a:srgbClr val="000000"/>
                </a:solidFill>
                <a:latin typeface="Courier New"/>
                <a:ea typeface="Courier New"/>
                <a:cs typeface="Courier New"/>
                <a:sym typeface="Courier New"/>
              </a:rPr>
              <a:t>TankDrive</a:t>
            </a:r>
            <a:r>
              <a:rPr lang="en">
                <a:solidFill>
                  <a:srgbClr val="000000"/>
                </a:solidFill>
              </a:rPr>
              <a:t>.</a:t>
            </a:r>
            <a:endParaRPr>
              <a:solidFill>
                <a:srgbClr val="000000"/>
              </a:solidFill>
            </a:endParaRPr>
          </a:p>
          <a:p>
            <a:pPr indent="0" lvl="0" marL="0">
              <a:spcBef>
                <a:spcPts val="1600"/>
              </a:spcBef>
              <a:spcAft>
                <a:spcPts val="0"/>
              </a:spcAft>
              <a:buNone/>
            </a:pPr>
            <a:r>
              <a:rPr lang="en">
                <a:solidFill>
                  <a:srgbClr val="000000"/>
                </a:solidFill>
              </a:rPr>
              <a:t>-The robot will be controlled by a Joystick defined as </a:t>
            </a:r>
            <a:r>
              <a:rPr lang="en">
                <a:solidFill>
                  <a:srgbClr val="000000"/>
                </a:solidFill>
                <a:latin typeface="Courier New"/>
                <a:ea typeface="Courier New"/>
                <a:cs typeface="Courier New"/>
                <a:sym typeface="Courier New"/>
              </a:rPr>
              <a:t>atkJoy</a:t>
            </a:r>
            <a:r>
              <a:rPr lang="en">
                <a:solidFill>
                  <a:srgbClr val="000000"/>
                </a:solidFill>
              </a:rPr>
              <a:t>.</a:t>
            </a:r>
            <a:endParaRPr>
              <a:solidFill>
                <a:srgbClr val="000000"/>
              </a:solidFill>
            </a:endParaRPr>
          </a:p>
          <a:p>
            <a:pPr indent="0" lvl="0" marL="0">
              <a:spcBef>
                <a:spcPts val="1600"/>
              </a:spcBef>
              <a:spcAft>
                <a:spcPts val="0"/>
              </a:spcAft>
              <a:buNone/>
            </a:pPr>
            <a:r>
              <a:rPr lang="en">
                <a:solidFill>
                  <a:srgbClr val="000000"/>
                </a:solidFill>
              </a:rPr>
              <a:t>-The left side of the robot will be controlled by axis 1.</a:t>
            </a:r>
            <a:endParaRPr>
              <a:solidFill>
                <a:srgbClr val="000000"/>
              </a:solidFill>
            </a:endParaRPr>
          </a:p>
          <a:p>
            <a:pPr indent="0" lvl="0" marL="0">
              <a:spcBef>
                <a:spcPts val="1600"/>
              </a:spcBef>
              <a:spcAft>
                <a:spcPts val="0"/>
              </a:spcAft>
              <a:buNone/>
            </a:pPr>
            <a:r>
              <a:rPr lang="en">
                <a:solidFill>
                  <a:srgbClr val="000000"/>
                </a:solidFill>
              </a:rPr>
              <a:t>-The right side of the robot will be controlled by axis 5.</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Ideal Answer</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//imports</a:t>
            </a:r>
            <a:endParaRPr sz="1400">
              <a:solidFill>
                <a:schemeClr val="dk2"/>
              </a:solidFill>
              <a:latin typeface="Courier New"/>
              <a:ea typeface="Courier New"/>
              <a:cs typeface="Courier New"/>
              <a:sym typeface="Courier New"/>
            </a:endParaRPr>
          </a:p>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import edu.wpi.first.wpilibj.Joystick;	</a:t>
            </a:r>
            <a:br>
              <a:rPr lang="en" sz="1400">
                <a:solidFill>
                  <a:schemeClr val="dk2"/>
                </a:solidFill>
                <a:latin typeface="Courier New"/>
                <a:ea typeface="Courier New"/>
                <a:cs typeface="Courier New"/>
                <a:sym typeface="Courier New"/>
              </a:rPr>
            </a:br>
            <a:r>
              <a:rPr lang="en" sz="1400">
                <a:solidFill>
                  <a:schemeClr val="dk2"/>
                </a:solidFill>
                <a:latin typeface="Courier New"/>
                <a:ea typeface="Courier New"/>
                <a:cs typeface="Courier New"/>
                <a:sym typeface="Courier New"/>
              </a:rPr>
              <a:t>import edu.wpi.first.wpilibj.RobotDrive;</a:t>
            </a:r>
            <a:endParaRPr sz="1400">
              <a:solidFill>
                <a:schemeClr val="dk2"/>
              </a:solidFill>
              <a:latin typeface="Courier New"/>
              <a:ea typeface="Courier New"/>
              <a:cs typeface="Courier New"/>
              <a:sym typeface="Courier New"/>
            </a:endParaRPr>
          </a:p>
          <a:p>
            <a:pPr indent="0" lvl="0" marL="0" rtl="0">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spcBef>
                <a:spcPts val="0"/>
              </a:spcBef>
              <a:spcAft>
                <a:spcPts val="0"/>
              </a:spcAft>
              <a:buNone/>
            </a:pPr>
            <a:r>
              <a:rPr lang="en" sz="1400">
                <a:solidFill>
                  <a:schemeClr val="dk2"/>
                </a:solidFill>
                <a:latin typeface="Courier New"/>
                <a:ea typeface="Courier New"/>
                <a:cs typeface="Courier New"/>
                <a:sym typeface="Courier New"/>
              </a:rPr>
              <a:t>//creation of method</a:t>
            </a:r>
            <a:endParaRPr sz="1400">
              <a:solidFill>
                <a:schemeClr val="dk2"/>
              </a:solidFill>
              <a:latin typeface="Courier New"/>
              <a:ea typeface="Courier New"/>
              <a:cs typeface="Courier New"/>
              <a:sym typeface="Courier New"/>
            </a:endParaRPr>
          </a:p>
          <a:p>
            <a:pPr indent="0" lvl="0" marL="0" rtl="0">
              <a:spcBef>
                <a:spcPts val="0"/>
              </a:spcBef>
              <a:spcAft>
                <a:spcPts val="0"/>
              </a:spcAft>
              <a:buNone/>
            </a:pPr>
            <a:r>
              <a:rPr lang="en" sz="1400">
                <a:solidFill>
                  <a:schemeClr val="dk2"/>
                </a:solidFill>
                <a:latin typeface="Courier New"/>
                <a:ea typeface="Courier New"/>
                <a:cs typeface="Courier New"/>
                <a:sym typeface="Courier New"/>
              </a:rPr>
              <a:t>public void drive(){  </a:t>
            </a:r>
            <a:endParaRPr sz="1400">
              <a:solidFill>
                <a:schemeClr val="dk2"/>
              </a:solidFill>
              <a:latin typeface="Courier New"/>
              <a:ea typeface="Courier New"/>
              <a:cs typeface="Courier New"/>
              <a:sym typeface="Courier New"/>
            </a:endParaRPr>
          </a:p>
          <a:p>
            <a:pPr indent="457200" lvl="0" marL="0" marR="0" rtl="0" algn="l">
              <a:lnSpc>
                <a:spcPct val="115000"/>
              </a:lnSpc>
              <a:spcBef>
                <a:spcPts val="0"/>
              </a:spcBef>
              <a:spcAft>
                <a:spcPts val="0"/>
              </a:spcAft>
              <a:buNone/>
            </a:pPr>
            <a:r>
              <a:t/>
            </a:r>
            <a:endParaRPr sz="1400">
              <a:solidFill>
                <a:schemeClr val="dk2"/>
              </a:solidFill>
              <a:latin typeface="Courier New"/>
              <a:ea typeface="Courier New"/>
              <a:cs typeface="Courier New"/>
              <a:sym typeface="Courier New"/>
            </a:endParaRPr>
          </a:p>
          <a:p>
            <a:pPr indent="457200" lvl="0" marL="0" marR="0" rtl="0" algn="l">
              <a:lnSpc>
                <a:spcPct val="115000"/>
              </a:lnSpc>
              <a:spcBef>
                <a:spcPts val="0"/>
              </a:spcBef>
              <a:spcAft>
                <a:spcPts val="0"/>
              </a:spcAft>
              <a:buNone/>
            </a:pPr>
            <a:r>
              <a:rPr lang="en" sz="1400">
                <a:solidFill>
                  <a:schemeClr val="dk2"/>
                </a:solidFill>
                <a:latin typeface="Courier New"/>
                <a:ea typeface="Courier New"/>
                <a:cs typeface="Courier New"/>
                <a:sym typeface="Courier New"/>
              </a:rPr>
              <a:t>//use of API to get input from axis </a:t>
            </a:r>
            <a:endParaRPr sz="14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 sz="1400">
                <a:solidFill>
                  <a:schemeClr val="dk2"/>
                </a:solidFill>
                <a:latin typeface="Courier New"/>
                <a:ea typeface="Courier New"/>
                <a:cs typeface="Courier New"/>
                <a:sym typeface="Courier New"/>
              </a:rPr>
              <a:t>	double left = atkJoy.getRawAxis(1);  </a:t>
            </a:r>
            <a:endParaRPr sz="1400">
              <a:solidFill>
                <a:schemeClr val="dk2"/>
              </a:solidFill>
              <a:latin typeface="Courier New"/>
              <a:ea typeface="Courier New"/>
              <a:cs typeface="Courier New"/>
              <a:sym typeface="Courier New"/>
            </a:endParaRPr>
          </a:p>
          <a:p>
            <a:pPr indent="457200" lvl="0" marL="0" marR="0" rtl="0" algn="l">
              <a:lnSpc>
                <a:spcPct val="115000"/>
              </a:lnSpc>
              <a:spcBef>
                <a:spcPts val="0"/>
              </a:spcBef>
              <a:spcAft>
                <a:spcPts val="0"/>
              </a:spcAft>
              <a:buNone/>
            </a:pPr>
            <a:r>
              <a:rPr lang="en" sz="1400">
                <a:solidFill>
                  <a:schemeClr val="dk2"/>
                </a:solidFill>
                <a:latin typeface="Courier New"/>
                <a:ea typeface="Courier New"/>
                <a:cs typeface="Courier New"/>
                <a:sym typeface="Courier New"/>
              </a:rPr>
              <a:t>double right = atkJoy.getRawAxis(5);</a:t>
            </a:r>
            <a:endParaRPr sz="1400">
              <a:solidFill>
                <a:schemeClr val="dk2"/>
              </a:solidFill>
              <a:latin typeface="Courier New"/>
              <a:ea typeface="Courier New"/>
              <a:cs typeface="Courier New"/>
              <a:sym typeface="Courier New"/>
            </a:endParaRPr>
          </a:p>
          <a:p>
            <a:pPr indent="0" lvl="0" marL="457200" rtl="0">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457200" rtl="0">
              <a:spcBef>
                <a:spcPts val="0"/>
              </a:spcBef>
              <a:spcAft>
                <a:spcPts val="0"/>
              </a:spcAft>
              <a:buNone/>
            </a:pPr>
            <a:r>
              <a:rPr lang="en" sz="1400">
                <a:solidFill>
                  <a:schemeClr val="dk2"/>
                </a:solidFill>
                <a:latin typeface="Courier New"/>
                <a:ea typeface="Courier New"/>
                <a:cs typeface="Courier New"/>
                <a:sym typeface="Courier New"/>
              </a:rPr>
              <a:t>//use of tankDrive</a:t>
            </a:r>
            <a:endParaRPr sz="1400">
              <a:solidFill>
                <a:schemeClr val="dk2"/>
              </a:solidFill>
              <a:latin typeface="Courier New"/>
              <a:ea typeface="Courier New"/>
              <a:cs typeface="Courier New"/>
              <a:sym typeface="Courier New"/>
            </a:endParaRPr>
          </a:p>
          <a:p>
            <a:pPr indent="0" lvl="0" marL="457200" rtl="0">
              <a:spcBef>
                <a:spcPts val="0"/>
              </a:spcBef>
              <a:spcAft>
                <a:spcPts val="0"/>
              </a:spcAft>
              <a:buNone/>
            </a:pPr>
            <a:r>
              <a:rPr lang="en" sz="1400">
                <a:solidFill>
                  <a:schemeClr val="dk2"/>
                </a:solidFill>
                <a:latin typeface="Courier New"/>
                <a:ea typeface="Courier New"/>
                <a:cs typeface="Courier New"/>
                <a:sym typeface="Courier New"/>
              </a:rPr>
              <a:t>TankDrive.tankDrive(left, right);  </a:t>
            </a:r>
            <a:endParaRPr sz="1400">
              <a:solidFill>
                <a:schemeClr val="dk2"/>
              </a:solidFill>
              <a:latin typeface="Courier New"/>
              <a:ea typeface="Courier New"/>
              <a:cs typeface="Courier New"/>
              <a:sym typeface="Courier New"/>
            </a:endParaRPr>
          </a:p>
          <a:p>
            <a:pPr indent="0" lvl="0" marL="0" rtl="0">
              <a:spcBef>
                <a:spcPts val="0"/>
              </a:spcBef>
              <a:spcAft>
                <a:spcPts val="1600"/>
              </a:spcAft>
              <a:buNone/>
            </a:pPr>
            <a:r>
              <a:rPr lang="en" sz="1400">
                <a:solidFill>
                  <a:schemeClr val="dk2"/>
                </a:solidFill>
                <a:latin typeface="Courier New"/>
                <a:ea typeface="Courier New"/>
                <a:cs typeface="Courier New"/>
                <a:sym typeface="Courier New"/>
              </a:rPr>
              <a: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Prompt 2: </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Write the </a:t>
            </a:r>
            <a:r>
              <a:rPr lang="en">
                <a:solidFill>
                  <a:srgbClr val="000000"/>
                </a:solidFill>
                <a:latin typeface="Courier New"/>
                <a:ea typeface="Courier New"/>
                <a:cs typeface="Courier New"/>
                <a:sym typeface="Courier New"/>
              </a:rPr>
              <a:t>extend()</a:t>
            </a:r>
            <a:r>
              <a:rPr lang="en">
                <a:solidFill>
                  <a:srgbClr val="000000"/>
                </a:solidFill>
              </a:rPr>
              <a:t> and </a:t>
            </a:r>
            <a:r>
              <a:rPr lang="en">
                <a:solidFill>
                  <a:srgbClr val="000000"/>
                </a:solidFill>
                <a:latin typeface="Courier New"/>
                <a:ea typeface="Courier New"/>
                <a:cs typeface="Courier New"/>
                <a:sym typeface="Courier New"/>
              </a:rPr>
              <a:t>retract()</a:t>
            </a:r>
            <a:r>
              <a:rPr lang="en">
                <a:solidFill>
                  <a:srgbClr val="000000"/>
                </a:solidFill>
              </a:rPr>
              <a:t> method that will make a piston extend and retract respectively. </a:t>
            </a:r>
            <a:endParaRPr>
              <a:solidFill>
                <a:srgbClr val="000000"/>
              </a:solidFill>
            </a:endParaRPr>
          </a:p>
          <a:p>
            <a:pPr indent="0" lvl="0" marL="0" rtl="0">
              <a:spcBef>
                <a:spcPts val="1600"/>
              </a:spcBef>
              <a:spcAft>
                <a:spcPts val="0"/>
              </a:spcAft>
              <a:buNone/>
            </a:pPr>
            <a:r>
              <a:rPr lang="en">
                <a:solidFill>
                  <a:srgbClr val="000000"/>
                </a:solidFill>
              </a:rPr>
              <a:t>Given:</a:t>
            </a:r>
            <a:endParaRPr>
              <a:solidFill>
                <a:srgbClr val="000000"/>
              </a:solidFill>
            </a:endParaRPr>
          </a:p>
          <a:p>
            <a:pPr indent="0" lvl="0" marL="0" rtl="0">
              <a:spcBef>
                <a:spcPts val="1600"/>
              </a:spcBef>
              <a:spcAft>
                <a:spcPts val="0"/>
              </a:spcAft>
              <a:buNone/>
            </a:pPr>
            <a:r>
              <a:rPr lang="en">
                <a:solidFill>
                  <a:srgbClr val="000000"/>
                </a:solidFill>
              </a:rPr>
              <a:t>-The class has has already been made.</a:t>
            </a:r>
            <a:endParaRPr>
              <a:solidFill>
                <a:srgbClr val="000000"/>
              </a:solidFill>
            </a:endParaRPr>
          </a:p>
          <a:p>
            <a:pPr indent="0" lvl="0" marL="0" rtl="0">
              <a:spcBef>
                <a:spcPts val="1600"/>
              </a:spcBef>
              <a:spcAft>
                <a:spcPts val="0"/>
              </a:spcAft>
              <a:buNone/>
            </a:pPr>
            <a:r>
              <a:rPr lang="en">
                <a:solidFill>
                  <a:srgbClr val="000000"/>
                </a:solidFill>
              </a:rPr>
              <a:t>-The piston is controlled by a double solenoid.</a:t>
            </a:r>
            <a:endParaRPr>
              <a:solidFill>
                <a:srgbClr val="000000"/>
              </a:solidFill>
            </a:endParaRPr>
          </a:p>
          <a:p>
            <a:pPr indent="0" lvl="0" marL="0" rtl="0">
              <a:spcBef>
                <a:spcPts val="1600"/>
              </a:spcBef>
              <a:spcAft>
                <a:spcPts val="0"/>
              </a:spcAft>
              <a:buNone/>
            </a:pPr>
            <a:r>
              <a:rPr lang="en">
                <a:solidFill>
                  <a:srgbClr val="000000"/>
                </a:solidFill>
              </a:rPr>
              <a:t>-The double solenoid is defined as </a:t>
            </a:r>
            <a:r>
              <a:rPr lang="en">
                <a:solidFill>
                  <a:srgbClr val="000000"/>
                </a:solidFill>
                <a:latin typeface="Courier New"/>
                <a:ea typeface="Courier New"/>
                <a:cs typeface="Courier New"/>
                <a:sym typeface="Courier New"/>
              </a:rPr>
              <a:t>sol</a:t>
            </a:r>
            <a:r>
              <a:rPr lang="en">
                <a:solidFill>
                  <a:srgbClr val="000000"/>
                </a:solidFill>
              </a:rPr>
              <a:t>.</a:t>
            </a:r>
            <a:endParaRPr>
              <a:solidFill>
                <a:srgbClr val="000000"/>
              </a:solidFill>
            </a:endParaRPr>
          </a:p>
          <a:p>
            <a:pPr indent="0" lvl="0" marL="0" rtl="0">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Ideal Answer</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//creation of methods</a:t>
            </a:r>
            <a:endParaRPr sz="1400">
              <a:solidFill>
                <a:schemeClr val="dk2"/>
              </a:solidFill>
              <a:latin typeface="Courier New"/>
              <a:ea typeface="Courier New"/>
              <a:cs typeface="Courier New"/>
              <a:sym typeface="Courier New"/>
            </a:endParaRPr>
          </a:p>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public void extend(){</a:t>
            </a:r>
            <a:endParaRPr sz="1400">
              <a:solidFill>
                <a:schemeClr val="dk2"/>
              </a:solidFill>
              <a:latin typeface="Courier New"/>
              <a:ea typeface="Courier New"/>
              <a:cs typeface="Courier New"/>
              <a:sym typeface="Courier New"/>
            </a:endParaRPr>
          </a:p>
          <a:p>
            <a:pPr indent="0" lvl="0" marL="0">
              <a:lnSpc>
                <a:spcPct val="100000"/>
              </a:lnSpc>
              <a:spcBef>
                <a:spcPts val="0"/>
              </a:spcBef>
              <a:spcAft>
                <a:spcPts val="0"/>
              </a:spcAft>
              <a:buNone/>
            </a:pPr>
            <a:r>
              <a:rPr lang="en" sz="1400">
                <a:solidFill>
                  <a:schemeClr val="dk2"/>
                </a:solidFill>
                <a:latin typeface="Courier New"/>
                <a:ea typeface="Courier New"/>
                <a:cs typeface="Courier New"/>
                <a:sym typeface="Courier New"/>
              </a:rPr>
              <a:t>	</a:t>
            </a:r>
            <a:endParaRPr sz="1400">
              <a:solidFill>
                <a:schemeClr val="dk2"/>
              </a:solidFill>
              <a:latin typeface="Courier New"/>
              <a:ea typeface="Courier New"/>
              <a:cs typeface="Courier New"/>
              <a:sym typeface="Courier New"/>
            </a:endParaRPr>
          </a:p>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	//use of set method</a:t>
            </a:r>
            <a:endParaRPr sz="1400">
              <a:solidFill>
                <a:schemeClr val="dk2"/>
              </a:solidFill>
              <a:latin typeface="Courier New"/>
              <a:ea typeface="Courier New"/>
              <a:cs typeface="Courier New"/>
              <a:sym typeface="Courier New"/>
            </a:endParaRPr>
          </a:p>
          <a:p>
            <a:pPr indent="45720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//use of DoubleSolenoid.Value.kForward </a:t>
            </a:r>
            <a:endParaRPr sz="1400">
              <a:solidFill>
                <a:schemeClr val="dk2"/>
              </a:solidFill>
              <a:latin typeface="Courier New"/>
              <a:ea typeface="Courier New"/>
              <a:cs typeface="Courier New"/>
              <a:sym typeface="Courier New"/>
            </a:endParaRPr>
          </a:p>
          <a:p>
            <a:pPr indent="45720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sol.set(DoubleSolenoid.Value.kForward);</a:t>
            </a:r>
            <a:endParaRPr sz="1400">
              <a:solidFill>
                <a:schemeClr val="dk2"/>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public void retract(){</a:t>
            </a:r>
            <a:endParaRPr sz="1400">
              <a:solidFill>
                <a:schemeClr val="dk2"/>
              </a:solidFill>
              <a:latin typeface="Courier New"/>
              <a:ea typeface="Courier New"/>
              <a:cs typeface="Courier New"/>
              <a:sym typeface="Courier New"/>
            </a:endParaRPr>
          </a:p>
          <a:p>
            <a:pPr indent="0" lvl="0" marL="0">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457200" rtl="0">
              <a:lnSpc>
                <a:spcPct val="100000"/>
              </a:lnSpc>
              <a:spcBef>
                <a:spcPts val="0"/>
              </a:spcBef>
              <a:spcAft>
                <a:spcPts val="0"/>
              </a:spcAft>
              <a:buNone/>
            </a:pPr>
            <a:r>
              <a:rPr lang="en" sz="1400">
                <a:solidFill>
                  <a:schemeClr val="dk2"/>
                </a:solidFill>
                <a:latin typeface="Courier New"/>
                <a:ea typeface="Courier New"/>
                <a:cs typeface="Courier New"/>
                <a:sym typeface="Courier New"/>
              </a:rPr>
              <a:t>sol.set(DoubleSolenoid.Value.kReverse);</a:t>
            </a:r>
            <a:endParaRPr sz="1400">
              <a:solidFill>
                <a:schemeClr val="dk2"/>
              </a:solidFill>
              <a:latin typeface="Courier New"/>
              <a:ea typeface="Courier New"/>
              <a:cs typeface="Courier New"/>
              <a:sym typeface="Courier New"/>
            </a:endParaRPr>
          </a:p>
          <a:p>
            <a:pPr indent="0" lvl="0" marL="457200">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a:lnSpc>
                <a:spcPct val="100000"/>
              </a:lnSpc>
              <a:spcBef>
                <a:spcPts val="0"/>
              </a:spcBef>
              <a:spcAft>
                <a:spcPts val="0"/>
              </a:spcAft>
              <a:buNone/>
            </a:pPr>
            <a:r>
              <a:rPr lang="en"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spcBef>
                <a:spcPts val="0"/>
              </a:spcBef>
              <a:spcAft>
                <a:spcPts val="1600"/>
              </a:spcAft>
              <a:buNone/>
            </a:pPr>
            <a:r>
              <a:t/>
            </a:r>
            <a:endParaRPr sz="1400">
              <a:solidFill>
                <a:schemeClr val="dk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Prompt 3: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Write a method called </a:t>
            </a:r>
            <a:r>
              <a:rPr lang="en">
                <a:solidFill>
                  <a:srgbClr val="000000"/>
                </a:solidFill>
                <a:latin typeface="Courier New"/>
                <a:ea typeface="Courier New"/>
                <a:cs typeface="Courier New"/>
                <a:sym typeface="Courier New"/>
              </a:rPr>
              <a:t>setMotor()</a:t>
            </a:r>
            <a:r>
              <a:rPr lang="en">
                <a:solidFill>
                  <a:srgbClr val="000000"/>
                </a:solidFill>
              </a:rPr>
              <a:t> that takes a parameter </a:t>
            </a:r>
            <a:r>
              <a:rPr lang="en">
                <a:solidFill>
                  <a:srgbClr val="000000"/>
                </a:solidFill>
                <a:latin typeface="Courier New"/>
                <a:ea typeface="Courier New"/>
                <a:cs typeface="Courier New"/>
                <a:sym typeface="Courier New"/>
              </a:rPr>
              <a:t>speed</a:t>
            </a:r>
            <a:r>
              <a:rPr lang="en">
                <a:solidFill>
                  <a:srgbClr val="000000"/>
                </a:solidFill>
              </a:rPr>
              <a:t> that allows you to set a motor’s speed to whatever you want. Then, call the method to set the motor to half speed forward.</a:t>
            </a:r>
            <a:endParaRPr>
              <a:solidFill>
                <a:srgbClr val="000000"/>
              </a:solidFill>
            </a:endParaRPr>
          </a:p>
          <a:p>
            <a:pPr indent="0" lvl="0" marL="0" rtl="0">
              <a:spcBef>
                <a:spcPts val="1600"/>
              </a:spcBef>
              <a:spcAft>
                <a:spcPts val="0"/>
              </a:spcAft>
              <a:buNone/>
            </a:pPr>
            <a:r>
              <a:rPr lang="en">
                <a:solidFill>
                  <a:srgbClr val="000000"/>
                </a:solidFill>
              </a:rPr>
              <a:t>Given:</a:t>
            </a:r>
            <a:endParaRPr>
              <a:solidFill>
                <a:srgbClr val="000000"/>
              </a:solidFill>
            </a:endParaRPr>
          </a:p>
          <a:p>
            <a:pPr indent="0" lvl="0" marL="0">
              <a:spcBef>
                <a:spcPts val="1600"/>
              </a:spcBef>
              <a:spcAft>
                <a:spcPts val="0"/>
              </a:spcAft>
              <a:buNone/>
            </a:pPr>
            <a:r>
              <a:rPr lang="en">
                <a:solidFill>
                  <a:srgbClr val="000000"/>
                </a:solidFill>
              </a:rPr>
              <a:t>-The motor is controlled by a Talon called </a:t>
            </a:r>
            <a:r>
              <a:rPr lang="en">
                <a:solidFill>
                  <a:srgbClr val="000000"/>
                </a:solidFill>
                <a:latin typeface="Courier New"/>
                <a:ea typeface="Courier New"/>
                <a:cs typeface="Courier New"/>
                <a:sym typeface="Courier New"/>
              </a:rPr>
              <a:t>leftMotor</a:t>
            </a:r>
            <a:r>
              <a:rPr lang="en">
                <a:solidFill>
                  <a:srgbClr val="000000"/>
                </a:solidFill>
              </a:rPr>
              <a:t>.</a:t>
            </a:r>
            <a:endParaRPr>
              <a:solidFill>
                <a:srgbClr val="000000"/>
              </a:solidFill>
            </a:endParaRPr>
          </a:p>
          <a:p>
            <a:pPr indent="0" lvl="0" marL="0">
              <a:spcBef>
                <a:spcPts val="1600"/>
              </a:spcBef>
              <a:spcAft>
                <a:spcPts val="0"/>
              </a:spcAft>
              <a:buNone/>
            </a:pPr>
            <a:r>
              <a:rPr lang="en">
                <a:solidFill>
                  <a:srgbClr val="000000"/>
                </a:solidFill>
              </a:rPr>
              <a:t>-You don’t need to reference any object when calling the </a:t>
            </a:r>
            <a:r>
              <a:rPr lang="en">
                <a:solidFill>
                  <a:srgbClr val="000000"/>
                </a:solidFill>
                <a:latin typeface="Courier New"/>
                <a:ea typeface="Courier New"/>
                <a:cs typeface="Courier New"/>
                <a:sym typeface="Courier New"/>
              </a:rPr>
              <a:t>setMotor()</a:t>
            </a:r>
            <a:r>
              <a:rPr lang="en">
                <a:solidFill>
                  <a:srgbClr val="000000"/>
                </a:solidFill>
              </a:rPr>
              <a:t> method.</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355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Ideal Answer</a:t>
            </a:r>
            <a:endParaRPr/>
          </a:p>
        </p:txBody>
      </p:sp>
      <p:sp>
        <p:nvSpPr>
          <p:cNvPr id="108" name="Shape 108"/>
          <p:cNvSpPr txBox="1"/>
          <p:nvPr>
            <p:ph idx="1" type="body"/>
          </p:nvPr>
        </p:nvSpPr>
        <p:spPr>
          <a:xfrm>
            <a:off x="235500" y="106842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chemeClr val="dk2"/>
                </a:solidFill>
                <a:latin typeface="Courier New"/>
                <a:ea typeface="Courier New"/>
                <a:cs typeface="Courier New"/>
                <a:sym typeface="Courier New"/>
              </a:rPr>
              <a:t>//creation of method and parameter </a:t>
            </a:r>
            <a:endParaRPr sz="1400">
              <a:solidFill>
                <a:schemeClr val="dk2"/>
              </a:solidFill>
              <a:latin typeface="Courier New"/>
              <a:ea typeface="Courier New"/>
              <a:cs typeface="Courier New"/>
              <a:sym typeface="Courier New"/>
            </a:endParaRPr>
          </a:p>
          <a:p>
            <a:pPr indent="0" lvl="0" marL="0">
              <a:lnSpc>
                <a:spcPct val="100000"/>
              </a:lnSpc>
              <a:spcBef>
                <a:spcPts val="1600"/>
              </a:spcBef>
              <a:spcAft>
                <a:spcPts val="0"/>
              </a:spcAft>
              <a:buNone/>
            </a:pPr>
            <a:r>
              <a:rPr lang="en" sz="1400">
                <a:solidFill>
                  <a:schemeClr val="dk2"/>
                </a:solidFill>
                <a:latin typeface="Courier New"/>
                <a:ea typeface="Courier New"/>
                <a:cs typeface="Courier New"/>
                <a:sym typeface="Courier New"/>
              </a:rPr>
              <a:t>public void setMotor(double speed){</a:t>
            </a:r>
            <a:endParaRPr sz="1400">
              <a:solidFill>
                <a:schemeClr val="dk2"/>
              </a:solidFill>
              <a:latin typeface="Courier New"/>
              <a:ea typeface="Courier New"/>
              <a:cs typeface="Courier New"/>
              <a:sym typeface="Courier New"/>
            </a:endParaRPr>
          </a:p>
          <a:p>
            <a:pPr indent="0" lvl="0" marL="0">
              <a:lnSpc>
                <a:spcPct val="100000"/>
              </a:lnSpc>
              <a:spcBef>
                <a:spcPts val="1600"/>
              </a:spcBef>
              <a:spcAft>
                <a:spcPts val="0"/>
              </a:spcAft>
              <a:buNone/>
            </a:pPr>
            <a:r>
              <a:rPr lang="en" sz="1400">
                <a:solidFill>
                  <a:schemeClr val="dk2"/>
                </a:solidFill>
                <a:latin typeface="Courier New"/>
                <a:ea typeface="Courier New"/>
                <a:cs typeface="Courier New"/>
                <a:sym typeface="Courier New"/>
              </a:rPr>
              <a:t>	//use of set with parameter </a:t>
            </a:r>
            <a:endParaRPr sz="1400">
              <a:solidFill>
                <a:schemeClr val="dk2"/>
              </a:solidFill>
              <a:latin typeface="Courier New"/>
              <a:ea typeface="Courier New"/>
              <a:cs typeface="Courier New"/>
              <a:sym typeface="Courier New"/>
            </a:endParaRPr>
          </a:p>
          <a:p>
            <a:pPr indent="0" lvl="0" marL="457200">
              <a:lnSpc>
                <a:spcPct val="100000"/>
              </a:lnSpc>
              <a:spcBef>
                <a:spcPts val="1600"/>
              </a:spcBef>
              <a:spcAft>
                <a:spcPts val="0"/>
              </a:spcAft>
              <a:buNone/>
            </a:pPr>
            <a:r>
              <a:rPr lang="en" sz="1400">
                <a:solidFill>
                  <a:schemeClr val="dk2"/>
                </a:solidFill>
                <a:latin typeface="Courier New"/>
                <a:ea typeface="Courier New"/>
                <a:cs typeface="Courier New"/>
                <a:sym typeface="Courier New"/>
              </a:rPr>
              <a:t>leftMotor.set(speed);</a:t>
            </a:r>
            <a:endParaRPr sz="1400">
              <a:solidFill>
                <a:schemeClr val="dk2"/>
              </a:solidFill>
              <a:latin typeface="Courier New"/>
              <a:ea typeface="Courier New"/>
              <a:cs typeface="Courier New"/>
              <a:sym typeface="Courier New"/>
            </a:endParaRPr>
          </a:p>
          <a:p>
            <a:pPr indent="0" lvl="0" marL="0">
              <a:lnSpc>
                <a:spcPct val="100000"/>
              </a:lnSpc>
              <a:spcBef>
                <a:spcPts val="1600"/>
              </a:spcBef>
              <a:spcAft>
                <a:spcPts val="0"/>
              </a:spcAft>
              <a:buNone/>
            </a:pPr>
            <a:r>
              <a:rPr lang="en"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a:lnSpc>
                <a:spcPct val="100000"/>
              </a:lnSpc>
              <a:spcBef>
                <a:spcPts val="1600"/>
              </a:spcBef>
              <a:spcAft>
                <a:spcPts val="0"/>
              </a:spcAft>
              <a:buNone/>
            </a:pPr>
            <a:r>
              <a:rPr lang="en" sz="1400">
                <a:solidFill>
                  <a:schemeClr val="dk2"/>
                </a:solidFill>
                <a:latin typeface="Courier New"/>
                <a:ea typeface="Courier New"/>
                <a:cs typeface="Courier New"/>
                <a:sym typeface="Courier New"/>
              </a:rPr>
              <a:t>//calling the method </a:t>
            </a:r>
            <a:endParaRPr sz="1400">
              <a:solidFill>
                <a:schemeClr val="dk2"/>
              </a:solidFill>
              <a:latin typeface="Courier New"/>
              <a:ea typeface="Courier New"/>
              <a:cs typeface="Courier New"/>
              <a:sym typeface="Courier New"/>
            </a:endParaRPr>
          </a:p>
          <a:p>
            <a:pPr indent="0" lvl="0" marL="0">
              <a:lnSpc>
                <a:spcPct val="100000"/>
              </a:lnSpc>
              <a:spcBef>
                <a:spcPts val="1600"/>
              </a:spcBef>
              <a:spcAft>
                <a:spcPts val="0"/>
              </a:spcAft>
              <a:buNone/>
            </a:pPr>
            <a:r>
              <a:rPr lang="en" sz="1400">
                <a:solidFill>
                  <a:schemeClr val="dk2"/>
                </a:solidFill>
                <a:latin typeface="Courier New"/>
                <a:ea typeface="Courier New"/>
                <a:cs typeface="Courier New"/>
                <a:sym typeface="Courier New"/>
              </a:rPr>
              <a:t>setMotor();</a:t>
            </a:r>
            <a:endParaRPr sz="1400">
              <a:solidFill>
                <a:schemeClr val="dk2"/>
              </a:solidFill>
              <a:latin typeface="Courier New"/>
              <a:ea typeface="Courier New"/>
              <a:cs typeface="Courier New"/>
              <a:sym typeface="Courier New"/>
            </a:endParaRPr>
          </a:p>
          <a:p>
            <a:pPr indent="0" lvl="0" marL="0" rtl="0">
              <a:lnSpc>
                <a:spcPct val="100000"/>
              </a:lnSpc>
              <a:spcBef>
                <a:spcPts val="1600"/>
              </a:spcBef>
              <a:spcAft>
                <a:spcPts val="1600"/>
              </a:spcAft>
              <a:buNone/>
            </a:pPr>
            <a:r>
              <a:t/>
            </a:r>
            <a:endParaRPr sz="1400">
              <a:solidFill>
                <a:schemeClr val="dk2"/>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885775" y="273325"/>
            <a:ext cx="32580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Github Accounts Accounr</a:t>
            </a:r>
            <a:endParaRPr/>
          </a:p>
        </p:txBody>
      </p:sp>
      <p:pic>
        <p:nvPicPr>
          <p:cNvPr id="114" name="Shape 114"/>
          <p:cNvPicPr preferRelativeResize="0"/>
          <p:nvPr/>
        </p:nvPicPr>
        <p:blipFill>
          <a:blip r:embed="rId3">
            <a:alphaModFix/>
          </a:blip>
          <a:stretch>
            <a:fillRect/>
          </a:stretch>
        </p:blipFill>
        <p:spPr>
          <a:xfrm>
            <a:off x="2405525" y="896725"/>
            <a:ext cx="3906200" cy="390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252925" y="119625"/>
            <a:ext cx="3559500" cy="1373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Command-Based Programming (INTRO)</a:t>
            </a:r>
            <a:endParaRPr/>
          </a:p>
        </p:txBody>
      </p:sp>
      <p:sp>
        <p:nvSpPr>
          <p:cNvPr id="120" name="Shape 120"/>
          <p:cNvSpPr txBox="1"/>
          <p:nvPr>
            <p:ph idx="1" type="body"/>
          </p:nvPr>
        </p:nvSpPr>
        <p:spPr>
          <a:xfrm>
            <a:off x="164500" y="1865275"/>
            <a:ext cx="8494800" cy="270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accent1"/>
                </a:solidFill>
                <a:highlight>
                  <a:srgbClr val="FFFFFF"/>
                </a:highlight>
                <a:latin typeface="Roboto"/>
                <a:ea typeface="Roboto"/>
                <a:cs typeface="Roboto"/>
                <a:sym typeface="Roboto"/>
              </a:rPr>
              <a:t>Command based programming is a design pattern to help you organize our robot programs.</a:t>
            </a:r>
            <a:endParaRPr sz="1400">
              <a:solidFill>
                <a:schemeClr val="accent1"/>
              </a:solidFill>
              <a:highlight>
                <a:srgbClr val="FFFFFF"/>
              </a:highlight>
              <a:latin typeface="Roboto"/>
              <a:ea typeface="Roboto"/>
              <a:cs typeface="Roboto"/>
              <a:sym typeface="Roboto"/>
            </a:endParaRPr>
          </a:p>
          <a:p>
            <a:pPr indent="-342900" lvl="0" marL="457200" rtl="0">
              <a:spcBef>
                <a:spcPts val="1600"/>
              </a:spcBef>
              <a:spcAft>
                <a:spcPts val="0"/>
              </a:spcAft>
              <a:buClr>
                <a:schemeClr val="accent1"/>
              </a:buClr>
              <a:buSzPts val="1800"/>
              <a:buFont typeface="Roboto"/>
              <a:buChar char="●"/>
            </a:pPr>
            <a:r>
              <a:rPr lang="en">
                <a:solidFill>
                  <a:schemeClr val="accent1"/>
                </a:solidFill>
                <a:highlight>
                  <a:srgbClr val="FFFFFF"/>
                </a:highlight>
                <a:latin typeface="Roboto"/>
                <a:ea typeface="Roboto"/>
                <a:cs typeface="Roboto"/>
                <a:sym typeface="Roboto"/>
              </a:rPr>
              <a:t>Activities happen over time, for example a sequence of steps to shoot a Frisbee or raise an elevator and place a tube on a goal.</a:t>
            </a:r>
            <a:endParaRPr>
              <a:solidFill>
                <a:schemeClr val="accent1"/>
              </a:solidFill>
              <a:highlight>
                <a:srgbClr val="FFFFFF"/>
              </a:highlight>
              <a:latin typeface="Roboto"/>
              <a:ea typeface="Roboto"/>
              <a:cs typeface="Roboto"/>
              <a:sym typeface="Roboto"/>
            </a:endParaRPr>
          </a:p>
          <a:p>
            <a:pPr indent="-342900" lvl="0" marL="457200" rtl="0">
              <a:spcBef>
                <a:spcPts val="0"/>
              </a:spcBef>
              <a:spcAft>
                <a:spcPts val="0"/>
              </a:spcAft>
              <a:buClr>
                <a:schemeClr val="accent1"/>
              </a:buClr>
              <a:buSzPts val="1800"/>
              <a:buFont typeface="Roboto"/>
              <a:buChar char="●"/>
            </a:pPr>
            <a:r>
              <a:rPr lang="en">
                <a:solidFill>
                  <a:schemeClr val="accent1"/>
                </a:solidFill>
                <a:highlight>
                  <a:srgbClr val="FFFFFF"/>
                </a:highlight>
                <a:latin typeface="Roboto"/>
                <a:ea typeface="Roboto"/>
                <a:cs typeface="Roboto"/>
                <a:sym typeface="Roboto"/>
              </a:rPr>
              <a:t>These activities occur concurrently, that is it might be desirable for an elevator, wrist and gripper to all be moving into a pickup position at the same time to increase robot performance.</a:t>
            </a:r>
            <a:endParaRPr>
              <a:solidFill>
                <a:schemeClr val="accent1"/>
              </a:solidFill>
              <a:highlight>
                <a:srgbClr val="FFFFFF"/>
              </a:highlight>
              <a:latin typeface="Roboto"/>
              <a:ea typeface="Roboto"/>
              <a:cs typeface="Roboto"/>
              <a:sym typeface="Roboto"/>
            </a:endParaRPr>
          </a:p>
          <a:p>
            <a:pPr indent="0" lvl="0" marL="0" rtl="0">
              <a:spcBef>
                <a:spcPts val="800"/>
              </a:spcBef>
              <a:spcAft>
                <a:spcPts val="0"/>
              </a:spcAft>
              <a:buNone/>
            </a:pPr>
            <a:r>
              <a:t/>
            </a:r>
            <a:endParaRPr>
              <a:solidFill>
                <a:schemeClr val="accent1"/>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t/>
            </a:r>
            <a:endParaRPr sz="1050">
              <a:solidFill>
                <a:schemeClr val="accent1"/>
              </a:solidFill>
              <a:highlight>
                <a:srgbClr val="FFFFFF"/>
              </a:highlight>
              <a:latin typeface="Roboto"/>
              <a:ea typeface="Roboto"/>
              <a:cs typeface="Roboto"/>
              <a:sym typeface="Roboto"/>
            </a:endParaRPr>
          </a:p>
          <a:p>
            <a:pPr indent="0" lvl="0" marL="91440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