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aleway"/>
      <p:regular r:id="rId15"/>
      <p:bold r:id="rId16"/>
      <p:italic r:id="rId17"/>
      <p:boldItalic r:id="rId18"/>
    </p:embeddedFont>
    <p:embeddedFont>
      <p:font typeface="Oxygen"/>
      <p:regular r:id="rId19"/>
      <p:bold r:id="rId20"/>
    </p:embeddedFont>
    <p:embeddedFont>
      <p:font typeface="Source Sans Pr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Oxygen-bold.fntdata"/><Relationship Id="rId11" Type="http://schemas.openxmlformats.org/officeDocument/2006/relationships/slide" Target="slides/slide7.xml"/><Relationship Id="rId22" Type="http://schemas.openxmlformats.org/officeDocument/2006/relationships/font" Target="fonts/SourceSansPro-bold.fntdata"/><Relationship Id="rId10" Type="http://schemas.openxmlformats.org/officeDocument/2006/relationships/slide" Target="slides/slide6.xml"/><Relationship Id="rId21" Type="http://schemas.openxmlformats.org/officeDocument/2006/relationships/font" Target="fonts/SourceSansPro-regular.fntdata"/><Relationship Id="rId13" Type="http://schemas.openxmlformats.org/officeDocument/2006/relationships/slide" Target="slides/slide9.xml"/><Relationship Id="rId24" Type="http://schemas.openxmlformats.org/officeDocument/2006/relationships/font" Target="fonts/SourceSansPro-boldItalic.fntdata"/><Relationship Id="rId12" Type="http://schemas.openxmlformats.org/officeDocument/2006/relationships/slide" Target="slides/slide8.xml"/><Relationship Id="rId23" Type="http://schemas.openxmlformats.org/officeDocument/2006/relationships/font" Target="fonts/SourceSansPr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regular.fntdata"/><Relationship Id="rId14" Type="http://schemas.openxmlformats.org/officeDocument/2006/relationships/slide" Target="slides/slide10.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slide" Target="slides/slide1.xml"/><Relationship Id="rId19" Type="http://schemas.openxmlformats.org/officeDocument/2006/relationships/font" Target="fonts/Oxygen-regular.fntdata"/><Relationship Id="rId6" Type="http://schemas.openxmlformats.org/officeDocument/2006/relationships/slide" Target="slides/slide2.xml"/><Relationship Id="rId18" Type="http://schemas.openxmlformats.org/officeDocument/2006/relationships/font" Target="fonts/Raleway-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Talk about retroreflective tape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txBox="1"/>
          <p:nvPr>
            <p:ph type="ctrTitle"/>
          </p:nvPr>
        </p:nvSpPr>
        <p:spPr>
          <a:xfrm>
            <a:off x="485875" y="264475"/>
            <a:ext cx="8183700" cy="1473600"/>
          </a:xfrm>
          <a:prstGeom prst="rect">
            <a:avLst/>
          </a:prstGeom>
        </p:spPr>
        <p:txBody>
          <a:bodyPr anchorCtr="0" anchor="b"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Shape 12"/>
          <p:cNvSpPr txBox="1"/>
          <p:nvPr>
            <p:ph idx="1" type="subTitle"/>
          </p:nvPr>
        </p:nvSpPr>
        <p:spPr>
          <a:xfrm>
            <a:off x="485875" y="1738075"/>
            <a:ext cx="8183700" cy="861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Shape 1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7" name="Shape 47"/>
        <p:cNvGrpSpPr/>
        <p:nvPr/>
      </p:nvGrpSpPr>
      <p:grpSpPr>
        <a:xfrm>
          <a:off x="0" y="0"/>
          <a:ext cx="0" cy="0"/>
          <a:chOff x="0" y="0"/>
          <a:chExt cx="0" cy="0"/>
        </a:xfrm>
      </p:grpSpPr>
      <p:sp>
        <p:nvSpPr>
          <p:cNvPr id="48" name="Shape 48"/>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 name="Shape 49"/>
          <p:cNvSpPr txBox="1"/>
          <p:nvPr>
            <p:ph type="title"/>
          </p:nvPr>
        </p:nvSpPr>
        <p:spPr>
          <a:xfrm>
            <a:off x="311700" y="743001"/>
            <a:ext cx="8520600" cy="2006400"/>
          </a:xfrm>
          <a:prstGeom prst="rect">
            <a:avLst/>
          </a:prstGeom>
        </p:spPr>
        <p:txBody>
          <a:bodyPr anchorCtr="0" anchor="b" bIns="91425" lIns="91425" spcFirstLastPara="1" rIns="91425" wrap="square" tIns="91425"/>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p:txBody>
      </p:sp>
      <p:sp>
        <p:nvSpPr>
          <p:cNvPr id="50" name="Shape 50"/>
          <p:cNvSpPr txBox="1"/>
          <p:nvPr>
            <p:ph idx="1" type="body"/>
          </p:nvPr>
        </p:nvSpPr>
        <p:spPr>
          <a:xfrm>
            <a:off x="311700" y="2845182"/>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4" name="Shape 14"/>
        <p:cNvGrpSpPr/>
        <p:nvPr/>
      </p:nvGrpSpPr>
      <p:grpSpPr>
        <a:xfrm>
          <a:off x="0" y="0"/>
          <a:ext cx="0" cy="0"/>
          <a:chOff x="0" y="0"/>
          <a:chExt cx="0" cy="0"/>
        </a:xfrm>
      </p:grpSpPr>
      <p:sp>
        <p:nvSpPr>
          <p:cNvPr id="15" name="Shape 15"/>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txBox="1"/>
          <p:nvPr>
            <p:ph type="title"/>
          </p:nvPr>
        </p:nvSpPr>
        <p:spPr>
          <a:xfrm>
            <a:off x="485875" y="1714500"/>
            <a:ext cx="8183700" cy="785700"/>
          </a:xfrm>
          <a:prstGeom prst="rect">
            <a:avLst/>
          </a:prstGeom>
        </p:spPr>
        <p:txBody>
          <a:bodyPr anchorCtr="0" anchor="b"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Shape 1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Shape 20"/>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Shape 2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2" name="Shape 22"/>
        <p:cNvGrpSpPr/>
        <p:nvPr/>
      </p:nvGrpSpPr>
      <p:grpSpPr>
        <a:xfrm>
          <a:off x="0" y="0"/>
          <a:ext cx="0" cy="0"/>
          <a:chOff x="0" y="0"/>
          <a:chExt cx="0" cy="0"/>
        </a:xfrm>
      </p:grpSpPr>
      <p:sp>
        <p:nvSpPr>
          <p:cNvPr id="23" name="Shape 23"/>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Shape 24"/>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Shape 2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Shape 2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7" name="Shape 27"/>
        <p:cNvGrpSpPr/>
        <p:nvPr/>
      </p:nvGrpSpPr>
      <p:grpSpPr>
        <a:xfrm>
          <a:off x="0" y="0"/>
          <a:ext cx="0" cy="0"/>
          <a:chOff x="0" y="0"/>
          <a:chExt cx="0" cy="0"/>
        </a:xfrm>
      </p:grpSpPr>
      <p:sp>
        <p:nvSpPr>
          <p:cNvPr id="28" name="Shape 28"/>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Shape 2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0" name="Shape 30"/>
        <p:cNvGrpSpPr/>
        <p:nvPr/>
      </p:nvGrpSpPr>
      <p:grpSpPr>
        <a:xfrm>
          <a:off x="0" y="0"/>
          <a:ext cx="0" cy="0"/>
          <a:chOff x="0" y="0"/>
          <a:chExt cx="0" cy="0"/>
        </a:xfrm>
      </p:grpSpPr>
      <p:sp>
        <p:nvSpPr>
          <p:cNvPr id="31" name="Shape 31"/>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Shape 32"/>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Shape 3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2"/>
        </a:solidFill>
      </p:bgPr>
    </p:bg>
    <p:spTree>
      <p:nvGrpSpPr>
        <p:cNvPr id="34" name="Shape 34"/>
        <p:cNvGrpSpPr/>
        <p:nvPr/>
      </p:nvGrpSpPr>
      <p:grpSpPr>
        <a:xfrm>
          <a:off x="0" y="0"/>
          <a:ext cx="0" cy="0"/>
          <a:chOff x="0" y="0"/>
          <a:chExt cx="0" cy="0"/>
        </a:xfrm>
      </p:grpSpPr>
      <p:sp>
        <p:nvSpPr>
          <p:cNvPr id="35" name="Shape 35"/>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Shape 3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7" name="Shape 37"/>
        <p:cNvGrpSpPr/>
        <p:nvPr/>
      </p:nvGrpSpPr>
      <p:grpSpPr>
        <a:xfrm>
          <a:off x="0" y="0"/>
          <a:ext cx="0" cy="0"/>
          <a:chOff x="0" y="0"/>
          <a:chExt cx="0" cy="0"/>
        </a:xfrm>
      </p:grpSpPr>
      <p:sp>
        <p:nvSpPr>
          <p:cNvPr id="38" name="Shape 38"/>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9" name="Shape 39"/>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0" name="Shape 40"/>
          <p:cNvSpPr txBox="1"/>
          <p:nvPr>
            <p:ph type="title"/>
          </p:nvPr>
        </p:nvSpPr>
        <p:spPr>
          <a:xfrm>
            <a:off x="265500" y="1181700"/>
            <a:ext cx="4045200" cy="15336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Shape 41"/>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Shape 42"/>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Shape 4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4" name="Shape 44"/>
        <p:cNvGrpSpPr/>
        <p:nvPr/>
      </p:nvGrpSpPr>
      <p:grpSpPr>
        <a:xfrm>
          <a:off x="0" y="0"/>
          <a:ext cx="0" cy="0"/>
          <a:chOff x="0" y="0"/>
          <a:chExt cx="0" cy="0"/>
        </a:xfrm>
      </p:grpSpPr>
      <p:sp>
        <p:nvSpPr>
          <p:cNvPr id="45" name="Shape 45"/>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6" name="Shape 4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l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Shape 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lt2"/>
                </a:solidFill>
                <a:latin typeface="Source Sans Pro"/>
                <a:ea typeface="Source Sans Pro"/>
                <a:cs typeface="Source Sans Pro"/>
                <a:sym typeface="Source Sans Pro"/>
              </a:rPr>
              <a:t>‹#›</a:t>
            </a:fld>
            <a:endParaRPr sz="1000">
              <a:solidFill>
                <a:schemeClr val="lt2"/>
              </a:solidFill>
              <a:latin typeface="Source Sans Pro"/>
              <a:ea typeface="Source Sans Pro"/>
              <a:cs typeface="Source Sans Pro"/>
              <a:sym typeface="Source Sans Pr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Shape 58"/>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Sensors</a:t>
            </a:r>
            <a:endParaRPr/>
          </a:p>
        </p:txBody>
      </p:sp>
      <p:sp>
        <p:nvSpPr>
          <p:cNvPr id="59" name="Shape 59"/>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FeMaidens Programming 2017-2018</a:t>
            </a:r>
            <a:endParaRPr/>
          </a:p>
        </p:txBody>
      </p:sp>
      <p:sp>
        <p:nvSpPr>
          <p:cNvPr id="60" name="Shape 60"/>
          <p:cNvSpPr txBox="1"/>
          <p:nvPr/>
        </p:nvSpPr>
        <p:spPr>
          <a:xfrm>
            <a:off x="197925" y="2838600"/>
            <a:ext cx="2591700" cy="367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FFFFFF"/>
                </a:solidFill>
                <a:latin typeface="Oxygen"/>
                <a:ea typeface="Oxygen"/>
                <a:cs typeface="Oxygen"/>
                <a:sym typeface="Oxygen"/>
              </a:rPr>
              <a:t>Lily and Marisa</a:t>
            </a:r>
            <a:endParaRPr sz="1800">
              <a:solidFill>
                <a:srgbClr val="FFFFFF"/>
              </a:solidFill>
              <a:latin typeface="Oxygen"/>
              <a:ea typeface="Oxygen"/>
              <a:cs typeface="Oxygen"/>
              <a:sym typeface="Oxyge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descr="Image result for the end gif" id="124" name="Shape 12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are sensors?</a:t>
            </a:r>
            <a:endParaRPr/>
          </a:p>
        </p:txBody>
      </p:sp>
      <p:sp>
        <p:nvSpPr>
          <p:cNvPr id="66" name="Shape 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Clr>
                <a:srgbClr val="000000"/>
              </a:buClr>
              <a:buSzPts val="2000"/>
              <a:buChar char="●"/>
            </a:pPr>
            <a:r>
              <a:rPr lang="en" sz="2000">
                <a:solidFill>
                  <a:srgbClr val="000000"/>
                </a:solidFill>
              </a:rPr>
              <a:t>Sensors are devices that measure, output and sometimes respond to information about the position (or other characteristics) of the robot that we can use when driving or using the robot!</a:t>
            </a:r>
            <a:endParaRPr sz="2000">
              <a:solidFill>
                <a:srgbClr val="000000"/>
              </a:solidFill>
            </a:endParaRPr>
          </a:p>
          <a:p>
            <a:pPr indent="-355600" lvl="0" marL="457200" rtl="0">
              <a:spcBef>
                <a:spcPts val="0"/>
              </a:spcBef>
              <a:spcAft>
                <a:spcPts val="0"/>
              </a:spcAft>
              <a:buClr>
                <a:srgbClr val="000000"/>
              </a:buClr>
              <a:buSzPts val="2000"/>
              <a:buChar char="●"/>
            </a:pPr>
            <a:r>
              <a:rPr lang="en" sz="2000">
                <a:solidFill>
                  <a:srgbClr val="000000"/>
                </a:solidFill>
              </a:rPr>
              <a:t>Many different sensors output different types of useful information </a:t>
            </a:r>
            <a:endParaRPr sz="2000">
              <a:solidFill>
                <a:srgbClr val="000000"/>
              </a:solidFill>
            </a:endParaRPr>
          </a:p>
          <a:p>
            <a:pPr indent="-355600" lvl="0" marL="457200" rtl="0">
              <a:spcBef>
                <a:spcPts val="0"/>
              </a:spcBef>
              <a:spcAft>
                <a:spcPts val="0"/>
              </a:spcAft>
              <a:buClr>
                <a:srgbClr val="000000"/>
              </a:buClr>
              <a:buSzPts val="2000"/>
              <a:buChar char="●"/>
            </a:pPr>
            <a:r>
              <a:rPr lang="en" sz="2000">
                <a:solidFill>
                  <a:srgbClr val="000000"/>
                </a:solidFill>
              </a:rPr>
              <a:t>Some examples of sensors that we use are:</a:t>
            </a:r>
            <a:endParaRPr sz="2000">
              <a:solidFill>
                <a:srgbClr val="000000"/>
              </a:solidFill>
            </a:endParaRPr>
          </a:p>
          <a:p>
            <a:pPr indent="-355600" lvl="1" marL="914400" rtl="0">
              <a:spcBef>
                <a:spcPts val="0"/>
              </a:spcBef>
              <a:spcAft>
                <a:spcPts val="0"/>
              </a:spcAft>
              <a:buClr>
                <a:srgbClr val="000000"/>
              </a:buClr>
              <a:buSzPts val="2000"/>
              <a:buChar char="○"/>
            </a:pPr>
            <a:r>
              <a:rPr lang="en" sz="2000">
                <a:solidFill>
                  <a:srgbClr val="000000"/>
                </a:solidFill>
              </a:rPr>
              <a:t>Encoders</a:t>
            </a:r>
            <a:endParaRPr sz="2000">
              <a:solidFill>
                <a:srgbClr val="000000"/>
              </a:solidFill>
            </a:endParaRPr>
          </a:p>
          <a:p>
            <a:pPr indent="-355600" lvl="1" marL="914400" rtl="0">
              <a:spcBef>
                <a:spcPts val="0"/>
              </a:spcBef>
              <a:spcAft>
                <a:spcPts val="0"/>
              </a:spcAft>
              <a:buClr>
                <a:srgbClr val="000000"/>
              </a:buClr>
              <a:buSzPts val="2000"/>
              <a:buChar char="○"/>
            </a:pPr>
            <a:r>
              <a:rPr lang="en" sz="2000">
                <a:solidFill>
                  <a:srgbClr val="000000"/>
                </a:solidFill>
              </a:rPr>
              <a:t>Gyro</a:t>
            </a:r>
            <a:endParaRPr sz="2000">
              <a:solidFill>
                <a:srgbClr val="000000"/>
              </a:solidFill>
            </a:endParaRPr>
          </a:p>
          <a:p>
            <a:pPr indent="-355600" lvl="1" marL="914400" rtl="0">
              <a:spcBef>
                <a:spcPts val="0"/>
              </a:spcBef>
              <a:spcAft>
                <a:spcPts val="0"/>
              </a:spcAft>
              <a:buClr>
                <a:srgbClr val="000000"/>
              </a:buClr>
              <a:buSzPts val="2000"/>
              <a:buChar char="○"/>
            </a:pPr>
            <a:r>
              <a:rPr lang="en" sz="2000">
                <a:solidFill>
                  <a:srgbClr val="000000"/>
                </a:solidFill>
              </a:rPr>
              <a:t>Ultrasonic </a:t>
            </a:r>
            <a:endParaRPr sz="2000">
              <a:solidFill>
                <a:srgbClr val="000000"/>
              </a:solidFill>
            </a:endParaRPr>
          </a:p>
          <a:p>
            <a:pPr indent="-355600" lvl="1" marL="914400">
              <a:spcBef>
                <a:spcPts val="0"/>
              </a:spcBef>
              <a:spcAft>
                <a:spcPts val="0"/>
              </a:spcAft>
              <a:buClr>
                <a:srgbClr val="000000"/>
              </a:buClr>
              <a:buSzPts val="2000"/>
              <a:buChar char="○"/>
            </a:pPr>
            <a:r>
              <a:rPr lang="en" sz="2000">
                <a:solidFill>
                  <a:srgbClr val="000000"/>
                </a:solidFill>
              </a:rPr>
              <a:t>Camera </a:t>
            </a:r>
            <a:endParaRPr sz="20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Encoders</a:t>
            </a:r>
            <a:endParaRPr/>
          </a:p>
        </p:txBody>
      </p:sp>
      <p:sp>
        <p:nvSpPr>
          <p:cNvPr id="72" name="Shape 72"/>
          <p:cNvSpPr txBox="1"/>
          <p:nvPr>
            <p:ph idx="1" type="body"/>
          </p:nvPr>
        </p:nvSpPr>
        <p:spPr>
          <a:xfrm>
            <a:off x="311700" y="946275"/>
            <a:ext cx="8520600" cy="36225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Clr>
                <a:srgbClr val="000000"/>
              </a:buClr>
              <a:buSzPts val="2400"/>
              <a:buChar char="●"/>
            </a:pPr>
            <a:r>
              <a:rPr lang="en" sz="2400">
                <a:solidFill>
                  <a:schemeClr val="dk1"/>
                </a:solidFill>
              </a:rPr>
              <a:t>Main purpose:</a:t>
            </a:r>
            <a:r>
              <a:rPr lang="en" sz="2400">
                <a:solidFill>
                  <a:srgbClr val="000000"/>
                </a:solidFill>
              </a:rPr>
              <a:t> To measure the distance that the robot has driven based on how much the wheels have moved </a:t>
            </a:r>
            <a:endParaRPr sz="2400">
              <a:solidFill>
                <a:srgbClr val="000000"/>
              </a:solidFill>
            </a:endParaRPr>
          </a:p>
          <a:p>
            <a:pPr indent="-381000" lvl="0" marL="457200" rtl="0">
              <a:spcBef>
                <a:spcPts val="0"/>
              </a:spcBef>
              <a:spcAft>
                <a:spcPts val="0"/>
              </a:spcAft>
              <a:buClr>
                <a:srgbClr val="000000"/>
              </a:buClr>
              <a:buSzPts val="2400"/>
              <a:buChar char="●"/>
            </a:pPr>
            <a:r>
              <a:rPr lang="en" sz="2400">
                <a:solidFill>
                  <a:schemeClr val="dk1"/>
                </a:solidFill>
              </a:rPr>
              <a:t>How they work: </a:t>
            </a:r>
            <a:r>
              <a:rPr lang="en" sz="2400">
                <a:solidFill>
                  <a:srgbClr val="000000"/>
                </a:solidFill>
              </a:rPr>
              <a:t>Encoders measure distance in terms of ticks, which are converted into usable information like this </a:t>
            </a:r>
            <a:endParaRPr sz="2400">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While the robot is moving, the encoder gives us the number of ticks that it has measured </a:t>
            </a:r>
            <a:endParaRPr sz="1800">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Each revolution (full turn) of a wheel is equal to a certain number of ticks </a:t>
            </a:r>
            <a:endParaRPr sz="1800">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By dividing the number of ticks (that the encoder recorded), by the ticksPerRev, you get the number of turns that the wheel has made </a:t>
            </a:r>
            <a:endParaRPr sz="1800">
              <a:solidFill>
                <a:srgbClr val="000000"/>
              </a:solidFill>
            </a:endParaRPr>
          </a:p>
          <a:p>
            <a:pPr indent="-342900" lvl="1" marL="914400">
              <a:spcBef>
                <a:spcPts val="0"/>
              </a:spcBef>
              <a:spcAft>
                <a:spcPts val="0"/>
              </a:spcAft>
              <a:buClr>
                <a:srgbClr val="000000"/>
              </a:buClr>
              <a:buSzPts val="1800"/>
              <a:buChar char="○"/>
            </a:pPr>
            <a:r>
              <a:rPr lang="en" sz="1800">
                <a:solidFill>
                  <a:srgbClr val="000000"/>
                </a:solidFill>
              </a:rPr>
              <a:t>Then, multiply the # of turns made by the wheel * the circumference (in usable units), to get the total distance travelled </a:t>
            </a:r>
            <a:endParaRPr sz="1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Encoders (Cont.)</a:t>
            </a:r>
            <a:endParaRPr/>
          </a:p>
        </p:txBody>
      </p:sp>
      <p:sp>
        <p:nvSpPr>
          <p:cNvPr id="78" name="Shape 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solidFill>
                <a:srgbClr val="000000"/>
              </a:solidFill>
            </a:endParaRPr>
          </a:p>
        </p:txBody>
      </p:sp>
      <p:sp>
        <p:nvSpPr>
          <p:cNvPr id="79" name="Shape 79"/>
          <p:cNvSpPr txBox="1"/>
          <p:nvPr/>
        </p:nvSpPr>
        <p:spPr>
          <a:xfrm>
            <a:off x="2045100" y="2023325"/>
            <a:ext cx="2060400" cy="407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Ticks turned </a:t>
            </a:r>
            <a:endParaRPr/>
          </a:p>
        </p:txBody>
      </p:sp>
      <p:cxnSp>
        <p:nvCxnSpPr>
          <p:cNvPr id="80" name="Shape 80"/>
          <p:cNvCxnSpPr/>
          <p:nvPr/>
        </p:nvCxnSpPr>
        <p:spPr>
          <a:xfrm>
            <a:off x="1545350" y="2461525"/>
            <a:ext cx="2091300" cy="0"/>
          </a:xfrm>
          <a:prstGeom prst="straightConnector1">
            <a:avLst/>
          </a:prstGeom>
          <a:noFill/>
          <a:ln cap="flat" cmpd="sng" w="9525">
            <a:solidFill>
              <a:schemeClr val="dk2"/>
            </a:solidFill>
            <a:prstDash val="solid"/>
            <a:round/>
            <a:headEnd len="lg" w="lg" type="none"/>
            <a:tailEnd len="lg" w="lg" type="none"/>
          </a:ln>
        </p:spPr>
      </p:cxnSp>
      <p:sp>
        <p:nvSpPr>
          <p:cNvPr id="81" name="Shape 81"/>
          <p:cNvSpPr txBox="1"/>
          <p:nvPr/>
        </p:nvSpPr>
        <p:spPr>
          <a:xfrm>
            <a:off x="1676075" y="2492325"/>
            <a:ext cx="2091300" cy="276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Ticks in one revolution</a:t>
            </a:r>
            <a:endParaRPr/>
          </a:p>
        </p:txBody>
      </p:sp>
      <p:sp>
        <p:nvSpPr>
          <p:cNvPr id="82" name="Shape 82"/>
          <p:cNvSpPr txBox="1"/>
          <p:nvPr/>
        </p:nvSpPr>
        <p:spPr>
          <a:xfrm>
            <a:off x="4105500" y="2188525"/>
            <a:ext cx="2322000" cy="546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X</a:t>
            </a:r>
            <a:endParaRPr/>
          </a:p>
        </p:txBody>
      </p:sp>
      <p:sp>
        <p:nvSpPr>
          <p:cNvPr id="83" name="Shape 83"/>
          <p:cNvSpPr txBox="1"/>
          <p:nvPr/>
        </p:nvSpPr>
        <p:spPr>
          <a:xfrm>
            <a:off x="4705250" y="2207875"/>
            <a:ext cx="2752500" cy="507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Circumference</a:t>
            </a:r>
            <a:r>
              <a:rPr lang="en"/>
              <a:t> of wheel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Gyro</a:t>
            </a:r>
            <a:endParaRPr/>
          </a:p>
        </p:txBody>
      </p:sp>
      <p:sp>
        <p:nvSpPr>
          <p:cNvPr id="89" name="Shape 89"/>
          <p:cNvSpPr txBox="1"/>
          <p:nvPr>
            <p:ph idx="1" type="body"/>
          </p:nvPr>
        </p:nvSpPr>
        <p:spPr>
          <a:xfrm>
            <a:off x="311700" y="990075"/>
            <a:ext cx="8520600" cy="35787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Clr>
                <a:srgbClr val="000000"/>
              </a:buClr>
              <a:buSzPts val="2400"/>
              <a:buChar char="●"/>
            </a:pPr>
            <a:r>
              <a:rPr lang="en" sz="2400">
                <a:solidFill>
                  <a:schemeClr val="dk1"/>
                </a:solidFill>
              </a:rPr>
              <a:t> Main purpose:</a:t>
            </a:r>
            <a:r>
              <a:rPr lang="en" sz="2400">
                <a:solidFill>
                  <a:srgbClr val="000000"/>
                </a:solidFill>
              </a:rPr>
              <a:t> To measure the degrees that the robot has turned over a certain period of time, which can help us align the robot </a:t>
            </a:r>
            <a:endParaRPr sz="2400">
              <a:solidFill>
                <a:srgbClr val="000000"/>
              </a:solidFill>
            </a:endParaRPr>
          </a:p>
          <a:p>
            <a:pPr indent="-381000" lvl="0" marL="457200" rtl="0">
              <a:spcBef>
                <a:spcPts val="0"/>
              </a:spcBef>
              <a:spcAft>
                <a:spcPts val="0"/>
              </a:spcAft>
              <a:buClr>
                <a:srgbClr val="000000"/>
              </a:buClr>
              <a:buSzPts val="2400"/>
              <a:buChar char="●"/>
            </a:pPr>
            <a:r>
              <a:rPr lang="en" sz="2400">
                <a:solidFill>
                  <a:schemeClr val="dk1"/>
                </a:solidFill>
              </a:rPr>
              <a:t>How they work:</a:t>
            </a:r>
            <a:r>
              <a:rPr lang="en" sz="2400">
                <a:solidFill>
                  <a:srgbClr val="000000"/>
                </a:solidFill>
              </a:rPr>
              <a:t>  </a:t>
            </a:r>
            <a:endParaRPr sz="2400">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Important Functions:</a:t>
            </a:r>
            <a:endParaRPr sz="1800">
              <a:solidFill>
                <a:srgbClr val="000000"/>
              </a:solidFill>
            </a:endParaRPr>
          </a:p>
          <a:p>
            <a:pPr indent="-342900" lvl="2" marL="1371600" rtl="0">
              <a:spcBef>
                <a:spcPts val="0"/>
              </a:spcBef>
              <a:spcAft>
                <a:spcPts val="0"/>
              </a:spcAft>
              <a:buClr>
                <a:srgbClr val="000000"/>
              </a:buClr>
              <a:buSzPts val="1800"/>
              <a:buChar char="■"/>
            </a:pPr>
            <a:r>
              <a:rPr lang="en" sz="1800">
                <a:solidFill>
                  <a:srgbClr val="000000"/>
                </a:solidFill>
              </a:rPr>
              <a:t>getRate() - returns </a:t>
            </a:r>
            <a:r>
              <a:rPr lang="en" sz="1800">
                <a:solidFill>
                  <a:schemeClr val="dk2"/>
                </a:solidFill>
              </a:rPr>
              <a:t>the rate of rotation</a:t>
            </a:r>
            <a:endParaRPr sz="1800">
              <a:solidFill>
                <a:srgbClr val="000000"/>
              </a:solidFill>
            </a:endParaRPr>
          </a:p>
          <a:p>
            <a:pPr indent="-342900" lvl="2" marL="1371600" rtl="0">
              <a:spcBef>
                <a:spcPts val="0"/>
              </a:spcBef>
              <a:spcAft>
                <a:spcPts val="0"/>
              </a:spcAft>
              <a:buClr>
                <a:srgbClr val="000000"/>
              </a:buClr>
              <a:buSzPts val="1800"/>
              <a:buChar char="■"/>
            </a:pPr>
            <a:r>
              <a:rPr lang="en" sz="1800">
                <a:solidFill>
                  <a:srgbClr val="000000"/>
                </a:solidFill>
              </a:rPr>
              <a:t>getAngle() - returns the angle that the robot is currently facing</a:t>
            </a:r>
            <a:endParaRPr sz="1800">
              <a:solidFill>
                <a:srgbClr val="000000"/>
              </a:solidFill>
            </a:endParaRPr>
          </a:p>
          <a:p>
            <a:pPr indent="-342900" lvl="2" marL="1371600" rtl="0">
              <a:spcBef>
                <a:spcPts val="0"/>
              </a:spcBef>
              <a:spcAft>
                <a:spcPts val="0"/>
              </a:spcAft>
              <a:buClr>
                <a:srgbClr val="000000"/>
              </a:buClr>
              <a:buSzPts val="1800"/>
              <a:buChar char="■"/>
            </a:pPr>
            <a:r>
              <a:rPr lang="en" sz="1800">
                <a:solidFill>
                  <a:srgbClr val="000000"/>
                </a:solidFill>
              </a:rPr>
              <a:t>reset() - resets the gyro value to 0 → used to recalibrate, used in initialize</a:t>
            </a:r>
            <a:endParaRPr sz="1800">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To make the robot drive straight, we compared the angle that the robot was facing to the angle that the robot is currently facing, and then set the left or right motors accordingly </a:t>
            </a:r>
            <a:endParaRPr sz="1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Ultrasonic Sensors</a:t>
            </a:r>
            <a:endParaRPr/>
          </a:p>
        </p:txBody>
      </p:sp>
      <p:sp>
        <p:nvSpPr>
          <p:cNvPr id="95" name="Shape 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Clr>
                <a:srgbClr val="000000"/>
              </a:buClr>
              <a:buSzPts val="2400"/>
              <a:buChar char="●"/>
            </a:pPr>
            <a:r>
              <a:rPr lang="en" sz="2400">
                <a:solidFill>
                  <a:schemeClr val="dk1"/>
                </a:solidFill>
              </a:rPr>
              <a:t>Main purpose: </a:t>
            </a:r>
            <a:r>
              <a:rPr lang="en" sz="2400">
                <a:solidFill>
                  <a:srgbClr val="000000"/>
                </a:solidFill>
              </a:rPr>
              <a:t>To measure the distance to object and any obstruction (like echo-location that whales/bats use)</a:t>
            </a:r>
            <a:endParaRPr sz="2400">
              <a:solidFill>
                <a:srgbClr val="000000"/>
              </a:solidFill>
            </a:endParaRPr>
          </a:p>
          <a:p>
            <a:pPr indent="-381000" lvl="0" marL="457200" rtl="0">
              <a:spcBef>
                <a:spcPts val="0"/>
              </a:spcBef>
              <a:spcAft>
                <a:spcPts val="0"/>
              </a:spcAft>
              <a:buClr>
                <a:srgbClr val="000000"/>
              </a:buClr>
              <a:buSzPts val="2400"/>
              <a:buChar char="●"/>
            </a:pPr>
            <a:r>
              <a:rPr lang="en" sz="2400">
                <a:solidFill>
                  <a:schemeClr val="dk1"/>
                </a:solidFill>
              </a:rPr>
              <a:t>How they work: </a:t>
            </a:r>
            <a:endParaRPr sz="2400">
              <a:solidFill>
                <a:schemeClr val="dk1"/>
              </a:solidFill>
            </a:endParaRPr>
          </a:p>
          <a:p>
            <a:pPr indent="-342900" lvl="1" marL="914400" rtl="0">
              <a:spcBef>
                <a:spcPts val="0"/>
              </a:spcBef>
              <a:spcAft>
                <a:spcPts val="0"/>
              </a:spcAft>
              <a:buSzPts val="1800"/>
              <a:buChar char="○"/>
            </a:pPr>
            <a:r>
              <a:rPr lang="en" sz="1800">
                <a:solidFill>
                  <a:srgbClr val="000000"/>
                </a:solidFill>
              </a:rPr>
              <a:t>A high-frequency sound wave is sent out from the sensor</a:t>
            </a:r>
            <a:endParaRPr sz="1800">
              <a:solidFill>
                <a:srgbClr val="000000"/>
              </a:solidFill>
            </a:endParaRPr>
          </a:p>
          <a:p>
            <a:pPr indent="-342900" lvl="1" marL="914400" rtl="0">
              <a:spcBef>
                <a:spcPts val="0"/>
              </a:spcBef>
              <a:spcAft>
                <a:spcPts val="0"/>
              </a:spcAft>
              <a:buSzPts val="1800"/>
              <a:buChar char="○"/>
            </a:pPr>
            <a:r>
              <a:rPr lang="en" sz="1800">
                <a:solidFill>
                  <a:srgbClr val="000000"/>
                </a:solidFill>
              </a:rPr>
              <a:t>The sound wave will continue moving forward until it hits something</a:t>
            </a:r>
            <a:endParaRPr sz="1800">
              <a:solidFill>
                <a:srgbClr val="000000"/>
              </a:solidFill>
            </a:endParaRPr>
          </a:p>
          <a:p>
            <a:pPr indent="-342900" lvl="1" marL="914400" rtl="0">
              <a:spcBef>
                <a:spcPts val="0"/>
              </a:spcBef>
              <a:spcAft>
                <a:spcPts val="0"/>
              </a:spcAft>
              <a:buSzPts val="1800"/>
              <a:buChar char="○"/>
            </a:pPr>
            <a:r>
              <a:rPr lang="en" sz="1800">
                <a:solidFill>
                  <a:srgbClr val="000000"/>
                </a:solidFill>
              </a:rPr>
              <a:t>The sound wave will bounce back from the object it hit. It will then reenter the sensor</a:t>
            </a:r>
            <a:endParaRPr sz="1800">
              <a:solidFill>
                <a:srgbClr val="000000"/>
              </a:solidFill>
            </a:endParaRPr>
          </a:p>
          <a:p>
            <a:pPr indent="-342900" lvl="1" marL="914400" rtl="0">
              <a:spcBef>
                <a:spcPts val="0"/>
              </a:spcBef>
              <a:spcAft>
                <a:spcPts val="0"/>
              </a:spcAft>
              <a:buSzPts val="1800"/>
              <a:buChar char="○"/>
            </a:pPr>
            <a:r>
              <a:rPr lang="en" sz="1800">
                <a:solidFill>
                  <a:srgbClr val="000000"/>
                </a:solidFill>
              </a:rPr>
              <a:t>The sensor then calculates the distance between the sensor and the obstruction</a:t>
            </a:r>
            <a:endParaRPr sz="1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Ultrasonic (con’t)</a:t>
            </a:r>
            <a:endParaRPr/>
          </a:p>
        </p:txBody>
      </p:sp>
      <p:sp>
        <p:nvSpPr>
          <p:cNvPr id="101" name="Shape 1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02" name="Shape 102"/>
          <p:cNvPicPr preferRelativeResize="0"/>
          <p:nvPr/>
        </p:nvPicPr>
        <p:blipFill>
          <a:blip r:embed="rId3">
            <a:alphaModFix/>
          </a:blip>
          <a:stretch>
            <a:fillRect/>
          </a:stretch>
        </p:blipFill>
        <p:spPr>
          <a:xfrm>
            <a:off x="311700" y="1068437"/>
            <a:ext cx="2893426" cy="2893426"/>
          </a:xfrm>
          <a:prstGeom prst="rect">
            <a:avLst/>
          </a:prstGeom>
          <a:noFill/>
          <a:ln>
            <a:noFill/>
          </a:ln>
        </p:spPr>
      </p:pic>
      <p:pic>
        <p:nvPicPr>
          <p:cNvPr descr="Ultrasonic Sensor concept diagram" id="103" name="Shape 103"/>
          <p:cNvPicPr preferRelativeResize="0"/>
          <p:nvPr/>
        </p:nvPicPr>
        <p:blipFill>
          <a:blip r:embed="rId4">
            <a:alphaModFix/>
          </a:blip>
          <a:stretch>
            <a:fillRect/>
          </a:stretch>
        </p:blipFill>
        <p:spPr>
          <a:xfrm>
            <a:off x="4747700" y="1192225"/>
            <a:ext cx="3484725" cy="24218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Camera</a:t>
            </a:r>
            <a:endParaRPr/>
          </a:p>
        </p:txBody>
      </p:sp>
      <p:sp>
        <p:nvSpPr>
          <p:cNvPr id="109" name="Shape 1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Clr>
                <a:schemeClr val="dk2"/>
              </a:buClr>
              <a:buSzPts val="2400"/>
              <a:buChar char="●"/>
            </a:pPr>
            <a:r>
              <a:rPr lang="en" sz="2400">
                <a:solidFill>
                  <a:schemeClr val="dk1"/>
                </a:solidFill>
              </a:rPr>
              <a:t>Main purpose: </a:t>
            </a:r>
            <a:r>
              <a:rPr lang="en" sz="2400">
                <a:solidFill>
                  <a:srgbClr val="000000"/>
                </a:solidFill>
              </a:rPr>
              <a:t>When attached to the robot, it can be used to have a better view of field objects (video is “live- streamed” on computer). This helps us target specific objects.</a:t>
            </a:r>
            <a:endParaRPr sz="2400">
              <a:solidFill>
                <a:srgbClr val="000000"/>
              </a:solidFill>
            </a:endParaRPr>
          </a:p>
        </p:txBody>
      </p:sp>
      <p:pic>
        <p:nvPicPr>
          <p:cNvPr descr="Related image" id="110" name="Shape 110"/>
          <p:cNvPicPr preferRelativeResize="0"/>
          <p:nvPr/>
        </p:nvPicPr>
        <p:blipFill>
          <a:blip r:embed="rId3">
            <a:alphaModFix/>
          </a:blip>
          <a:stretch>
            <a:fillRect/>
          </a:stretch>
        </p:blipFill>
        <p:spPr>
          <a:xfrm>
            <a:off x="1422350" y="2669125"/>
            <a:ext cx="1986800" cy="1986800"/>
          </a:xfrm>
          <a:prstGeom prst="rect">
            <a:avLst/>
          </a:prstGeom>
          <a:noFill/>
          <a:ln>
            <a:noFill/>
          </a:ln>
        </p:spPr>
      </p:pic>
      <p:pic>
        <p:nvPicPr>
          <p:cNvPr descr="Image result for retroreflective tape" id="111" name="Shape 111"/>
          <p:cNvPicPr preferRelativeResize="0"/>
          <p:nvPr/>
        </p:nvPicPr>
        <p:blipFill>
          <a:blip r:embed="rId4">
            <a:alphaModFix/>
          </a:blip>
          <a:stretch>
            <a:fillRect/>
          </a:stretch>
        </p:blipFill>
        <p:spPr>
          <a:xfrm>
            <a:off x="5481550" y="2540776"/>
            <a:ext cx="1696425" cy="26027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Camera (Cont.)</a:t>
            </a:r>
            <a:endParaRPr/>
          </a:p>
        </p:txBody>
      </p:sp>
      <p:sp>
        <p:nvSpPr>
          <p:cNvPr id="117" name="Shape 1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Clr>
                <a:schemeClr val="dk2"/>
              </a:buClr>
              <a:buSzPts val="2400"/>
              <a:buChar char="●"/>
            </a:pPr>
            <a:r>
              <a:rPr lang="en" sz="2400">
                <a:solidFill>
                  <a:schemeClr val="dk1"/>
                </a:solidFill>
              </a:rPr>
              <a:t>How they work: </a:t>
            </a:r>
            <a:endParaRPr sz="2400">
              <a:solidFill>
                <a:schemeClr val="dk2"/>
              </a:solidFill>
            </a:endParaRPr>
          </a:p>
          <a:p>
            <a:pPr indent="-355600" lvl="1" marL="914400" rtl="0">
              <a:spcBef>
                <a:spcPts val="0"/>
              </a:spcBef>
              <a:spcAft>
                <a:spcPts val="0"/>
              </a:spcAft>
              <a:buClr>
                <a:schemeClr val="dk2"/>
              </a:buClr>
              <a:buSzPts val="2000"/>
              <a:buChar char="○"/>
            </a:pPr>
            <a:r>
              <a:rPr lang="en" sz="2000">
                <a:solidFill>
                  <a:schemeClr val="dk2"/>
                </a:solidFill>
              </a:rPr>
              <a:t>A library called OpenCV is used to isolate/get info from the desired objects (ex: retroreflective tape)</a:t>
            </a:r>
            <a:endParaRPr sz="2000">
              <a:solidFill>
                <a:schemeClr val="dk2"/>
              </a:solidFill>
            </a:endParaRPr>
          </a:p>
          <a:p>
            <a:pPr indent="-342900" lvl="2" marL="1371600" rtl="0">
              <a:spcBef>
                <a:spcPts val="0"/>
              </a:spcBef>
              <a:spcAft>
                <a:spcPts val="0"/>
              </a:spcAft>
              <a:buClr>
                <a:schemeClr val="dk2"/>
              </a:buClr>
              <a:buSzPts val="1800"/>
              <a:buChar char="■"/>
            </a:pPr>
            <a:r>
              <a:rPr lang="en" sz="1800">
                <a:solidFill>
                  <a:schemeClr val="dk2"/>
                </a:solidFill>
              </a:rPr>
              <a:t>A light is directed towards the retroreflective tape (green light usually)</a:t>
            </a:r>
            <a:endParaRPr sz="1800">
              <a:solidFill>
                <a:schemeClr val="dk2"/>
              </a:solidFill>
            </a:endParaRPr>
          </a:p>
          <a:p>
            <a:pPr indent="-342900" lvl="2" marL="1371600" rtl="0">
              <a:spcBef>
                <a:spcPts val="0"/>
              </a:spcBef>
              <a:spcAft>
                <a:spcPts val="0"/>
              </a:spcAft>
              <a:buClr>
                <a:schemeClr val="dk2"/>
              </a:buClr>
              <a:buSzPts val="1800"/>
              <a:buChar char="■"/>
            </a:pPr>
            <a:r>
              <a:rPr lang="en" sz="1800">
                <a:solidFill>
                  <a:schemeClr val="dk2"/>
                </a:solidFill>
              </a:rPr>
              <a:t>The tape becomes illuminated with the color of the light directed at it</a:t>
            </a:r>
            <a:endParaRPr sz="1800">
              <a:solidFill>
                <a:schemeClr val="dk2"/>
              </a:solidFill>
            </a:endParaRPr>
          </a:p>
          <a:p>
            <a:pPr indent="-342900" lvl="2" marL="1371600" rtl="0">
              <a:spcBef>
                <a:spcPts val="0"/>
              </a:spcBef>
              <a:spcAft>
                <a:spcPts val="0"/>
              </a:spcAft>
              <a:buClr>
                <a:schemeClr val="dk2"/>
              </a:buClr>
              <a:buSzPts val="1800"/>
              <a:buChar char="■"/>
            </a:pPr>
            <a:r>
              <a:rPr lang="en" sz="1800">
                <a:solidFill>
                  <a:schemeClr val="dk2"/>
                </a:solidFill>
              </a:rPr>
              <a:t>The image from the camera is blurred</a:t>
            </a:r>
            <a:endParaRPr sz="1800">
              <a:solidFill>
                <a:schemeClr val="dk2"/>
              </a:solidFill>
            </a:endParaRPr>
          </a:p>
          <a:p>
            <a:pPr indent="-342900" lvl="2" marL="1371600" rtl="0">
              <a:spcBef>
                <a:spcPts val="0"/>
              </a:spcBef>
              <a:spcAft>
                <a:spcPts val="0"/>
              </a:spcAft>
              <a:buClr>
                <a:schemeClr val="dk2"/>
              </a:buClr>
              <a:buSzPts val="1800"/>
              <a:buChar char="■"/>
            </a:pPr>
            <a:r>
              <a:rPr lang="en" sz="1800">
                <a:solidFill>
                  <a:schemeClr val="dk2"/>
                </a:solidFill>
              </a:rPr>
              <a:t>The specific shape and color the tape is used to target the desired object</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