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77" r:id="rId4"/>
    <p:sldId id="278" r:id="rId5"/>
    <p:sldId id="279" r:id="rId6"/>
    <p:sldId id="289" r:id="rId7"/>
    <p:sldId id="280" r:id="rId8"/>
    <p:sldId id="281" r:id="rId9"/>
    <p:sldId id="290" r:id="rId10"/>
    <p:sldId id="292" r:id="rId11"/>
    <p:sldId id="291" r:id="rId12"/>
    <p:sldId id="282" r:id="rId13"/>
    <p:sldId id="284" r:id="rId14"/>
    <p:sldId id="285" r:id="rId15"/>
    <p:sldId id="293" r:id="rId16"/>
    <p:sldId id="286" r:id="rId17"/>
    <p:sldId id="287" r:id="rId18"/>
    <p:sldId id="288" r:id="rId19"/>
  </p:sldIdLst>
  <p:sldSz cx="9144000" cy="5143500" type="screen16x9"/>
  <p:notesSz cx="6858000" cy="9144000"/>
  <p:embeddedFontLst>
    <p:embeddedFont>
      <p:font typeface="Oswald" panose="00000500000000000000" pitchFamily="2" charset="0"/>
      <p:regular r:id="rId21"/>
      <p:bold r:id="rId22"/>
    </p:embeddedFont>
    <p:embeddedFont>
      <p:font typeface="Source Code Pro" panose="020B0509030403020204" pitchFamily="49"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B0faZbzvfnkLeYmTlWuOxqXVb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12" autoAdjust="0"/>
  </p:normalViewPr>
  <p:slideViewPr>
    <p:cSldViewPr snapToGrid="0">
      <p:cViewPr varScale="1">
        <p:scale>
          <a:sx n="93" d="100"/>
          <a:sy n="93" d="100"/>
        </p:scale>
        <p:origin x="116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r>
              <a:rPr lang="es-ES" dirty="0"/>
              <a:t>In </a:t>
            </a:r>
            <a:r>
              <a:rPr lang="es-ES" dirty="0" err="1"/>
              <a:t>the</a:t>
            </a:r>
            <a:r>
              <a:rPr lang="es-ES" dirty="0"/>
              <a:t> </a:t>
            </a:r>
            <a:r>
              <a:rPr lang="es-ES" dirty="0" err="1"/>
              <a:t>end</a:t>
            </a:r>
            <a:r>
              <a:rPr lang="es-ES" dirty="0"/>
              <a:t>, </a:t>
            </a:r>
            <a:r>
              <a:rPr lang="es-ES" dirty="0" err="1"/>
              <a:t>this</a:t>
            </a:r>
            <a:r>
              <a:rPr lang="es-ES" dirty="0"/>
              <a:t> </a:t>
            </a:r>
            <a:r>
              <a:rPr lang="es-ES" dirty="0" err="1"/>
              <a:t>algorithm</a:t>
            </a:r>
            <a:r>
              <a:rPr lang="es-ES" dirty="0"/>
              <a:t> can be </a:t>
            </a:r>
            <a:r>
              <a:rPr lang="es-ES" dirty="0" err="1"/>
              <a:t>seen</a:t>
            </a:r>
            <a:r>
              <a:rPr lang="es-ES" dirty="0"/>
              <a:t> as a CNN </a:t>
            </a:r>
            <a:r>
              <a:rPr lang="es-ES" dirty="0" err="1"/>
              <a:t>where</a:t>
            </a:r>
            <a:r>
              <a:rPr lang="es-ES" dirty="0"/>
              <a:t> </a:t>
            </a:r>
            <a:r>
              <a:rPr lang="es-ES" dirty="0" err="1"/>
              <a:t>it</a:t>
            </a:r>
            <a:r>
              <a:rPr lang="es-ES" dirty="0"/>
              <a:t> </a:t>
            </a:r>
            <a:r>
              <a:rPr lang="es-ES" dirty="0" err="1"/>
              <a:t>contains</a:t>
            </a:r>
            <a:r>
              <a:rPr lang="es-ES" dirty="0"/>
              <a:t>: a </a:t>
            </a:r>
            <a:r>
              <a:rPr lang="es-ES" dirty="0" err="1"/>
              <a:t>kernel</a:t>
            </a:r>
            <a:r>
              <a:rPr lang="es-ES" dirty="0"/>
              <a:t>, </a:t>
            </a:r>
            <a:r>
              <a:rPr lang="es-ES" dirty="0" err="1"/>
              <a:t>two</a:t>
            </a:r>
            <a:r>
              <a:rPr lang="es-ES" dirty="0"/>
              <a:t> 1x1 </a:t>
            </a:r>
            <a:r>
              <a:rPr lang="es-ES" dirty="0" err="1"/>
              <a:t>conv</a:t>
            </a:r>
            <a:r>
              <a:rPr lang="es-ES" dirty="0"/>
              <a:t> </a:t>
            </a:r>
            <a:r>
              <a:rPr lang="es-ES" dirty="0" err="1"/>
              <a:t>layers</a:t>
            </a:r>
            <a:r>
              <a:rPr lang="es-ES" dirty="0"/>
              <a:t>, </a:t>
            </a:r>
            <a:r>
              <a:rPr lang="es-ES" dirty="0" err="1"/>
              <a:t>an</a:t>
            </a:r>
            <a:r>
              <a:rPr lang="es-ES" dirty="0"/>
              <a:t> </a:t>
            </a:r>
            <a:r>
              <a:rPr lang="es-ES" dirty="0" err="1"/>
              <a:t>addition</a:t>
            </a:r>
            <a:r>
              <a:rPr lang="es-ES" dirty="0"/>
              <a:t> and a </a:t>
            </a:r>
            <a:r>
              <a:rPr lang="es-ES" dirty="0" err="1"/>
              <a:t>softmax</a:t>
            </a:r>
            <a:r>
              <a:rPr lang="es-ES" dirty="0"/>
              <a:t>.</a:t>
            </a:r>
          </a:p>
        </p:txBody>
      </p:sp>
    </p:spTree>
    <p:extLst>
      <p:ext uri="{BB962C8B-B14F-4D97-AF65-F5344CB8AC3E}">
        <p14:creationId xmlns:p14="http://schemas.microsoft.com/office/powerpoint/2010/main" val="3613748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Now that we have seen the mean field algorithm, I am going to explain how all  this fits into our final model. Now that we have seen how the mean field iterator fits as a CNN, if we iterate recursively over it, this is equivalent to a RNN.</a:t>
            </a:r>
          </a:p>
        </p:txBody>
      </p:sp>
    </p:spTree>
    <p:extLst>
      <p:ext uri="{BB962C8B-B14F-4D97-AF65-F5344CB8AC3E}">
        <p14:creationId xmlns:p14="http://schemas.microsoft.com/office/powerpoint/2010/main" val="733440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Now that we have seen the mean field algorithm, I am going to explain how all  this fits into our final model. Now that we have seen how the mean field iterator fits as a CNN, if we iterate recursively over it, this is equivalent to a RNN.</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With</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our</a:t>
            </a:r>
            <a:r>
              <a:rPr lang="es-ES" b="0" i="0" dirty="0">
                <a:solidFill>
                  <a:srgbClr val="111111"/>
                </a:solidFill>
                <a:effectLst/>
                <a:latin typeface="Oswald" panose="00000500000000000000" pitchFamily="2" charset="0"/>
              </a:rPr>
              <a:t> final </a:t>
            </a:r>
            <a:r>
              <a:rPr lang="es-ES" b="0" i="0" dirty="0" err="1">
                <a:solidFill>
                  <a:srgbClr val="111111"/>
                </a:solidFill>
                <a:effectLst/>
                <a:latin typeface="Oswald" panose="00000500000000000000" pitchFamily="2" charset="0"/>
              </a:rPr>
              <a:t>model</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we</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have</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an</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end-to-end</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trainable</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model</a:t>
            </a:r>
            <a:r>
              <a:rPr lang="es-ES" b="0" i="0" dirty="0">
                <a:solidFill>
                  <a:srgbClr val="111111"/>
                </a:solidFill>
                <a:effectLst/>
                <a:latin typeface="Oswald" panose="00000500000000000000" pitchFamily="2" charset="0"/>
              </a:rPr>
              <a:t> </a:t>
            </a:r>
            <a:r>
              <a:rPr lang="es-ES" b="0" i="0" dirty="0" err="1">
                <a:solidFill>
                  <a:srgbClr val="111111"/>
                </a:solidFill>
                <a:effectLst/>
                <a:latin typeface="Oswald" panose="00000500000000000000" pitchFamily="2" charset="0"/>
              </a:rPr>
              <a:t>that</a:t>
            </a:r>
            <a:r>
              <a:rPr lang="es-ES" b="0" i="0" dirty="0">
                <a:solidFill>
                  <a:srgbClr val="111111"/>
                </a:solidFill>
                <a:effectLst/>
                <a:latin typeface="Oswald" panose="00000500000000000000" pitchFamily="2" charset="0"/>
              </a:rPr>
              <a:t> combines a FCN </a:t>
            </a:r>
            <a:r>
              <a:rPr lang="es-ES" b="0" i="0" dirty="0" err="1">
                <a:solidFill>
                  <a:srgbClr val="111111"/>
                </a:solidFill>
                <a:effectLst/>
                <a:latin typeface="Oswald" panose="00000500000000000000" pitchFamily="2" charset="0"/>
              </a:rPr>
              <a:t>with</a:t>
            </a:r>
            <a:r>
              <a:rPr lang="es-ES" b="0" i="0" dirty="0">
                <a:solidFill>
                  <a:srgbClr val="111111"/>
                </a:solidFill>
                <a:effectLst/>
                <a:latin typeface="Oswald" panose="00000500000000000000" pitchFamily="2" charset="0"/>
              </a:rPr>
              <a:t> a CRF.</a:t>
            </a:r>
            <a:endParaRPr lang="en-US" b="0" i="0" dirty="0">
              <a:solidFill>
                <a:srgbClr val="111111"/>
              </a:solidFill>
              <a:effectLst/>
              <a:latin typeface="Oswald" panose="00000500000000000000" pitchFamily="2" charset="0"/>
            </a:endParaRPr>
          </a:p>
        </p:txBody>
      </p:sp>
    </p:spTree>
    <p:extLst>
      <p:ext uri="{BB962C8B-B14F-4D97-AF65-F5344CB8AC3E}">
        <p14:creationId xmlns:p14="http://schemas.microsoft.com/office/powerpoint/2010/main" val="2526345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sz="1100" b="0" i="0" dirty="0">
                <a:solidFill>
                  <a:srgbClr val="111111"/>
                </a:solidFill>
                <a:effectLst/>
                <a:latin typeface="Oswald" panose="00000500000000000000" pitchFamily="2" charset="0"/>
              </a:rPr>
              <a:t>The authors provide a resource for implementing the model in a </a:t>
            </a:r>
            <a:r>
              <a:rPr lang="en-US" sz="1100" b="0" i="0" dirty="0" err="1">
                <a:solidFill>
                  <a:srgbClr val="111111"/>
                </a:solidFill>
                <a:effectLst/>
                <a:latin typeface="Oswald" panose="00000500000000000000" pitchFamily="2" charset="0"/>
              </a:rPr>
              <a:t>Jupyter</a:t>
            </a:r>
            <a:r>
              <a:rPr lang="en-US" sz="1100" b="0" i="0" dirty="0">
                <a:solidFill>
                  <a:srgbClr val="111111"/>
                </a:solidFill>
                <a:effectLst/>
                <a:latin typeface="Oswald" panose="00000500000000000000" pitchFamily="2" charset="0"/>
              </a:rPr>
              <a:t> Notebook.</a:t>
            </a:r>
          </a:p>
          <a:p>
            <a:pPr algn="l">
              <a:buFont typeface="Arial" panose="020B0604020202020204" pitchFamily="34" charset="0"/>
              <a:buChar char="•"/>
            </a:pPr>
            <a:r>
              <a:rPr lang="en-US" sz="1100" b="0" i="0" dirty="0">
                <a:solidFill>
                  <a:srgbClr val="111111"/>
                </a:solidFill>
                <a:effectLst/>
                <a:latin typeface="Oswald" panose="00000500000000000000" pitchFamily="2" charset="0"/>
              </a:rPr>
              <a:t>The model exhibits satisfactory segmentation capabilities in various use cases.</a:t>
            </a:r>
          </a:p>
          <a:p>
            <a:pPr algn="l">
              <a:buFont typeface="Arial" panose="020B0604020202020204" pitchFamily="34" charset="0"/>
              <a:buChar char="•"/>
            </a:pPr>
            <a:r>
              <a:rPr lang="en-US" sz="1100" b="0" i="0" dirty="0">
                <a:solidFill>
                  <a:srgbClr val="111111"/>
                </a:solidFill>
                <a:effectLst/>
                <a:latin typeface="Oswald" panose="00000500000000000000" pitchFamily="2" charset="0"/>
              </a:rPr>
              <a:t>However, the model struggles with small objects and certain environments.</a:t>
            </a:r>
          </a:p>
          <a:p>
            <a:pPr algn="l">
              <a:buFont typeface="Arial" panose="020B0604020202020204" pitchFamily="34" charset="0"/>
              <a:buChar char="•"/>
            </a:pPr>
            <a:r>
              <a:rPr lang="en-US" sz="1100" b="0" i="0" dirty="0">
                <a:solidFill>
                  <a:srgbClr val="111111"/>
                </a:solidFill>
                <a:effectLst/>
                <a:latin typeface="Oswald" panose="00000500000000000000" pitchFamily="2" charset="0"/>
              </a:rPr>
              <a:t>This may be due to the nature of CNNs and the loss of small details when fed into the CRF block.</a:t>
            </a:r>
          </a:p>
          <a:p>
            <a:endParaRPr lang="es-ES" dirty="0"/>
          </a:p>
        </p:txBody>
      </p:sp>
    </p:spTree>
    <p:extLst>
      <p:ext uri="{BB962C8B-B14F-4D97-AF65-F5344CB8AC3E}">
        <p14:creationId xmlns:p14="http://schemas.microsoft.com/office/powerpoint/2010/main" val="340634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b0c2aa41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g1b0c2aa419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As everyone here will now. CNN have revolutionized the world of image classification. And maybe it looks like this are the only way to go for computer vision, however other models exist that also perform good. In the context of PGM, CRF are usually the way to go, as they are the most successful graphical model used in computer vision. </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So researchers tough, why not combine both?</a:t>
            </a:r>
          </a:p>
        </p:txBody>
      </p:sp>
    </p:spTree>
    <p:extLst>
      <p:ext uri="{BB962C8B-B14F-4D97-AF65-F5344CB8AC3E}">
        <p14:creationId xmlns:p14="http://schemas.microsoft.com/office/powerpoint/2010/main" val="398079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To better introduce this, I will first like to give a brief explanation about CRF for computer vision. CRF model the conditional probability of Y given X. This probability is given by the following equation, where E is the cost function and is formed of two components, first the unary cost, where it penalizes incorrect labeling of that pixel , and the second is the pairwise cost, who takes into consideration the labels of near pixels. This is really powerful as it captures the correlation between features.</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Then we normalize by Z our normalizing factor, and the goal is to minimize the cost unction or maximize the prob. Of assigning the correct label to each pixel.</a:t>
            </a:r>
          </a:p>
        </p:txBody>
      </p:sp>
    </p:spTree>
    <p:extLst>
      <p:ext uri="{BB962C8B-B14F-4D97-AF65-F5344CB8AC3E}">
        <p14:creationId xmlns:p14="http://schemas.microsoft.com/office/powerpoint/2010/main" val="3334882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However CRF do not fit a deep learning model. How are we going to add a model that has no trainable parameters and which does not fit the framework of deep learning.</a:t>
            </a:r>
          </a:p>
        </p:txBody>
      </p:sp>
    </p:spTree>
    <p:extLst>
      <p:ext uri="{BB962C8B-B14F-4D97-AF65-F5344CB8AC3E}">
        <p14:creationId xmlns:p14="http://schemas.microsoft.com/office/powerpoint/2010/main" val="222382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buNone/>
            </a:pPr>
            <a:r>
              <a:rPr lang="es-ES" dirty="0" err="1"/>
              <a:t>For</a:t>
            </a:r>
            <a:r>
              <a:rPr lang="es-ES" dirty="0"/>
              <a:t> </a:t>
            </a:r>
            <a:r>
              <a:rPr lang="es-ES" dirty="0" err="1"/>
              <a:t>this</a:t>
            </a:r>
            <a:r>
              <a:rPr lang="es-ES" dirty="0"/>
              <a:t> </a:t>
            </a:r>
            <a:r>
              <a:rPr lang="es-ES" dirty="0" err="1"/>
              <a:t>the</a:t>
            </a:r>
            <a:r>
              <a:rPr lang="es-ES" dirty="0"/>
              <a:t> </a:t>
            </a:r>
            <a:r>
              <a:rPr lang="es-ES" dirty="0" err="1"/>
              <a:t>authors</a:t>
            </a:r>
            <a:r>
              <a:rPr lang="es-ES" dirty="0"/>
              <a:t> </a:t>
            </a:r>
            <a:r>
              <a:rPr lang="es-ES" dirty="0" err="1"/>
              <a:t>of</a:t>
            </a:r>
            <a:r>
              <a:rPr lang="es-ES" dirty="0"/>
              <a:t> </a:t>
            </a:r>
            <a:r>
              <a:rPr lang="es-ES" dirty="0" err="1"/>
              <a:t>this</a:t>
            </a:r>
            <a:r>
              <a:rPr lang="es-ES" dirty="0"/>
              <a:t> </a:t>
            </a:r>
            <a:r>
              <a:rPr lang="es-ES" dirty="0" err="1"/>
              <a:t>paper</a:t>
            </a:r>
            <a:r>
              <a:rPr lang="es-ES" dirty="0"/>
              <a:t> </a:t>
            </a:r>
            <a:r>
              <a:rPr lang="es-ES" dirty="0" err="1"/>
              <a:t>present</a:t>
            </a:r>
            <a:r>
              <a:rPr lang="es-ES" dirty="0"/>
              <a:t> </a:t>
            </a:r>
            <a:r>
              <a:rPr lang="es-ES" dirty="0" err="1"/>
              <a:t>the</a:t>
            </a:r>
            <a:r>
              <a:rPr lang="es-ES" dirty="0"/>
              <a:t> mean </a:t>
            </a:r>
            <a:r>
              <a:rPr lang="es-ES" dirty="0" err="1"/>
              <a:t>field</a:t>
            </a:r>
            <a:r>
              <a:rPr lang="es-ES" dirty="0"/>
              <a:t> </a:t>
            </a:r>
            <a:r>
              <a:rPr lang="es-ES" dirty="0" err="1"/>
              <a:t>algorithm</a:t>
            </a:r>
            <a:r>
              <a:rPr lang="es-ES" dirty="0"/>
              <a:t> </a:t>
            </a:r>
            <a:r>
              <a:rPr lang="es-ES" dirty="0" err="1"/>
              <a:t>to</a:t>
            </a:r>
            <a:r>
              <a:rPr lang="es-ES" dirty="0"/>
              <a:t> </a:t>
            </a:r>
            <a:r>
              <a:rPr lang="es-ES" dirty="0" err="1"/>
              <a:t>model</a:t>
            </a:r>
            <a:r>
              <a:rPr lang="es-ES" dirty="0"/>
              <a:t> a CRF as a CNN.</a:t>
            </a:r>
          </a:p>
        </p:txBody>
      </p:sp>
    </p:spTree>
    <p:extLst>
      <p:ext uri="{BB962C8B-B14F-4D97-AF65-F5344CB8AC3E}">
        <p14:creationId xmlns:p14="http://schemas.microsoft.com/office/powerpoint/2010/main" val="288722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As I said before, we want to calculate the conditional probability of Y given X, however P is not independent, what we can do is calculate a new distribution Q that approximates to P. This distribution is equal to the product of the independent pixel wise distribution. Where for each pixel we want to maximize its Q.</a:t>
            </a:r>
          </a:p>
        </p:txBody>
      </p:sp>
    </p:spTree>
    <p:extLst>
      <p:ext uri="{BB962C8B-B14F-4D97-AF65-F5344CB8AC3E}">
        <p14:creationId xmlns:p14="http://schemas.microsoft.com/office/powerpoint/2010/main" val="222255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To </a:t>
            </a:r>
            <a:r>
              <a:rPr lang="en-US" b="0" i="0" dirty="0" err="1">
                <a:solidFill>
                  <a:srgbClr val="111111"/>
                </a:solidFill>
                <a:effectLst/>
                <a:latin typeface="Oswald" panose="00000500000000000000" pitchFamily="2" charset="0"/>
              </a:rPr>
              <a:t>achive</a:t>
            </a:r>
            <a:r>
              <a:rPr lang="en-US" b="0" i="0" dirty="0">
                <a:solidFill>
                  <a:srgbClr val="111111"/>
                </a:solidFill>
                <a:effectLst/>
                <a:latin typeface="Oswald" panose="00000500000000000000" pitchFamily="2" charset="0"/>
              </a:rPr>
              <a:t> this Q in a pixel wise level, the mean field algorithm is proposed.</a:t>
            </a:r>
          </a:p>
        </p:txBody>
      </p:sp>
    </p:spTree>
    <p:extLst>
      <p:ext uri="{BB962C8B-B14F-4D97-AF65-F5344CB8AC3E}">
        <p14:creationId xmlns:p14="http://schemas.microsoft.com/office/powerpoint/2010/main" val="1971393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pPr marL="158750" indent="0" algn="l">
              <a:buFont typeface="Arial" panose="020B0604020202020204" pitchFamily="34" charset="0"/>
              <a:buNone/>
            </a:pPr>
            <a:r>
              <a:rPr lang="en-US" b="0" i="0" dirty="0">
                <a:solidFill>
                  <a:srgbClr val="111111"/>
                </a:solidFill>
                <a:effectLst/>
                <a:latin typeface="Oswald" panose="00000500000000000000" pitchFamily="2" charset="0"/>
              </a:rPr>
              <a:t>For this algorithm, our input will be the unary scores, I will explain later where they come from, this are normalized by a </a:t>
            </a:r>
            <a:r>
              <a:rPr lang="en-US" b="0" i="0" dirty="0" err="1">
                <a:solidFill>
                  <a:srgbClr val="111111"/>
                </a:solidFill>
                <a:effectLst/>
                <a:latin typeface="Oswald" panose="00000500000000000000" pitchFamily="2" charset="0"/>
              </a:rPr>
              <a:t>softmax</a:t>
            </a:r>
            <a:r>
              <a:rPr lang="en-US" b="0" i="0" dirty="0">
                <a:solidFill>
                  <a:srgbClr val="111111"/>
                </a:solidFill>
                <a:effectLst/>
                <a:latin typeface="Oswald" panose="00000500000000000000" pitchFamily="2" charset="0"/>
              </a:rPr>
              <a:t> and our loop starts. </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Step 1: For every pixel </a:t>
            </a:r>
            <a:r>
              <a:rPr lang="en-US" b="0" i="0" dirty="0" err="1">
                <a:solidFill>
                  <a:srgbClr val="111111"/>
                </a:solidFill>
                <a:effectLst/>
                <a:latin typeface="Oswald" panose="00000500000000000000" pitchFamily="2" charset="0"/>
              </a:rPr>
              <a:t>i</a:t>
            </a:r>
            <a:r>
              <a:rPr lang="en-US" b="0" i="0" dirty="0">
                <a:solidFill>
                  <a:srgbClr val="111111"/>
                </a:solidFill>
                <a:effectLst/>
                <a:latin typeface="Oswald" panose="00000500000000000000" pitchFamily="2" charset="0"/>
              </a:rPr>
              <a:t> we </a:t>
            </a:r>
            <a:r>
              <a:rPr lang="en-US" b="0" i="0" dirty="0" err="1">
                <a:solidFill>
                  <a:srgbClr val="111111"/>
                </a:solidFill>
                <a:effectLst/>
                <a:latin typeface="Oswald" panose="00000500000000000000" pitchFamily="2" charset="0"/>
              </a:rPr>
              <a:t>calulate</a:t>
            </a:r>
            <a:r>
              <a:rPr lang="en-US" b="0" i="0" dirty="0">
                <a:solidFill>
                  <a:srgbClr val="111111"/>
                </a:solidFill>
                <a:effectLst/>
                <a:latin typeface="Oswald" panose="00000500000000000000" pitchFamily="2" charset="0"/>
              </a:rPr>
              <a:t> the </a:t>
            </a:r>
            <a:r>
              <a:rPr lang="en-US" b="0" i="0" dirty="0" err="1">
                <a:solidFill>
                  <a:srgbClr val="111111"/>
                </a:solidFill>
                <a:effectLst/>
                <a:latin typeface="Oswald" panose="00000500000000000000" pitchFamily="2" charset="0"/>
              </a:rPr>
              <a:t>gaussiant</a:t>
            </a:r>
            <a:r>
              <a:rPr lang="en-US" b="0" i="0" dirty="0">
                <a:solidFill>
                  <a:srgbClr val="111111"/>
                </a:solidFill>
                <a:effectLst/>
                <a:latin typeface="Oswald" panose="00000500000000000000" pitchFamily="2" charset="0"/>
              </a:rPr>
              <a:t> coefficient for every other pixel, so the summation of every pixel </a:t>
            </a:r>
            <a:r>
              <a:rPr lang="en-US" b="0" i="0" dirty="0" err="1">
                <a:solidFill>
                  <a:srgbClr val="111111"/>
                </a:solidFill>
                <a:effectLst/>
                <a:latin typeface="Oswald" panose="00000500000000000000" pitchFamily="2" charset="0"/>
              </a:rPr>
              <a:t>exclusing</a:t>
            </a:r>
            <a:r>
              <a:rPr lang="en-US" b="0" i="0" dirty="0">
                <a:solidFill>
                  <a:srgbClr val="111111"/>
                </a:solidFill>
                <a:effectLst/>
                <a:latin typeface="Oswald" panose="00000500000000000000" pitchFamily="2" charset="0"/>
              </a:rPr>
              <a:t> its own, where k(</a:t>
            </a:r>
            <a:r>
              <a:rPr lang="en-US" b="0" i="0" dirty="0" err="1">
                <a:solidFill>
                  <a:srgbClr val="111111"/>
                </a:solidFill>
                <a:effectLst/>
                <a:latin typeface="Oswald" panose="00000500000000000000" pitchFamily="2" charset="0"/>
              </a:rPr>
              <a:t>fi,fj</a:t>
            </a:r>
            <a:r>
              <a:rPr lang="en-US" b="0" i="0" dirty="0">
                <a:solidFill>
                  <a:srgbClr val="111111"/>
                </a:solidFill>
                <a:effectLst/>
                <a:latin typeface="Oswald" panose="00000500000000000000" pitchFamily="2" charset="0"/>
              </a:rPr>
              <a:t>) is the kernel of the two pixels.</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Step 2: For each class, we get the weighted sum of the outputs of the previous step. Where the weights are parameters learned in training.</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Step 3: The </a:t>
            </a:r>
            <a:r>
              <a:rPr lang="en-US" b="0" i="0" dirty="0" err="1">
                <a:solidFill>
                  <a:srgbClr val="111111"/>
                </a:solidFill>
                <a:effectLst/>
                <a:latin typeface="Oswald" panose="00000500000000000000" pitchFamily="2" charset="0"/>
              </a:rPr>
              <a:t>ouput</a:t>
            </a:r>
            <a:r>
              <a:rPr lang="en-US" b="0" i="0" dirty="0">
                <a:solidFill>
                  <a:srgbClr val="111111"/>
                </a:solidFill>
                <a:effectLst/>
                <a:latin typeface="Oswald" panose="00000500000000000000" pitchFamily="2" charset="0"/>
              </a:rPr>
              <a:t> of the previous step is multiply by the label compatibility function. This function is learned in training.</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Step 4: Q is subtracted from our initial scores.</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Step 5: Again, this are going to be scores, to transform them into probabilities we need to normalize with </a:t>
            </a:r>
            <a:r>
              <a:rPr lang="en-US" b="0" i="0" dirty="0" err="1">
                <a:solidFill>
                  <a:srgbClr val="111111"/>
                </a:solidFill>
                <a:effectLst/>
                <a:latin typeface="Oswald" panose="00000500000000000000" pitchFamily="2" charset="0"/>
              </a:rPr>
              <a:t>softmax</a:t>
            </a:r>
            <a:r>
              <a:rPr lang="en-US" b="0" i="0" dirty="0">
                <a:solidFill>
                  <a:srgbClr val="111111"/>
                </a:solidFill>
                <a:effectLst/>
                <a:latin typeface="Oswald" panose="00000500000000000000" pitchFamily="2" charset="0"/>
              </a:rPr>
              <a:t>.</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After a couple of iterations, Q starts converging to the probability.</a:t>
            </a:r>
          </a:p>
          <a:p>
            <a:pPr marL="158750" indent="0" algn="l">
              <a:buFont typeface="Arial" panose="020B0604020202020204" pitchFamily="34" charset="0"/>
              <a:buNone/>
            </a:pPr>
            <a:r>
              <a:rPr lang="en-US" b="0" i="0" dirty="0">
                <a:solidFill>
                  <a:srgbClr val="111111"/>
                </a:solidFill>
                <a:effectLst/>
                <a:latin typeface="Oswald" panose="00000500000000000000" pitchFamily="2" charset="0"/>
              </a:rPr>
              <a:t>To </a:t>
            </a:r>
            <a:r>
              <a:rPr lang="en-US" b="0" i="0" dirty="0" err="1">
                <a:solidFill>
                  <a:srgbClr val="111111"/>
                </a:solidFill>
                <a:effectLst/>
                <a:latin typeface="Oswald" panose="00000500000000000000" pitchFamily="2" charset="0"/>
              </a:rPr>
              <a:t>achive</a:t>
            </a:r>
            <a:r>
              <a:rPr lang="en-US" b="0" i="0" dirty="0">
                <a:solidFill>
                  <a:srgbClr val="111111"/>
                </a:solidFill>
                <a:effectLst/>
                <a:latin typeface="Oswald" panose="00000500000000000000" pitchFamily="2" charset="0"/>
              </a:rPr>
              <a:t> this Q in a pixel wise level, the mean field algorithm is proposed.</a:t>
            </a:r>
          </a:p>
        </p:txBody>
      </p:sp>
    </p:spTree>
    <p:extLst>
      <p:ext uri="{BB962C8B-B14F-4D97-AF65-F5344CB8AC3E}">
        <p14:creationId xmlns:p14="http://schemas.microsoft.com/office/powerpoint/2010/main" val="3961935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rot="10800000">
            <a:off x="4226100" y="2933550"/>
            <a:ext cx="691800" cy="388500"/>
          </a:xfrm>
          <a:prstGeom prst="triangle">
            <a:avLst>
              <a:gd name="adj" fmla="val 50000"/>
            </a:avLst>
          </a:prstGeom>
          <a:solidFill>
            <a:srgbClr val="1E64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16"/>
          <p:cNvSpPr/>
          <p:nvPr/>
        </p:nvSpPr>
        <p:spPr>
          <a:xfrm>
            <a:off x="-25" y="0"/>
            <a:ext cx="9144000" cy="3124200"/>
          </a:xfrm>
          <a:prstGeom prst="rect">
            <a:avLst/>
          </a:prstGeom>
          <a:solidFill>
            <a:srgbClr val="1E64C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6"/>
          <p:cNvSpPr txBox="1">
            <a:spLocks noGrp="1"/>
          </p:cNvSpPr>
          <p:nvPr>
            <p:ph type="ctrTitle"/>
          </p:nvPr>
        </p:nvSpPr>
        <p:spPr>
          <a:xfrm>
            <a:off x="411175" y="644300"/>
            <a:ext cx="8282400" cy="2109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6000"/>
              <a:buNone/>
              <a:defRPr sz="6000">
                <a:solidFill>
                  <a:schemeClr val="lt1"/>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a:endParaRPr/>
          </a:p>
        </p:txBody>
      </p:sp>
      <p:sp>
        <p:nvSpPr>
          <p:cNvPr id="13" name="Google Shape;13;p16"/>
          <p:cNvSpPr txBox="1">
            <a:spLocks noGrp="1"/>
          </p:cNvSpPr>
          <p:nvPr>
            <p:ph type="subTitle" idx="1"/>
          </p:nvPr>
        </p:nvSpPr>
        <p:spPr>
          <a:xfrm>
            <a:off x="411175" y="3398250"/>
            <a:ext cx="8282400" cy="126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pic>
        <p:nvPicPr>
          <p:cNvPr id="15" name="Google Shape;15;p16"/>
          <p:cNvPicPr preferRelativeResize="0"/>
          <p:nvPr/>
        </p:nvPicPr>
        <p:blipFill rotWithShape="1">
          <a:blip r:embed="rId2">
            <a:alphaModFix/>
          </a:blip>
          <a:srcRect/>
          <a:stretch/>
        </p:blipFill>
        <p:spPr>
          <a:xfrm>
            <a:off x="0" y="4410000"/>
            <a:ext cx="916872" cy="73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rgbClr val="1E64C8"/>
        </a:solidFill>
        <a:effectLst/>
      </p:bgPr>
    </p:bg>
    <p:spTree>
      <p:nvGrpSpPr>
        <p:cNvPr id="1" name="Shape 16"/>
        <p:cNvGrpSpPr/>
        <p:nvPr/>
      </p:nvGrpSpPr>
      <p:grpSpPr>
        <a:xfrm>
          <a:off x="0" y="0"/>
          <a:ext cx="0" cy="0"/>
          <a:chOff x="0" y="0"/>
          <a:chExt cx="0" cy="0"/>
        </a:xfrm>
      </p:grpSpPr>
      <p:sp>
        <p:nvSpPr>
          <p:cNvPr id="17" name="Google Shape;17;p1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8" name="Google Shape;18;p19"/>
          <p:cNvCxnSpPr/>
          <p:nvPr/>
        </p:nvCxnSpPr>
        <p:spPr>
          <a:xfrm>
            <a:off x="5029675" y="4495500"/>
            <a:ext cx="577200" cy="0"/>
          </a:xfrm>
          <a:prstGeom prst="straightConnector1">
            <a:avLst/>
          </a:prstGeom>
          <a:noFill/>
          <a:ln w="19050" cap="flat" cmpd="sng">
            <a:solidFill>
              <a:schemeClr val="dk1"/>
            </a:solidFill>
            <a:prstDash val="lgDash"/>
            <a:round/>
            <a:headEnd type="none" w="sm" len="sm"/>
            <a:tailEnd type="none" w="sm" len="sm"/>
          </a:ln>
        </p:spPr>
      </p:cxnSp>
      <p:sp>
        <p:nvSpPr>
          <p:cNvPr id="19" name="Google Shape;19;p19"/>
          <p:cNvSpPr txBox="1">
            <a:spLocks noGrp="1"/>
          </p:cNvSpPr>
          <p:nvPr>
            <p:ph type="title"/>
          </p:nvPr>
        </p:nvSpPr>
        <p:spPr>
          <a:xfrm>
            <a:off x="265500" y="1078750"/>
            <a:ext cx="4045200" cy="178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600"/>
              <a:buNone/>
              <a:defRPr sz="4600">
                <a:solidFill>
                  <a:schemeClr val="lt1"/>
                </a:solidFill>
              </a:defRPr>
            </a:lvl1pPr>
            <a:lvl2pPr lvl="1" algn="ctr">
              <a:lnSpc>
                <a:spcPct val="100000"/>
              </a:lnSpc>
              <a:spcBef>
                <a:spcPts val="0"/>
              </a:spcBef>
              <a:spcAft>
                <a:spcPts val="0"/>
              </a:spcAft>
              <a:buClr>
                <a:schemeClr val="lt1"/>
              </a:buClr>
              <a:buSzPts val="4600"/>
              <a:buNone/>
              <a:defRPr sz="4600">
                <a:solidFill>
                  <a:schemeClr val="lt1"/>
                </a:solidFill>
              </a:defRPr>
            </a:lvl2pPr>
            <a:lvl3pPr lvl="2" algn="ctr">
              <a:lnSpc>
                <a:spcPct val="100000"/>
              </a:lnSpc>
              <a:spcBef>
                <a:spcPts val="0"/>
              </a:spcBef>
              <a:spcAft>
                <a:spcPts val="0"/>
              </a:spcAft>
              <a:buClr>
                <a:schemeClr val="lt1"/>
              </a:buClr>
              <a:buSzPts val="4600"/>
              <a:buNone/>
              <a:defRPr sz="4600">
                <a:solidFill>
                  <a:schemeClr val="lt1"/>
                </a:solidFill>
              </a:defRPr>
            </a:lvl3pPr>
            <a:lvl4pPr lvl="3" algn="ctr">
              <a:lnSpc>
                <a:spcPct val="100000"/>
              </a:lnSpc>
              <a:spcBef>
                <a:spcPts val="0"/>
              </a:spcBef>
              <a:spcAft>
                <a:spcPts val="0"/>
              </a:spcAft>
              <a:buClr>
                <a:schemeClr val="lt1"/>
              </a:buClr>
              <a:buSzPts val="4600"/>
              <a:buNone/>
              <a:defRPr sz="4600">
                <a:solidFill>
                  <a:schemeClr val="lt1"/>
                </a:solidFill>
              </a:defRPr>
            </a:lvl4pPr>
            <a:lvl5pPr lvl="4" algn="ctr">
              <a:lnSpc>
                <a:spcPct val="100000"/>
              </a:lnSpc>
              <a:spcBef>
                <a:spcPts val="0"/>
              </a:spcBef>
              <a:spcAft>
                <a:spcPts val="0"/>
              </a:spcAft>
              <a:buClr>
                <a:schemeClr val="lt1"/>
              </a:buClr>
              <a:buSzPts val="4600"/>
              <a:buNone/>
              <a:defRPr sz="4600">
                <a:solidFill>
                  <a:schemeClr val="lt1"/>
                </a:solidFill>
              </a:defRPr>
            </a:lvl5pPr>
            <a:lvl6pPr lvl="5" algn="ctr">
              <a:lnSpc>
                <a:spcPct val="100000"/>
              </a:lnSpc>
              <a:spcBef>
                <a:spcPts val="0"/>
              </a:spcBef>
              <a:spcAft>
                <a:spcPts val="0"/>
              </a:spcAft>
              <a:buClr>
                <a:schemeClr val="lt1"/>
              </a:buClr>
              <a:buSzPts val="4600"/>
              <a:buNone/>
              <a:defRPr sz="4600">
                <a:solidFill>
                  <a:schemeClr val="lt1"/>
                </a:solidFill>
              </a:defRPr>
            </a:lvl6pPr>
            <a:lvl7pPr lvl="6" algn="ctr">
              <a:lnSpc>
                <a:spcPct val="100000"/>
              </a:lnSpc>
              <a:spcBef>
                <a:spcPts val="0"/>
              </a:spcBef>
              <a:spcAft>
                <a:spcPts val="0"/>
              </a:spcAft>
              <a:buClr>
                <a:schemeClr val="lt1"/>
              </a:buClr>
              <a:buSzPts val="4600"/>
              <a:buNone/>
              <a:defRPr sz="4600">
                <a:solidFill>
                  <a:schemeClr val="lt1"/>
                </a:solidFill>
              </a:defRPr>
            </a:lvl7pPr>
            <a:lvl8pPr lvl="7" algn="ctr">
              <a:lnSpc>
                <a:spcPct val="100000"/>
              </a:lnSpc>
              <a:spcBef>
                <a:spcPts val="0"/>
              </a:spcBef>
              <a:spcAft>
                <a:spcPts val="0"/>
              </a:spcAft>
              <a:buClr>
                <a:schemeClr val="lt1"/>
              </a:buClr>
              <a:buSzPts val="4600"/>
              <a:buNone/>
              <a:defRPr sz="4600">
                <a:solidFill>
                  <a:schemeClr val="lt1"/>
                </a:solidFill>
              </a:defRPr>
            </a:lvl8pPr>
            <a:lvl9pPr lvl="8" algn="ctr">
              <a:lnSpc>
                <a:spcPct val="100000"/>
              </a:lnSpc>
              <a:spcBef>
                <a:spcPts val="0"/>
              </a:spcBef>
              <a:spcAft>
                <a:spcPts val="0"/>
              </a:spcAft>
              <a:buClr>
                <a:schemeClr val="lt1"/>
              </a:buClr>
              <a:buSzPts val="4600"/>
              <a:buNone/>
              <a:defRPr sz="4600">
                <a:solidFill>
                  <a:schemeClr val="lt1"/>
                </a:solidFill>
              </a:defRPr>
            </a:lvl9pPr>
          </a:lstStyle>
          <a:p>
            <a:endParaRPr/>
          </a:p>
        </p:txBody>
      </p:sp>
      <p:sp>
        <p:nvSpPr>
          <p:cNvPr id="20" name="Google Shape;20;p19"/>
          <p:cNvSpPr txBox="1">
            <a:spLocks noGrp="1"/>
          </p:cNvSpPr>
          <p:nvPr>
            <p:ph type="subTitle" idx="1"/>
          </p:nvPr>
        </p:nvSpPr>
        <p:spPr>
          <a:xfrm>
            <a:off x="265500" y="29214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21" name="Google Shape;21;p1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30200" algn="l">
              <a:lnSpc>
                <a:spcPct val="115000"/>
              </a:lnSpc>
              <a:spcBef>
                <a:spcPts val="0"/>
              </a:spcBef>
              <a:spcAft>
                <a:spcPts val="0"/>
              </a:spcAft>
              <a:buSzPts val="1600"/>
              <a:buChar char="●"/>
              <a:defRPr/>
            </a:lvl1pPr>
            <a:lvl2pPr marL="914400" lvl="1" indent="-311150" algn="l">
              <a:lnSpc>
                <a:spcPct val="115000"/>
              </a:lnSpc>
              <a:spcBef>
                <a:spcPts val="1600"/>
              </a:spcBef>
              <a:spcAft>
                <a:spcPts val="0"/>
              </a:spcAft>
              <a:buSzPts val="1300"/>
              <a:buChar char="○"/>
              <a:defRPr/>
            </a:lvl2pPr>
            <a:lvl3pPr marL="1371600" lvl="2" indent="-311150" algn="l">
              <a:lnSpc>
                <a:spcPct val="115000"/>
              </a:lnSpc>
              <a:spcBef>
                <a:spcPts val="1600"/>
              </a:spcBef>
              <a:spcAft>
                <a:spcPts val="0"/>
              </a:spcAft>
              <a:buSzPts val="1300"/>
              <a:buChar char="■"/>
              <a:defRPr/>
            </a:lvl3pPr>
            <a:lvl4pPr marL="1828800" lvl="3" indent="-311150" algn="l">
              <a:lnSpc>
                <a:spcPct val="115000"/>
              </a:lnSpc>
              <a:spcBef>
                <a:spcPts val="1600"/>
              </a:spcBef>
              <a:spcAft>
                <a:spcPts val="0"/>
              </a:spcAft>
              <a:buSzPts val="1300"/>
              <a:buChar char="●"/>
              <a:defRPr/>
            </a:lvl4pPr>
            <a:lvl5pPr marL="2286000" lvl="4" indent="-311150" algn="l">
              <a:lnSpc>
                <a:spcPct val="115000"/>
              </a:lnSpc>
              <a:spcBef>
                <a:spcPts val="1600"/>
              </a:spcBef>
              <a:spcAft>
                <a:spcPts val="0"/>
              </a:spcAft>
              <a:buSzPts val="1300"/>
              <a:buChar char="○"/>
              <a:defRPr/>
            </a:lvl5pPr>
            <a:lvl6pPr marL="2743200" lvl="5" indent="-311150" algn="l">
              <a:lnSpc>
                <a:spcPct val="115000"/>
              </a:lnSpc>
              <a:spcBef>
                <a:spcPts val="1600"/>
              </a:spcBef>
              <a:spcAft>
                <a:spcPts val="0"/>
              </a:spcAft>
              <a:buSzPts val="1300"/>
              <a:buChar char="■"/>
              <a:defRPr/>
            </a:lvl6pPr>
            <a:lvl7pPr marL="3200400" lvl="6" indent="-311150" algn="l">
              <a:lnSpc>
                <a:spcPct val="115000"/>
              </a:lnSpc>
              <a:spcBef>
                <a:spcPts val="1600"/>
              </a:spcBef>
              <a:spcAft>
                <a:spcPts val="0"/>
              </a:spcAft>
              <a:buSzPts val="1300"/>
              <a:buChar char="●"/>
              <a:defRPr/>
            </a:lvl7pPr>
            <a:lvl8pPr marL="3657600" lvl="7" indent="-311150" algn="l">
              <a:lnSpc>
                <a:spcPct val="115000"/>
              </a:lnSpc>
              <a:spcBef>
                <a:spcPts val="1600"/>
              </a:spcBef>
              <a:spcAft>
                <a:spcPts val="0"/>
              </a:spcAft>
              <a:buSzPts val="1300"/>
              <a:buChar char="○"/>
              <a:defRPr/>
            </a:lvl8pPr>
            <a:lvl9pPr marL="4114800" lvl="8" indent="-311150" algn="l">
              <a:lnSpc>
                <a:spcPct val="115000"/>
              </a:lnSpc>
              <a:spcBef>
                <a:spcPts val="1600"/>
              </a:spcBef>
              <a:spcAft>
                <a:spcPts val="1600"/>
              </a:spcAft>
              <a:buSzPts val="1300"/>
              <a:buChar char="■"/>
              <a:defRPr/>
            </a:lvl9pPr>
          </a:lstStyle>
          <a:p>
            <a:endParaRPr/>
          </a:p>
        </p:txBody>
      </p:sp>
      <p:sp>
        <p:nvSpPr>
          <p:cNvPr id="22" name="Google Shape;2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18"/>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29" name="Google Shape;29;p18"/>
          <p:cNvSpPr txBox="1">
            <a:spLocks noGrp="1"/>
          </p:cNvSpPr>
          <p:nvPr>
            <p:ph type="title"/>
          </p:nvPr>
        </p:nvSpPr>
        <p:spPr>
          <a:xfrm>
            <a:off x="311700" y="6318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8"/>
          <p:cNvSpPr txBox="1">
            <a:spLocks noGrp="1"/>
          </p:cNvSpPr>
          <p:nvPr>
            <p:ph type="body" idx="1"/>
          </p:nvPr>
        </p:nvSpPr>
        <p:spPr>
          <a:xfrm>
            <a:off x="311700" y="1618204"/>
            <a:ext cx="2808000" cy="29508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pic>
        <p:nvPicPr>
          <p:cNvPr id="32" name="Google Shape;32;p18"/>
          <p:cNvPicPr preferRelativeResize="0"/>
          <p:nvPr/>
        </p:nvPicPr>
        <p:blipFill rotWithShape="1">
          <a:blip r:embed="rId2">
            <a:alphaModFix/>
          </a:blip>
          <a:srcRect/>
          <a:stretch/>
        </p:blipFill>
        <p:spPr>
          <a:xfrm>
            <a:off x="0" y="4410000"/>
            <a:ext cx="916872" cy="73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35" name="Google Shape;3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cxnSp>
        <p:nvCxnSpPr>
          <p:cNvPr id="37" name="Google Shape;37;p2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38" name="Google Shape;38;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12000"/>
              <a:buNone/>
              <a:defRPr sz="120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a:r>
              <a:t>xx%</a:t>
            </a:r>
          </a:p>
        </p:txBody>
      </p:sp>
      <p:sp>
        <p:nvSpPr>
          <p:cNvPr id="39" name="Google Shape;39;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SzPts val="1600"/>
              <a:buChar char="●"/>
              <a:defRPr/>
            </a:lvl1pPr>
            <a:lvl2pPr marL="914400" lvl="1" indent="-311150" algn="l">
              <a:lnSpc>
                <a:spcPct val="115000"/>
              </a:lnSpc>
              <a:spcBef>
                <a:spcPts val="1600"/>
              </a:spcBef>
              <a:spcAft>
                <a:spcPts val="0"/>
              </a:spcAft>
              <a:buSzPts val="1300"/>
              <a:buChar char="○"/>
              <a:defRPr/>
            </a:lvl2pPr>
            <a:lvl3pPr marL="1371600" lvl="2" indent="-311150" algn="l">
              <a:lnSpc>
                <a:spcPct val="115000"/>
              </a:lnSpc>
              <a:spcBef>
                <a:spcPts val="1600"/>
              </a:spcBef>
              <a:spcAft>
                <a:spcPts val="0"/>
              </a:spcAft>
              <a:buSzPts val="1300"/>
              <a:buChar char="■"/>
              <a:defRPr/>
            </a:lvl3pPr>
            <a:lvl4pPr marL="1828800" lvl="3" indent="-311150" algn="l">
              <a:lnSpc>
                <a:spcPct val="115000"/>
              </a:lnSpc>
              <a:spcBef>
                <a:spcPts val="1600"/>
              </a:spcBef>
              <a:spcAft>
                <a:spcPts val="0"/>
              </a:spcAft>
              <a:buSzPts val="1300"/>
              <a:buChar char="●"/>
              <a:defRPr/>
            </a:lvl4pPr>
            <a:lvl5pPr marL="2286000" lvl="4" indent="-311150" algn="l">
              <a:lnSpc>
                <a:spcPct val="115000"/>
              </a:lnSpc>
              <a:spcBef>
                <a:spcPts val="1600"/>
              </a:spcBef>
              <a:spcAft>
                <a:spcPts val="0"/>
              </a:spcAft>
              <a:buSzPts val="1300"/>
              <a:buChar char="○"/>
              <a:defRPr/>
            </a:lvl5pPr>
            <a:lvl6pPr marL="2743200" lvl="5" indent="-311150" algn="l">
              <a:lnSpc>
                <a:spcPct val="115000"/>
              </a:lnSpc>
              <a:spcBef>
                <a:spcPts val="1600"/>
              </a:spcBef>
              <a:spcAft>
                <a:spcPts val="0"/>
              </a:spcAft>
              <a:buSzPts val="1300"/>
              <a:buChar char="■"/>
              <a:defRPr/>
            </a:lvl6pPr>
            <a:lvl7pPr marL="3200400" lvl="6" indent="-311150" algn="l">
              <a:lnSpc>
                <a:spcPct val="115000"/>
              </a:lnSpc>
              <a:spcBef>
                <a:spcPts val="1600"/>
              </a:spcBef>
              <a:spcAft>
                <a:spcPts val="0"/>
              </a:spcAft>
              <a:buSzPts val="1300"/>
              <a:buChar char="●"/>
              <a:defRPr/>
            </a:lvl7pPr>
            <a:lvl8pPr marL="3657600" lvl="7" indent="-311150" algn="l">
              <a:lnSpc>
                <a:spcPct val="115000"/>
              </a:lnSpc>
              <a:spcBef>
                <a:spcPts val="1600"/>
              </a:spcBef>
              <a:spcAft>
                <a:spcPts val="0"/>
              </a:spcAft>
              <a:buSzPts val="1300"/>
              <a:buChar char="○"/>
              <a:defRPr/>
            </a:lvl8pPr>
            <a:lvl9pPr marL="4114800" lvl="8" indent="-311150" algn="l">
              <a:lnSpc>
                <a:spcPct val="115000"/>
              </a:lnSpc>
              <a:spcBef>
                <a:spcPts val="1600"/>
              </a:spcBef>
              <a:spcAft>
                <a:spcPts val="1600"/>
              </a:spcAft>
              <a:buSzPts val="13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pic>
        <p:nvPicPr>
          <p:cNvPr id="41" name="Google Shape;41;p21"/>
          <p:cNvPicPr preferRelativeResize="0"/>
          <p:nvPr/>
        </p:nvPicPr>
        <p:blipFill rotWithShape="1">
          <a:blip r:embed="rId2">
            <a:alphaModFix/>
          </a:blip>
          <a:srcRect/>
          <a:stretch/>
        </p:blipFill>
        <p:spPr>
          <a:xfrm>
            <a:off x="0" y="4410000"/>
            <a:ext cx="916872" cy="73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1">
  <p:cSld name="CUSTOM">
    <p:bg>
      <p:bgPr>
        <a:solidFill>
          <a:srgbClr val="FFD200"/>
        </a:solidFill>
        <a:effectLst/>
      </p:bgPr>
    </p:bg>
    <p:spTree>
      <p:nvGrpSpPr>
        <p:cNvPr id="1" name="Shape 42"/>
        <p:cNvGrpSpPr/>
        <p:nvPr/>
      </p:nvGrpSpPr>
      <p:grpSpPr>
        <a:xfrm>
          <a:off x="0" y="0"/>
          <a:ext cx="0" cy="0"/>
          <a:chOff x="0" y="0"/>
          <a:chExt cx="0" cy="0"/>
        </a:xfrm>
      </p:grpSpPr>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sp>
        <p:nvSpPr>
          <p:cNvPr id="44" name="Google Shape;44;p22"/>
          <p:cNvSpPr txBox="1"/>
          <p:nvPr/>
        </p:nvSpPr>
        <p:spPr>
          <a:xfrm>
            <a:off x="5679650" y="2266350"/>
            <a:ext cx="3035100" cy="61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600"/>
              <a:buFont typeface="Arial"/>
              <a:buNone/>
            </a:pPr>
            <a:r>
              <a:rPr lang="it-IT" sz="4600" b="0" i="0" u="none" strike="noStrike" cap="none">
                <a:solidFill>
                  <a:srgbClr val="FFFFFF"/>
                </a:solidFill>
                <a:latin typeface="Oswald"/>
                <a:ea typeface="Oswald"/>
                <a:cs typeface="Oswald"/>
                <a:sym typeface="Oswald"/>
              </a:rPr>
              <a:t>Questions?</a:t>
            </a:r>
            <a:endParaRPr sz="4600" b="0" i="0" u="none" strike="noStrike" cap="none">
              <a:solidFill>
                <a:srgbClr val="FFFFFF"/>
              </a:solidFill>
              <a:latin typeface="Oswald"/>
              <a:ea typeface="Oswald"/>
              <a:cs typeface="Oswald"/>
              <a:sym typeface="Oswald"/>
            </a:endParaRPr>
          </a:p>
        </p:txBody>
      </p:sp>
      <p:pic>
        <p:nvPicPr>
          <p:cNvPr id="45" name="Google Shape;45;p22"/>
          <p:cNvPicPr preferRelativeResize="0"/>
          <p:nvPr/>
        </p:nvPicPr>
        <p:blipFill rotWithShape="1">
          <a:blip r:embed="rId2">
            <a:alphaModFix/>
          </a:blip>
          <a:srcRect/>
          <a:stretch/>
        </p:blipFill>
        <p:spPr>
          <a:xfrm>
            <a:off x="0" y="4452700"/>
            <a:ext cx="863296" cy="69079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1pPr>
            <a:lvl2pPr marR="0" lvl="1"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2pPr>
            <a:lvl3pPr marR="0" lvl="2"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3pPr>
            <a:lvl4pPr marR="0" lvl="3"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4pPr>
            <a:lvl5pPr marR="0" lvl="4"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5pPr>
            <a:lvl6pPr marR="0" lvl="5"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6pPr>
            <a:lvl7pPr marR="0" lvl="6"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7pPr>
            <a:lvl8pPr marR="0" lvl="7"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8pPr>
            <a:lvl9pPr marR="0" lvl="8" algn="l" rtl="0">
              <a:lnSpc>
                <a:spcPct val="100000"/>
              </a:lnSpc>
              <a:spcBef>
                <a:spcPts val="0"/>
              </a:spcBef>
              <a:spcAft>
                <a:spcPts val="0"/>
              </a:spcAft>
              <a:buClr>
                <a:schemeClr val="dk2"/>
              </a:buClr>
              <a:buSzPts val="3000"/>
              <a:buFont typeface="Oswald"/>
              <a:buNone/>
              <a:defRPr sz="3000" b="0" i="0" u="none" strike="noStrike" cap="none">
                <a:solidFill>
                  <a:schemeClr val="dk2"/>
                </a:solidFill>
                <a:latin typeface="Oswald"/>
                <a:ea typeface="Oswald"/>
                <a:cs typeface="Oswald"/>
                <a:sym typeface="Oswald"/>
              </a:defRPr>
            </a:lvl9pPr>
          </a:lstStyle>
          <a:p>
            <a:endParaRPr/>
          </a:p>
        </p:txBody>
      </p:sp>
      <p:sp>
        <p:nvSpPr>
          <p:cNvPr id="7" name="Google Shape;7;p15"/>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15000"/>
              </a:lnSpc>
              <a:spcBef>
                <a:spcPts val="0"/>
              </a:spcBef>
              <a:spcAft>
                <a:spcPts val="0"/>
              </a:spcAft>
              <a:buClr>
                <a:schemeClr val="dk2"/>
              </a:buClr>
              <a:buSzPts val="1600"/>
              <a:buFont typeface="Source Code Pro"/>
              <a:buChar char="●"/>
              <a:defRPr sz="1600" b="0" i="0" u="none" strike="noStrike" cap="none">
                <a:solidFill>
                  <a:schemeClr val="dk2"/>
                </a:solidFill>
                <a:latin typeface="Source Code Pro"/>
                <a:ea typeface="Source Code Pro"/>
                <a:cs typeface="Source Code Pro"/>
                <a:sym typeface="Source Code Pro"/>
              </a:defRPr>
            </a:lvl1pPr>
            <a:lvl2pPr marL="914400" marR="0" lvl="1"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2pPr>
            <a:lvl3pPr marL="1371600" marR="0" lvl="2"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3pPr>
            <a:lvl4pPr marL="1828800" marR="0" lvl="3"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4pPr>
            <a:lvl5pPr marL="2286000" marR="0" lvl="4"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5pPr>
            <a:lvl6pPr marL="2743200" marR="0" lvl="5"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6pPr>
            <a:lvl7pPr marL="3200400" marR="0" lvl="6"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7pPr>
            <a:lvl8pPr marL="3657600" marR="0" lvl="7" indent="-311150" algn="l" rtl="0">
              <a:lnSpc>
                <a:spcPct val="115000"/>
              </a:lnSpc>
              <a:spcBef>
                <a:spcPts val="1600"/>
              </a:spcBef>
              <a:spcAft>
                <a:spcPts val="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8pPr>
            <a:lvl9pPr marL="4114800" marR="0" lvl="8" indent="-311150" algn="l" rtl="0">
              <a:lnSpc>
                <a:spcPct val="115000"/>
              </a:lnSpc>
              <a:spcBef>
                <a:spcPts val="1600"/>
              </a:spcBef>
              <a:spcAft>
                <a:spcPts val="1600"/>
              </a:spcAft>
              <a:buClr>
                <a:schemeClr val="dk2"/>
              </a:buClr>
              <a:buSzPts val="1300"/>
              <a:buFont typeface="Source Code Pro"/>
              <a:buChar char="■"/>
              <a:defRPr sz="1300" b="0" i="0" u="none" strike="noStrike" cap="none">
                <a:solidFill>
                  <a:schemeClr val="dk2"/>
                </a:solidFill>
                <a:latin typeface="Source Code Pro"/>
                <a:ea typeface="Source Code Pro"/>
                <a:cs typeface="Source Code Pro"/>
                <a:sym typeface="Source Code Pro"/>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it-IT"/>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1"/>
          <p:cNvSpPr txBox="1">
            <a:spLocks noGrp="1"/>
          </p:cNvSpPr>
          <p:nvPr>
            <p:ph type="ctrTitle"/>
          </p:nvPr>
        </p:nvSpPr>
        <p:spPr>
          <a:xfrm>
            <a:off x="411175" y="644300"/>
            <a:ext cx="8282400" cy="2109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6000"/>
              <a:buNone/>
            </a:pPr>
            <a:r>
              <a:rPr lang="en-US" dirty="0"/>
              <a:t>CRF as RNN for image segmentation</a:t>
            </a:r>
            <a:endParaRPr dirty="0"/>
          </a:p>
        </p:txBody>
      </p:sp>
      <p:sp>
        <p:nvSpPr>
          <p:cNvPr id="51" name="Google Shape;51;p1"/>
          <p:cNvSpPr txBox="1">
            <a:spLocks noGrp="1"/>
          </p:cNvSpPr>
          <p:nvPr>
            <p:ph type="subTitle" idx="1"/>
          </p:nvPr>
        </p:nvSpPr>
        <p:spPr>
          <a:xfrm>
            <a:off x="430800" y="2571750"/>
            <a:ext cx="8282400" cy="393601"/>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1000" dirty="0">
                <a:solidFill>
                  <a:schemeClr val="lt1"/>
                </a:solidFill>
                <a:latin typeface="Verdana"/>
                <a:ea typeface="Verdana"/>
                <a:cs typeface="Verdana"/>
                <a:sym typeface="Verdana"/>
              </a:rPr>
              <a:t>Felix Marti Perez</a:t>
            </a:r>
            <a:endParaRPr sz="1000" dirty="0">
              <a:solidFill>
                <a:schemeClr val="lt1"/>
              </a:solidFill>
              <a:latin typeface="Verdana"/>
              <a:ea typeface="Verdana"/>
              <a:cs typeface="Verdana"/>
              <a:sym typeface="Verdana"/>
            </a:endParaRPr>
          </a:p>
        </p:txBody>
      </p:sp>
      <p:pic>
        <p:nvPicPr>
          <p:cNvPr id="52" name="Google Shape;52;p1"/>
          <p:cNvPicPr preferRelativeResize="0"/>
          <p:nvPr/>
        </p:nvPicPr>
        <p:blipFill rotWithShape="1">
          <a:blip r:embed="rId3">
            <a:alphaModFix/>
          </a:blip>
          <a:srcRect/>
          <a:stretch/>
        </p:blipFill>
        <p:spPr>
          <a:xfrm>
            <a:off x="0" y="3836675"/>
            <a:ext cx="1633525" cy="1306825"/>
          </a:xfrm>
          <a:prstGeom prst="rect">
            <a:avLst/>
          </a:prstGeom>
          <a:noFill/>
          <a:ln>
            <a:noFill/>
          </a:ln>
        </p:spPr>
      </p:pic>
      <p:sp>
        <p:nvSpPr>
          <p:cNvPr id="53" name="Google Shape;53;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it-IT"/>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43069BA-62EA-6E2B-955E-7E55AE71C10F}"/>
              </a:ext>
            </a:extLst>
          </p:cNvPr>
          <p:cNvSpPr>
            <a:spLocks noGrp="1"/>
          </p:cNvSpPr>
          <p:nvPr>
            <p:ph type="title"/>
          </p:nvPr>
        </p:nvSpPr>
        <p:spPr>
          <a:xfrm>
            <a:off x="311700" y="631800"/>
            <a:ext cx="4260300" cy="755700"/>
          </a:xfrm>
        </p:spPr>
        <p:txBody>
          <a:bodyPr/>
          <a:lstStyle/>
          <a:p>
            <a:r>
              <a:rPr lang="en-US" b="0" i="0" dirty="0">
                <a:solidFill>
                  <a:srgbClr val="111111"/>
                </a:solidFill>
                <a:effectLst/>
                <a:latin typeface="Oswald" panose="00000500000000000000" pitchFamily="2" charset="0"/>
              </a:rPr>
              <a:t>CRF as CNN for one iteration</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A2BB57A3-61BC-D593-C7DD-92C3076050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10</a:t>
            </a:fld>
            <a:endParaRPr lang="it-IT"/>
          </a:p>
        </p:txBody>
      </p:sp>
      <p:pic>
        <p:nvPicPr>
          <p:cNvPr id="4" name="Imagen 3">
            <a:extLst>
              <a:ext uri="{FF2B5EF4-FFF2-40B4-BE49-F238E27FC236}">
                <a16:creationId xmlns:a16="http://schemas.microsoft.com/office/drawing/2014/main" id="{EBD58821-4A2A-A91D-5280-77D8FC462F8C}"/>
              </a:ext>
            </a:extLst>
          </p:cNvPr>
          <p:cNvPicPr>
            <a:picLocks noChangeAspect="1"/>
          </p:cNvPicPr>
          <p:nvPr/>
        </p:nvPicPr>
        <p:blipFill>
          <a:blip r:embed="rId3"/>
          <a:stretch>
            <a:fillRect/>
          </a:stretch>
        </p:blipFill>
        <p:spPr>
          <a:xfrm>
            <a:off x="1876320" y="1754661"/>
            <a:ext cx="4777737" cy="3030912"/>
          </a:xfrm>
          <a:prstGeom prst="rect">
            <a:avLst/>
          </a:prstGeom>
        </p:spPr>
      </p:pic>
      <p:sp>
        <p:nvSpPr>
          <p:cNvPr id="8" name="CuadroTexto 7">
            <a:extLst>
              <a:ext uri="{FF2B5EF4-FFF2-40B4-BE49-F238E27FC236}">
                <a16:creationId xmlns:a16="http://schemas.microsoft.com/office/drawing/2014/main" id="{21F99E1B-904B-FB68-7005-6B7C237B0F62}"/>
              </a:ext>
            </a:extLst>
          </p:cNvPr>
          <p:cNvSpPr txBox="1"/>
          <p:nvPr/>
        </p:nvSpPr>
        <p:spPr>
          <a:xfrm>
            <a:off x="3093973" y="1387500"/>
            <a:ext cx="2663226" cy="307777"/>
          </a:xfrm>
          <a:prstGeom prst="rect">
            <a:avLst/>
          </a:prstGeom>
          <a:noFill/>
        </p:spPr>
        <p:txBody>
          <a:bodyPr wrap="square" rtlCol="0">
            <a:spAutoFit/>
          </a:bodyPr>
          <a:lstStyle/>
          <a:p>
            <a:r>
              <a:rPr lang="es-ES" u="sng" dirty="0">
                <a:latin typeface="Source Code Pro" panose="020B0509030403020204" pitchFamily="49" charset="0"/>
                <a:ea typeface="Source Code Pro" panose="020B0509030403020204" pitchFamily="49" charset="0"/>
              </a:rPr>
              <a:t>Mean Field </a:t>
            </a:r>
            <a:r>
              <a:rPr lang="es-ES" u="sng" dirty="0" err="1">
                <a:latin typeface="Source Code Pro" panose="020B0509030403020204" pitchFamily="49" charset="0"/>
                <a:ea typeface="Source Code Pro" panose="020B0509030403020204" pitchFamily="49" charset="0"/>
              </a:rPr>
              <a:t>Algorithm</a:t>
            </a:r>
            <a:endParaRPr lang="es-ES" u="sng" dirty="0">
              <a:latin typeface="Source Code Pro" panose="020B0509030403020204" pitchFamily="49" charset="0"/>
              <a:ea typeface="Source Code Pro" panose="020B0509030403020204" pitchFamily="49" charset="0"/>
            </a:endParaRPr>
          </a:p>
        </p:txBody>
      </p:sp>
      <p:sp>
        <p:nvSpPr>
          <p:cNvPr id="10" name="Elipse 9">
            <a:extLst>
              <a:ext uri="{FF2B5EF4-FFF2-40B4-BE49-F238E27FC236}">
                <a16:creationId xmlns:a16="http://schemas.microsoft.com/office/drawing/2014/main" id="{642459A5-7888-ECA1-909E-183375F180BC}"/>
              </a:ext>
            </a:extLst>
          </p:cNvPr>
          <p:cNvSpPr/>
          <p:nvPr/>
        </p:nvSpPr>
        <p:spPr>
          <a:xfrm rot="21027580">
            <a:off x="3376697" y="1794325"/>
            <a:ext cx="506211" cy="330614"/>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1" name="Arco 10">
            <a:extLst>
              <a:ext uri="{FF2B5EF4-FFF2-40B4-BE49-F238E27FC236}">
                <a16:creationId xmlns:a16="http://schemas.microsoft.com/office/drawing/2014/main" id="{BF67B334-AACE-6882-3208-3E76AF88278F}"/>
              </a:ext>
            </a:extLst>
          </p:cNvPr>
          <p:cNvSpPr/>
          <p:nvPr/>
        </p:nvSpPr>
        <p:spPr>
          <a:xfrm rot="19496680">
            <a:off x="3360439" y="1374283"/>
            <a:ext cx="2226750" cy="334209"/>
          </a:xfrm>
          <a:prstGeom prst="arc">
            <a:avLst>
              <a:gd name="adj1" fmla="val 11507229"/>
              <a:gd name="adj2" fmla="val 21306576"/>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13" name="CuadroTexto 12">
            <a:extLst>
              <a:ext uri="{FF2B5EF4-FFF2-40B4-BE49-F238E27FC236}">
                <a16:creationId xmlns:a16="http://schemas.microsoft.com/office/drawing/2014/main" id="{FCB9F5BB-1FA7-33F9-65D0-618737B143A6}"/>
              </a:ext>
            </a:extLst>
          </p:cNvPr>
          <p:cNvSpPr txBox="1"/>
          <p:nvPr/>
        </p:nvSpPr>
        <p:spPr>
          <a:xfrm>
            <a:off x="5304804" y="631800"/>
            <a:ext cx="2421924" cy="461665"/>
          </a:xfrm>
          <a:prstGeom prst="rect">
            <a:avLst/>
          </a:prstGeom>
          <a:noFill/>
        </p:spPr>
        <p:txBody>
          <a:bodyPr wrap="square" rtlCol="0">
            <a:spAutoFit/>
          </a:bodyPr>
          <a:lstStyle/>
          <a:p>
            <a:r>
              <a:rPr lang="es-ES" sz="1200" dirty="0" err="1">
                <a:latin typeface="Source Code Pro" panose="020B0509030403020204" pitchFamily="49" charset="0"/>
                <a:ea typeface="Source Code Pro" panose="020B0509030403020204" pitchFamily="49" charset="0"/>
              </a:rPr>
              <a:t>Unary</a:t>
            </a:r>
            <a:r>
              <a:rPr lang="es-ES" sz="1200" dirty="0">
                <a:latin typeface="Source Code Pro" panose="020B0509030403020204" pitchFamily="49" charset="0"/>
                <a:ea typeface="Source Code Pro" panose="020B0509030403020204" pitchFamily="49" charset="0"/>
              </a:rPr>
              <a:t> scores (Will be </a:t>
            </a:r>
            <a:r>
              <a:rPr lang="es-ES" sz="1200" dirty="0" err="1">
                <a:latin typeface="Source Code Pro" panose="020B0509030403020204" pitchFamily="49" charset="0"/>
                <a:ea typeface="Source Code Pro" panose="020B0509030403020204" pitchFamily="49" charset="0"/>
              </a:rPr>
              <a:t>explained</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later</a:t>
            </a:r>
            <a:r>
              <a:rPr lang="es-ES" sz="1200" dirty="0">
                <a:latin typeface="Source Code Pro" panose="020B0509030403020204" pitchFamily="49" charset="0"/>
                <a:ea typeface="Source Code Pro" panose="020B0509030403020204" pitchFamily="49" charset="0"/>
              </a:rPr>
              <a:t>)</a:t>
            </a:r>
          </a:p>
        </p:txBody>
      </p:sp>
      <p:cxnSp>
        <p:nvCxnSpPr>
          <p:cNvPr id="16" name="Conector recto 15">
            <a:extLst>
              <a:ext uri="{FF2B5EF4-FFF2-40B4-BE49-F238E27FC236}">
                <a16:creationId xmlns:a16="http://schemas.microsoft.com/office/drawing/2014/main" id="{954E9D11-81FE-5269-C998-3B3E149C2746}"/>
              </a:ext>
            </a:extLst>
          </p:cNvPr>
          <p:cNvCxnSpPr/>
          <p:nvPr/>
        </p:nvCxnSpPr>
        <p:spPr>
          <a:xfrm>
            <a:off x="2776151" y="2067697"/>
            <a:ext cx="57664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7" name="Conector recto 16">
            <a:extLst>
              <a:ext uri="{FF2B5EF4-FFF2-40B4-BE49-F238E27FC236}">
                <a16:creationId xmlns:a16="http://schemas.microsoft.com/office/drawing/2014/main" id="{E7CD3AD7-77A6-785D-BFE0-44504B9C2806}"/>
              </a:ext>
            </a:extLst>
          </p:cNvPr>
          <p:cNvCxnSpPr/>
          <p:nvPr/>
        </p:nvCxnSpPr>
        <p:spPr>
          <a:xfrm>
            <a:off x="2870885" y="4320747"/>
            <a:ext cx="576648" cy="0"/>
          </a:xfrm>
          <a:prstGeom prst="line">
            <a:avLst/>
          </a:prstGeom>
        </p:spPr>
        <p:style>
          <a:lnRef idx="3">
            <a:schemeClr val="accent5"/>
          </a:lnRef>
          <a:fillRef idx="0">
            <a:schemeClr val="accent5"/>
          </a:fillRef>
          <a:effectRef idx="2">
            <a:schemeClr val="accent5"/>
          </a:effectRef>
          <a:fontRef idx="minor">
            <a:schemeClr val="tx1"/>
          </a:fontRef>
        </p:style>
      </p:cxnSp>
      <p:sp>
        <p:nvSpPr>
          <p:cNvPr id="18" name="Arco 17">
            <a:extLst>
              <a:ext uri="{FF2B5EF4-FFF2-40B4-BE49-F238E27FC236}">
                <a16:creationId xmlns:a16="http://schemas.microsoft.com/office/drawing/2014/main" id="{C92DA508-C6A4-9187-3334-2B3F6D105A8C}"/>
              </a:ext>
            </a:extLst>
          </p:cNvPr>
          <p:cNvSpPr/>
          <p:nvPr/>
        </p:nvSpPr>
        <p:spPr>
          <a:xfrm rot="11709014">
            <a:off x="1082678" y="3866227"/>
            <a:ext cx="2226750" cy="334209"/>
          </a:xfrm>
          <a:prstGeom prst="arc">
            <a:avLst>
              <a:gd name="adj1" fmla="val 11507229"/>
              <a:gd name="adj2" fmla="val 21306576"/>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20" name="CuadroTexto 19">
            <a:extLst>
              <a:ext uri="{FF2B5EF4-FFF2-40B4-BE49-F238E27FC236}">
                <a16:creationId xmlns:a16="http://schemas.microsoft.com/office/drawing/2014/main" id="{EA7D2801-9345-6FAD-9BEA-55E0D3E2403D}"/>
              </a:ext>
            </a:extLst>
          </p:cNvPr>
          <p:cNvSpPr txBox="1"/>
          <p:nvPr/>
        </p:nvSpPr>
        <p:spPr>
          <a:xfrm>
            <a:off x="359671" y="3602112"/>
            <a:ext cx="980302" cy="276999"/>
          </a:xfrm>
          <a:prstGeom prst="rect">
            <a:avLst/>
          </a:prstGeom>
          <a:noFill/>
        </p:spPr>
        <p:txBody>
          <a:bodyPr wrap="square" rtlCol="0">
            <a:spAutoFit/>
          </a:bodyPr>
          <a:lstStyle/>
          <a:p>
            <a:r>
              <a:rPr lang="es-ES" sz="1200" dirty="0" err="1">
                <a:latin typeface="Source Code Pro" panose="020B0509030403020204" pitchFamily="49" charset="0"/>
                <a:ea typeface="Source Code Pro" panose="020B0509030403020204" pitchFamily="49" charset="0"/>
              </a:rPr>
              <a:t>Softmax</a:t>
            </a:r>
            <a:endParaRPr lang="es-ES" dirty="0">
              <a:latin typeface="Source Code Pro" panose="020B0509030403020204" pitchFamily="49" charset="0"/>
              <a:ea typeface="Source Code Pro" panose="020B0509030403020204" pitchFamily="49" charset="0"/>
            </a:endParaRPr>
          </a:p>
        </p:txBody>
      </p:sp>
      <p:cxnSp>
        <p:nvCxnSpPr>
          <p:cNvPr id="21" name="Conector recto 20">
            <a:extLst>
              <a:ext uri="{FF2B5EF4-FFF2-40B4-BE49-F238E27FC236}">
                <a16:creationId xmlns:a16="http://schemas.microsoft.com/office/drawing/2014/main" id="{9A1AF52C-48CF-3127-BEC6-BA5D6476C6A4}"/>
              </a:ext>
            </a:extLst>
          </p:cNvPr>
          <p:cNvCxnSpPr>
            <a:cxnSpLocks/>
          </p:cNvCxnSpPr>
          <p:nvPr/>
        </p:nvCxnSpPr>
        <p:spPr>
          <a:xfrm>
            <a:off x="2438395" y="2545490"/>
            <a:ext cx="3042805" cy="0"/>
          </a:xfrm>
          <a:prstGeom prst="line">
            <a:avLst/>
          </a:prstGeom>
        </p:spPr>
        <p:style>
          <a:lnRef idx="3">
            <a:schemeClr val="accent5"/>
          </a:lnRef>
          <a:fillRef idx="0">
            <a:schemeClr val="accent5"/>
          </a:fillRef>
          <a:effectRef idx="2">
            <a:schemeClr val="accent5"/>
          </a:effectRef>
          <a:fontRef idx="minor">
            <a:schemeClr val="tx1"/>
          </a:fontRef>
        </p:style>
      </p:cxnSp>
      <p:sp>
        <p:nvSpPr>
          <p:cNvPr id="23" name="Arco 22">
            <a:extLst>
              <a:ext uri="{FF2B5EF4-FFF2-40B4-BE49-F238E27FC236}">
                <a16:creationId xmlns:a16="http://schemas.microsoft.com/office/drawing/2014/main" id="{4D7CBF02-6D94-B507-A1A9-EF2E747E22A2}"/>
              </a:ext>
            </a:extLst>
          </p:cNvPr>
          <p:cNvSpPr/>
          <p:nvPr/>
        </p:nvSpPr>
        <p:spPr>
          <a:xfrm rot="20895433">
            <a:off x="5859834" y="2180677"/>
            <a:ext cx="1144648" cy="334209"/>
          </a:xfrm>
          <a:prstGeom prst="arc">
            <a:avLst>
              <a:gd name="adj1" fmla="val 11507229"/>
              <a:gd name="adj2" fmla="val 19688528"/>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24" name="CuadroTexto 23">
            <a:extLst>
              <a:ext uri="{FF2B5EF4-FFF2-40B4-BE49-F238E27FC236}">
                <a16:creationId xmlns:a16="http://schemas.microsoft.com/office/drawing/2014/main" id="{D5684754-6393-9FB1-F9A2-7C7175D8E6C9}"/>
              </a:ext>
            </a:extLst>
          </p:cNvPr>
          <p:cNvSpPr txBox="1"/>
          <p:nvPr/>
        </p:nvSpPr>
        <p:spPr>
          <a:xfrm>
            <a:off x="6767686" y="1754661"/>
            <a:ext cx="1939709" cy="830997"/>
          </a:xfrm>
          <a:prstGeom prst="rect">
            <a:avLst/>
          </a:prstGeom>
          <a:noFill/>
        </p:spPr>
        <p:txBody>
          <a:bodyPr wrap="square" rtlCol="0">
            <a:spAutoFit/>
          </a:bodyPr>
          <a:lstStyle/>
          <a:p>
            <a:r>
              <a:rPr lang="es-ES" sz="1200" dirty="0" err="1">
                <a:latin typeface="Source Code Pro" panose="020B0509030403020204" pitchFamily="49" charset="0"/>
                <a:ea typeface="Source Code Pro" panose="020B0509030403020204" pitchFamily="49" charset="0"/>
              </a:rPr>
              <a:t>For</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every</a:t>
            </a:r>
            <a:r>
              <a:rPr lang="es-ES" sz="1200" dirty="0">
                <a:latin typeface="Source Code Pro" panose="020B0509030403020204" pitchFamily="49" charset="0"/>
                <a:ea typeface="Source Code Pro" panose="020B0509030403020204" pitchFamily="49" charset="0"/>
              </a:rPr>
              <a:t> pixel, </a:t>
            </a:r>
            <a:r>
              <a:rPr lang="es-ES" sz="1200" dirty="0" err="1">
                <a:latin typeface="Source Code Pro" panose="020B0509030403020204" pitchFamily="49" charset="0"/>
                <a:ea typeface="Source Code Pro" panose="020B0509030403020204" pitchFamily="49" charset="0"/>
              </a:rPr>
              <a:t>caluclates</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gaussain</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coefficient</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for</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every</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other</a:t>
            </a:r>
            <a:r>
              <a:rPr lang="es-ES" sz="1200" dirty="0">
                <a:latin typeface="Source Code Pro" panose="020B0509030403020204" pitchFamily="49" charset="0"/>
                <a:ea typeface="Source Code Pro" panose="020B0509030403020204" pitchFamily="49" charset="0"/>
              </a:rPr>
              <a:t> pixel.</a:t>
            </a:r>
          </a:p>
        </p:txBody>
      </p:sp>
      <p:cxnSp>
        <p:nvCxnSpPr>
          <p:cNvPr id="25" name="Conector recto 24">
            <a:extLst>
              <a:ext uri="{FF2B5EF4-FFF2-40B4-BE49-F238E27FC236}">
                <a16:creationId xmlns:a16="http://schemas.microsoft.com/office/drawing/2014/main" id="{6378B6D5-6EEF-1CC4-C9DE-9CE6D1F3BFEA}"/>
              </a:ext>
            </a:extLst>
          </p:cNvPr>
          <p:cNvCxnSpPr>
            <a:cxnSpLocks/>
          </p:cNvCxnSpPr>
          <p:nvPr/>
        </p:nvCxnSpPr>
        <p:spPr>
          <a:xfrm>
            <a:off x="2401321" y="2986220"/>
            <a:ext cx="2047111"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Arco 26">
            <a:extLst>
              <a:ext uri="{FF2B5EF4-FFF2-40B4-BE49-F238E27FC236}">
                <a16:creationId xmlns:a16="http://schemas.microsoft.com/office/drawing/2014/main" id="{47FF61E3-796D-1D66-33AE-483C513BA0B3}"/>
              </a:ext>
            </a:extLst>
          </p:cNvPr>
          <p:cNvSpPr/>
          <p:nvPr/>
        </p:nvSpPr>
        <p:spPr>
          <a:xfrm rot="11709014">
            <a:off x="1343204" y="2550320"/>
            <a:ext cx="1066230" cy="402358"/>
          </a:xfrm>
          <a:prstGeom prst="arc">
            <a:avLst>
              <a:gd name="adj1" fmla="val 11507229"/>
              <a:gd name="adj2" fmla="val 20114672"/>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28" name="CuadroTexto 27">
            <a:extLst>
              <a:ext uri="{FF2B5EF4-FFF2-40B4-BE49-F238E27FC236}">
                <a16:creationId xmlns:a16="http://schemas.microsoft.com/office/drawing/2014/main" id="{6FC4A2F5-25CF-5E00-0BEB-4BF90AF9DABC}"/>
              </a:ext>
            </a:extLst>
          </p:cNvPr>
          <p:cNvSpPr txBox="1"/>
          <p:nvPr/>
        </p:nvSpPr>
        <p:spPr>
          <a:xfrm>
            <a:off x="518753" y="2003817"/>
            <a:ext cx="1192164" cy="1277273"/>
          </a:xfrm>
          <a:prstGeom prst="rect">
            <a:avLst/>
          </a:prstGeom>
          <a:noFill/>
        </p:spPr>
        <p:txBody>
          <a:bodyPr wrap="square" rtlCol="0">
            <a:spAutoFit/>
          </a:bodyPr>
          <a:lstStyle/>
          <a:p>
            <a:r>
              <a:rPr lang="es-ES" sz="1100" dirty="0" err="1">
                <a:latin typeface="Source Code Pro" panose="020B0509030403020204" pitchFamily="49" charset="0"/>
                <a:ea typeface="Source Code Pro" panose="020B0509030403020204" pitchFamily="49" charset="0"/>
              </a:rPr>
              <a:t>For</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each</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class</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weighted</a:t>
            </a:r>
            <a:r>
              <a:rPr lang="es-ES" sz="1100" dirty="0">
                <a:latin typeface="Source Code Pro" panose="020B0509030403020204" pitchFamily="49" charset="0"/>
                <a:ea typeface="Source Code Pro" panose="020B0509030403020204" pitchFamily="49" charset="0"/>
              </a:rPr>
              <a:t> sum </a:t>
            </a:r>
            <a:r>
              <a:rPr lang="es-ES" sz="1100" dirty="0" err="1">
                <a:latin typeface="Source Code Pro" panose="020B0509030403020204" pitchFamily="49" charset="0"/>
                <a:ea typeface="Source Code Pro" panose="020B0509030403020204" pitchFamily="49" charset="0"/>
              </a:rPr>
              <a:t>of</a:t>
            </a:r>
            <a:r>
              <a:rPr lang="es-ES" sz="1100" dirty="0">
                <a:latin typeface="Source Code Pro" panose="020B0509030403020204" pitchFamily="49" charset="0"/>
                <a:ea typeface="Source Code Pro" panose="020B0509030403020204" pitchFamily="49" charset="0"/>
              </a:rPr>
              <a:t> output </a:t>
            </a:r>
            <a:r>
              <a:rPr lang="es-ES" sz="1100" dirty="0" err="1">
                <a:latin typeface="Source Code Pro" panose="020B0509030403020204" pitchFamily="49" charset="0"/>
                <a:ea typeface="Source Code Pro" panose="020B0509030403020204" pitchFamily="49" charset="0"/>
              </a:rPr>
              <a:t>of</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previous</a:t>
            </a:r>
            <a:r>
              <a:rPr lang="es-ES" sz="1100" dirty="0">
                <a:latin typeface="Source Code Pro" panose="020B0509030403020204" pitchFamily="49" charset="0"/>
                <a:ea typeface="Source Code Pro" panose="020B0509030403020204" pitchFamily="49" charset="0"/>
              </a:rPr>
              <a:t> step.</a:t>
            </a:r>
            <a:endParaRPr lang="es-ES" dirty="0">
              <a:latin typeface="Source Code Pro" panose="020B0509030403020204" pitchFamily="49" charset="0"/>
              <a:ea typeface="Source Code Pro" panose="020B0509030403020204" pitchFamily="49" charset="0"/>
            </a:endParaRPr>
          </a:p>
        </p:txBody>
      </p:sp>
      <p:cxnSp>
        <p:nvCxnSpPr>
          <p:cNvPr id="29" name="Conector recto 28">
            <a:extLst>
              <a:ext uri="{FF2B5EF4-FFF2-40B4-BE49-F238E27FC236}">
                <a16:creationId xmlns:a16="http://schemas.microsoft.com/office/drawing/2014/main" id="{B75DD12E-96AB-4FE4-3B90-6556E89A1A83}"/>
              </a:ext>
            </a:extLst>
          </p:cNvPr>
          <p:cNvCxnSpPr>
            <a:cxnSpLocks/>
          </p:cNvCxnSpPr>
          <p:nvPr/>
        </p:nvCxnSpPr>
        <p:spPr>
          <a:xfrm>
            <a:off x="2397199" y="3410473"/>
            <a:ext cx="2047111" cy="0"/>
          </a:xfrm>
          <a:prstGeom prst="line">
            <a:avLst/>
          </a:prstGeom>
        </p:spPr>
        <p:style>
          <a:lnRef idx="3">
            <a:schemeClr val="accent5"/>
          </a:lnRef>
          <a:fillRef idx="0">
            <a:schemeClr val="accent5"/>
          </a:fillRef>
          <a:effectRef idx="2">
            <a:schemeClr val="accent5"/>
          </a:effectRef>
          <a:fontRef idx="minor">
            <a:schemeClr val="tx1"/>
          </a:fontRef>
        </p:style>
      </p:cxnSp>
      <p:sp>
        <p:nvSpPr>
          <p:cNvPr id="30" name="Arco 29">
            <a:extLst>
              <a:ext uri="{FF2B5EF4-FFF2-40B4-BE49-F238E27FC236}">
                <a16:creationId xmlns:a16="http://schemas.microsoft.com/office/drawing/2014/main" id="{A94B4760-6E27-2CE2-7B55-D1D9FB1C92EA}"/>
              </a:ext>
            </a:extLst>
          </p:cNvPr>
          <p:cNvSpPr/>
          <p:nvPr/>
        </p:nvSpPr>
        <p:spPr>
          <a:xfrm>
            <a:off x="4468280" y="3198260"/>
            <a:ext cx="3258448" cy="334209"/>
          </a:xfrm>
          <a:prstGeom prst="arc">
            <a:avLst>
              <a:gd name="adj1" fmla="val 10975667"/>
              <a:gd name="adj2" fmla="val 20745591"/>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31" name="CuadroTexto 30">
            <a:extLst>
              <a:ext uri="{FF2B5EF4-FFF2-40B4-BE49-F238E27FC236}">
                <a16:creationId xmlns:a16="http://schemas.microsoft.com/office/drawing/2014/main" id="{5EA965A3-42DC-1A82-2E1A-2F9C66304284}"/>
              </a:ext>
            </a:extLst>
          </p:cNvPr>
          <p:cNvSpPr txBox="1"/>
          <p:nvPr/>
        </p:nvSpPr>
        <p:spPr>
          <a:xfrm>
            <a:off x="6765119" y="2898692"/>
            <a:ext cx="1618577" cy="646331"/>
          </a:xfrm>
          <a:prstGeom prst="rect">
            <a:avLst/>
          </a:prstGeom>
          <a:noFill/>
        </p:spPr>
        <p:txBody>
          <a:bodyPr wrap="square" rtlCol="0">
            <a:spAutoFit/>
          </a:bodyPr>
          <a:lstStyle/>
          <a:p>
            <a:r>
              <a:rPr lang="es-ES" sz="1200" dirty="0" err="1">
                <a:latin typeface="Source Code Pro" panose="020B0509030403020204" pitchFamily="49" charset="0"/>
                <a:ea typeface="Source Code Pro" panose="020B0509030403020204" pitchFamily="49" charset="0"/>
              </a:rPr>
              <a:t>Label</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compatibility</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function</a:t>
            </a:r>
            <a:endParaRPr lang="es-ES" dirty="0">
              <a:latin typeface="Source Code Pro" panose="020B0509030403020204" pitchFamily="49" charset="0"/>
              <a:ea typeface="Source Code Pro" panose="020B0509030403020204" pitchFamily="49" charset="0"/>
            </a:endParaRPr>
          </a:p>
        </p:txBody>
      </p:sp>
      <p:cxnSp>
        <p:nvCxnSpPr>
          <p:cNvPr id="32" name="Conector recto 31">
            <a:extLst>
              <a:ext uri="{FF2B5EF4-FFF2-40B4-BE49-F238E27FC236}">
                <a16:creationId xmlns:a16="http://schemas.microsoft.com/office/drawing/2014/main" id="{9EF57E6A-D349-15E2-50C0-54EED58AD50F}"/>
              </a:ext>
            </a:extLst>
          </p:cNvPr>
          <p:cNvCxnSpPr>
            <a:cxnSpLocks/>
          </p:cNvCxnSpPr>
          <p:nvPr/>
        </p:nvCxnSpPr>
        <p:spPr>
          <a:xfrm>
            <a:off x="2335411" y="3834727"/>
            <a:ext cx="1791746" cy="0"/>
          </a:xfrm>
          <a:prstGeom prst="line">
            <a:avLst/>
          </a:prstGeom>
        </p:spPr>
        <p:style>
          <a:lnRef idx="3">
            <a:schemeClr val="accent5"/>
          </a:lnRef>
          <a:fillRef idx="0">
            <a:schemeClr val="accent5"/>
          </a:fillRef>
          <a:effectRef idx="2">
            <a:schemeClr val="accent5"/>
          </a:effectRef>
          <a:fontRef idx="minor">
            <a:schemeClr val="tx1"/>
          </a:fontRef>
        </p:style>
      </p:cxnSp>
      <p:sp>
        <p:nvSpPr>
          <p:cNvPr id="34" name="Arco 33">
            <a:extLst>
              <a:ext uri="{FF2B5EF4-FFF2-40B4-BE49-F238E27FC236}">
                <a16:creationId xmlns:a16="http://schemas.microsoft.com/office/drawing/2014/main" id="{3390C264-E003-1213-8F75-1420A099D079}"/>
              </a:ext>
            </a:extLst>
          </p:cNvPr>
          <p:cNvSpPr/>
          <p:nvPr/>
        </p:nvSpPr>
        <p:spPr>
          <a:xfrm rot="512438">
            <a:off x="4373540" y="3844940"/>
            <a:ext cx="3258448" cy="334209"/>
          </a:xfrm>
          <a:prstGeom prst="arc">
            <a:avLst>
              <a:gd name="adj1" fmla="val 10975667"/>
              <a:gd name="adj2" fmla="val 21034749"/>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35" name="CuadroTexto 34">
            <a:extLst>
              <a:ext uri="{FF2B5EF4-FFF2-40B4-BE49-F238E27FC236}">
                <a16:creationId xmlns:a16="http://schemas.microsoft.com/office/drawing/2014/main" id="{5D7B69F6-740D-C5CE-F547-FEF1A4A77551}"/>
              </a:ext>
            </a:extLst>
          </p:cNvPr>
          <p:cNvSpPr txBox="1"/>
          <p:nvPr/>
        </p:nvSpPr>
        <p:spPr>
          <a:xfrm>
            <a:off x="6847712" y="3863750"/>
            <a:ext cx="1936617" cy="646331"/>
          </a:xfrm>
          <a:prstGeom prst="rect">
            <a:avLst/>
          </a:prstGeom>
          <a:noFill/>
        </p:spPr>
        <p:txBody>
          <a:bodyPr wrap="square" rtlCol="0">
            <a:spAutoFit/>
          </a:bodyPr>
          <a:lstStyle/>
          <a:p>
            <a:r>
              <a:rPr lang="es-ES" sz="1200" dirty="0">
                <a:latin typeface="Source Code Pro" panose="020B0509030403020204" pitchFamily="49" charset="0"/>
                <a:ea typeface="Source Code Pro" panose="020B0509030403020204" pitchFamily="49" charset="0"/>
              </a:rPr>
              <a:t>Q </a:t>
            </a:r>
            <a:r>
              <a:rPr lang="es-ES" sz="1200" dirty="0" err="1">
                <a:latin typeface="Source Code Pro" panose="020B0509030403020204" pitchFamily="49" charset="0"/>
                <a:ea typeface="Source Code Pro" panose="020B0509030403020204" pitchFamily="49" charset="0"/>
              </a:rPr>
              <a:t>is</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subtracted</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from</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our</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initial</a:t>
            </a:r>
            <a:r>
              <a:rPr lang="es-ES" sz="1200" dirty="0">
                <a:latin typeface="Source Code Pro" panose="020B0509030403020204" pitchFamily="49" charset="0"/>
                <a:ea typeface="Source Code Pro" panose="020B0509030403020204" pitchFamily="49" charset="0"/>
              </a:rPr>
              <a:t> scores</a:t>
            </a:r>
          </a:p>
        </p:txBody>
      </p:sp>
    </p:spTree>
    <p:extLst>
      <p:ext uri="{BB962C8B-B14F-4D97-AF65-F5344CB8AC3E}">
        <p14:creationId xmlns:p14="http://schemas.microsoft.com/office/powerpoint/2010/main" val="187154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p:bldP spid="18" grpId="0" animBg="1"/>
      <p:bldP spid="20" grpId="0"/>
      <p:bldP spid="23" grpId="0" animBg="1"/>
      <p:bldP spid="24" grpId="0"/>
      <p:bldP spid="27" grpId="0" animBg="1"/>
      <p:bldP spid="28" grpId="0"/>
      <p:bldP spid="30" grpId="0" animBg="1"/>
      <p:bldP spid="34" grpId="0" animBg="1"/>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43069BA-62EA-6E2B-955E-7E55AE71C10F}"/>
              </a:ext>
            </a:extLst>
          </p:cNvPr>
          <p:cNvSpPr>
            <a:spLocks noGrp="1"/>
          </p:cNvSpPr>
          <p:nvPr>
            <p:ph type="title"/>
          </p:nvPr>
        </p:nvSpPr>
        <p:spPr>
          <a:xfrm>
            <a:off x="311700" y="631800"/>
            <a:ext cx="4260300" cy="755700"/>
          </a:xfrm>
        </p:spPr>
        <p:txBody>
          <a:bodyPr/>
          <a:lstStyle/>
          <a:p>
            <a:r>
              <a:rPr lang="en-US" b="0" i="0" dirty="0">
                <a:solidFill>
                  <a:srgbClr val="111111"/>
                </a:solidFill>
                <a:effectLst/>
                <a:latin typeface="Oswald" panose="00000500000000000000" pitchFamily="2" charset="0"/>
              </a:rPr>
              <a:t>CRF as CNN for one iteration</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A2BB57A3-61BC-D593-C7DD-92C3076050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11</a:t>
            </a:fld>
            <a:endParaRPr lang="it-IT"/>
          </a:p>
        </p:txBody>
      </p:sp>
      <p:pic>
        <p:nvPicPr>
          <p:cNvPr id="4" name="Imagen 3">
            <a:extLst>
              <a:ext uri="{FF2B5EF4-FFF2-40B4-BE49-F238E27FC236}">
                <a16:creationId xmlns:a16="http://schemas.microsoft.com/office/drawing/2014/main" id="{EBD58821-4A2A-A91D-5280-77D8FC462F8C}"/>
              </a:ext>
            </a:extLst>
          </p:cNvPr>
          <p:cNvPicPr>
            <a:picLocks noChangeAspect="1"/>
          </p:cNvPicPr>
          <p:nvPr/>
        </p:nvPicPr>
        <p:blipFill>
          <a:blip r:embed="rId3"/>
          <a:stretch>
            <a:fillRect/>
          </a:stretch>
        </p:blipFill>
        <p:spPr>
          <a:xfrm>
            <a:off x="4695568" y="322451"/>
            <a:ext cx="3357751" cy="2130098"/>
          </a:xfrm>
          <a:prstGeom prst="rect">
            <a:avLst/>
          </a:prstGeom>
        </p:spPr>
      </p:pic>
      <p:pic>
        <p:nvPicPr>
          <p:cNvPr id="37" name="Imagen 36">
            <a:extLst>
              <a:ext uri="{FF2B5EF4-FFF2-40B4-BE49-F238E27FC236}">
                <a16:creationId xmlns:a16="http://schemas.microsoft.com/office/drawing/2014/main" id="{0082D236-C948-756F-0FAA-1E9C41280CC4}"/>
              </a:ext>
            </a:extLst>
          </p:cNvPr>
          <p:cNvPicPr>
            <a:picLocks noChangeAspect="1"/>
          </p:cNvPicPr>
          <p:nvPr/>
        </p:nvPicPr>
        <p:blipFill>
          <a:blip r:embed="rId4"/>
          <a:stretch>
            <a:fillRect/>
          </a:stretch>
        </p:blipFill>
        <p:spPr>
          <a:xfrm>
            <a:off x="791285" y="2809104"/>
            <a:ext cx="7436199" cy="1438986"/>
          </a:xfrm>
          <a:prstGeom prst="rect">
            <a:avLst/>
          </a:prstGeom>
        </p:spPr>
      </p:pic>
      <p:sp>
        <p:nvSpPr>
          <p:cNvPr id="38" name="CuadroTexto 37">
            <a:extLst>
              <a:ext uri="{FF2B5EF4-FFF2-40B4-BE49-F238E27FC236}">
                <a16:creationId xmlns:a16="http://schemas.microsoft.com/office/drawing/2014/main" id="{3B50BABA-2B9A-B17C-5D93-20937C74D622}"/>
              </a:ext>
            </a:extLst>
          </p:cNvPr>
          <p:cNvSpPr txBox="1"/>
          <p:nvPr/>
        </p:nvSpPr>
        <p:spPr>
          <a:xfrm>
            <a:off x="2141838" y="3528597"/>
            <a:ext cx="963827" cy="3077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es-ES" dirty="0" err="1"/>
              <a:t>Kernel</a:t>
            </a:r>
            <a:endParaRPr lang="es-ES" dirty="0"/>
          </a:p>
        </p:txBody>
      </p:sp>
      <p:sp>
        <p:nvSpPr>
          <p:cNvPr id="39" name="CuadroTexto 38">
            <a:extLst>
              <a:ext uri="{FF2B5EF4-FFF2-40B4-BE49-F238E27FC236}">
                <a16:creationId xmlns:a16="http://schemas.microsoft.com/office/drawing/2014/main" id="{DF7659AA-91DF-9882-849F-5ECE7F4F071E}"/>
              </a:ext>
            </a:extLst>
          </p:cNvPr>
          <p:cNvSpPr txBox="1"/>
          <p:nvPr/>
        </p:nvSpPr>
        <p:spPr>
          <a:xfrm>
            <a:off x="3759289" y="3420875"/>
            <a:ext cx="696929"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ES" dirty="0"/>
              <a:t>1x1 </a:t>
            </a:r>
            <a:r>
              <a:rPr lang="es-ES" dirty="0" err="1"/>
              <a:t>Conv</a:t>
            </a:r>
            <a:endParaRPr lang="es-ES" dirty="0"/>
          </a:p>
        </p:txBody>
      </p:sp>
      <p:sp>
        <p:nvSpPr>
          <p:cNvPr id="40" name="CuadroTexto 39">
            <a:extLst>
              <a:ext uri="{FF2B5EF4-FFF2-40B4-BE49-F238E27FC236}">
                <a16:creationId xmlns:a16="http://schemas.microsoft.com/office/drawing/2014/main" id="{23BEB73C-CC3B-E233-7122-0D45312DEB11}"/>
              </a:ext>
            </a:extLst>
          </p:cNvPr>
          <p:cNvSpPr txBox="1"/>
          <p:nvPr/>
        </p:nvSpPr>
        <p:spPr>
          <a:xfrm>
            <a:off x="4850808" y="3441467"/>
            <a:ext cx="696929"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ES" dirty="0"/>
              <a:t>1x1 </a:t>
            </a:r>
            <a:r>
              <a:rPr lang="es-ES" dirty="0" err="1"/>
              <a:t>Conv</a:t>
            </a:r>
            <a:endParaRPr lang="es-ES" dirty="0"/>
          </a:p>
        </p:txBody>
      </p:sp>
    </p:spTree>
    <p:extLst>
      <p:ext uri="{BB962C8B-B14F-4D97-AF65-F5344CB8AC3E}">
        <p14:creationId xmlns:p14="http://schemas.microsoft.com/office/powerpoint/2010/main" val="215051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81109-46D2-E359-1D0B-7B75B5067797}"/>
              </a:ext>
            </a:extLst>
          </p:cNvPr>
          <p:cNvSpPr>
            <a:spLocks noGrp="1"/>
          </p:cNvSpPr>
          <p:nvPr>
            <p:ph type="title"/>
          </p:nvPr>
        </p:nvSpPr>
        <p:spPr>
          <a:xfrm>
            <a:off x="311700" y="631800"/>
            <a:ext cx="4143422" cy="755700"/>
          </a:xfrm>
        </p:spPr>
        <p:txBody>
          <a:bodyPr/>
          <a:lstStyle/>
          <a:p>
            <a:r>
              <a:rPr lang="en-US" b="0" i="0" dirty="0">
                <a:solidFill>
                  <a:srgbClr val="111111"/>
                </a:solidFill>
                <a:effectLst/>
                <a:latin typeface="Oswald" panose="00000500000000000000" pitchFamily="2" charset="0"/>
              </a:rPr>
              <a:t>Advantages and Limitations</a:t>
            </a:r>
            <a:endParaRPr lang="es-ES" dirty="0">
              <a:latin typeface="Oswald" panose="00000500000000000000" pitchFamily="2" charset="0"/>
            </a:endParaRPr>
          </a:p>
        </p:txBody>
      </p:sp>
      <p:sp>
        <p:nvSpPr>
          <p:cNvPr id="3" name="Marcador de texto 2">
            <a:extLst>
              <a:ext uri="{FF2B5EF4-FFF2-40B4-BE49-F238E27FC236}">
                <a16:creationId xmlns:a16="http://schemas.microsoft.com/office/drawing/2014/main" id="{35207A9C-68BC-3A35-DF12-011EF3C950CC}"/>
              </a:ext>
            </a:extLst>
          </p:cNvPr>
          <p:cNvSpPr>
            <a:spLocks noGrp="1"/>
          </p:cNvSpPr>
          <p:nvPr>
            <p:ph type="body" idx="1"/>
          </p:nvPr>
        </p:nvSpPr>
        <p:spPr>
          <a:xfrm>
            <a:off x="311699" y="1618204"/>
            <a:ext cx="7843759" cy="482445"/>
          </a:xfrm>
        </p:spPr>
        <p:txBody>
          <a:bodyPr/>
          <a:lstStyle/>
          <a:p>
            <a:pPr algn="l">
              <a:buFont typeface="Arial" panose="020B0604020202020204" pitchFamily="34" charset="0"/>
              <a:buChar char="•"/>
            </a:pPr>
            <a:r>
              <a:rPr lang="en-US" sz="2000" b="0" i="0" dirty="0">
                <a:solidFill>
                  <a:srgbClr val="111111"/>
                </a:solidFill>
                <a:effectLst/>
                <a:latin typeface="Source Code Pro" panose="020B0509030403020204" pitchFamily="49" charset="0"/>
                <a:ea typeface="Source Code Pro" panose="020B0509030403020204" pitchFamily="49" charset="0"/>
              </a:rPr>
              <a:t>It’s a simple algorithm</a:t>
            </a:r>
          </a:p>
        </p:txBody>
      </p:sp>
      <p:sp>
        <p:nvSpPr>
          <p:cNvPr id="4" name="Marcador de número de diapositiva 3">
            <a:extLst>
              <a:ext uri="{FF2B5EF4-FFF2-40B4-BE49-F238E27FC236}">
                <a16:creationId xmlns:a16="http://schemas.microsoft.com/office/drawing/2014/main" id="{995AF397-E898-C3AD-732B-29A600CF24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12</a:t>
            </a:fld>
            <a:endParaRPr lang="it-IT"/>
          </a:p>
        </p:txBody>
      </p:sp>
      <p:sp>
        <p:nvSpPr>
          <p:cNvPr id="5" name="Marcador de texto 2">
            <a:extLst>
              <a:ext uri="{FF2B5EF4-FFF2-40B4-BE49-F238E27FC236}">
                <a16:creationId xmlns:a16="http://schemas.microsoft.com/office/drawing/2014/main" id="{18DA97B2-AD7C-6324-34D2-DD436B491A7E}"/>
              </a:ext>
            </a:extLst>
          </p:cNvPr>
          <p:cNvSpPr txBox="1">
            <a:spLocks/>
          </p:cNvSpPr>
          <p:nvPr/>
        </p:nvSpPr>
        <p:spPr>
          <a:xfrm>
            <a:off x="315815" y="2091882"/>
            <a:ext cx="7843759" cy="758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1pPr>
            <a:lvl2pPr marL="914400" marR="0" lvl="1"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1371600" marR="0" lvl="2"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1828800" marR="0" lvl="3"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2286000" marR="0" lvl="4"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2743200" marR="0" lvl="5"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3200400" marR="0" lvl="6"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3657600" marR="0" lvl="7"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4114800" marR="0" lvl="8" indent="-304800" algn="l" rtl="0">
              <a:lnSpc>
                <a:spcPct val="115000"/>
              </a:lnSpc>
              <a:spcBef>
                <a:spcPts val="1600"/>
              </a:spcBef>
              <a:spcAft>
                <a:spcPts val="160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pPr marL="457200" marR="0" indent="-301752" algn="l" rtl="0">
              <a:lnSpc>
                <a:spcPct val="115000"/>
              </a:lnSpc>
              <a:spcBef>
                <a:spcPts val="0"/>
              </a:spcBef>
              <a:spcAft>
                <a:spcPts val="0"/>
              </a:spcAft>
              <a:buClr>
                <a:schemeClr val="dk2"/>
              </a:buClr>
              <a:buSzPts val="1200"/>
              <a:buFont typeface="Arial" panose="020B0604020202020204" pitchFamily="34" charset="0"/>
              <a:buChar char="•"/>
            </a:pPr>
            <a:r>
              <a:rPr lang="en-US" sz="1800" b="0" i="0" dirty="0">
                <a:solidFill>
                  <a:srgbClr val="111111"/>
                </a:solidFill>
                <a:effectLst/>
                <a:latin typeface="Source Code Pro" panose="020B0509030403020204" pitchFamily="49" charset="0"/>
                <a:ea typeface="Source Code Pro" panose="020B0509030403020204" pitchFamily="49" charset="0"/>
                <a:cs typeface="Source Code Pro" panose="020B0509030403020204" pitchFamily="49" charset="0"/>
              </a:rPr>
              <a:t>It is easy to implement with powerful models using back-propagation algorithms.</a:t>
            </a:r>
            <a:endParaRPr lang="en-US" sz="1800" dirty="0">
              <a:effectLst/>
            </a:endParaRPr>
          </a:p>
        </p:txBody>
      </p:sp>
      <p:sp>
        <p:nvSpPr>
          <p:cNvPr id="6" name="Marcador de texto 2">
            <a:extLst>
              <a:ext uri="{FF2B5EF4-FFF2-40B4-BE49-F238E27FC236}">
                <a16:creationId xmlns:a16="http://schemas.microsoft.com/office/drawing/2014/main" id="{566FB7B4-A53D-0323-15BE-017729200C05}"/>
              </a:ext>
            </a:extLst>
          </p:cNvPr>
          <p:cNvSpPr txBox="1">
            <a:spLocks/>
          </p:cNvSpPr>
          <p:nvPr/>
        </p:nvSpPr>
        <p:spPr>
          <a:xfrm>
            <a:off x="311694" y="2796215"/>
            <a:ext cx="7843759" cy="758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1pPr>
            <a:lvl2pPr marL="914400" marR="0" lvl="1"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1371600" marR="0" lvl="2"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1828800" marR="0" lvl="3"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2286000" marR="0" lvl="4"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2743200" marR="0" lvl="5"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3200400" marR="0" lvl="6"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3657600" marR="0" lvl="7"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4114800" marR="0" lvl="8" indent="-304800" algn="l" rtl="0">
              <a:lnSpc>
                <a:spcPct val="115000"/>
              </a:lnSpc>
              <a:spcBef>
                <a:spcPts val="1600"/>
              </a:spcBef>
              <a:spcAft>
                <a:spcPts val="160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pPr marL="457200" marR="0" indent="-301752" algn="l" rtl="0">
              <a:lnSpc>
                <a:spcPct val="115000"/>
              </a:lnSpc>
              <a:spcBef>
                <a:spcPts val="0"/>
              </a:spcBef>
              <a:spcAft>
                <a:spcPts val="0"/>
              </a:spcAft>
              <a:buFont typeface="Arial" panose="020B0604020202020204" pitchFamily="34" charset="0"/>
              <a:buChar char="•"/>
            </a:pPr>
            <a:r>
              <a:rPr lang="en-US" sz="1800" b="0" i="0" dirty="0">
                <a:solidFill>
                  <a:srgbClr val="111111"/>
                </a:solidFill>
                <a:effectLst/>
                <a:latin typeface="Source Code Pro" panose="020B0509030403020204" pitchFamily="49" charset="0"/>
                <a:ea typeface="Source Code Pro" panose="020B0509030403020204" pitchFamily="49" charset="0"/>
                <a:cs typeface="Source Code Pro" panose="020B0509030403020204" pitchFamily="49" charset="0"/>
              </a:rPr>
              <a:t>Significant improvement in accuracy compared to sparse CRFs</a:t>
            </a:r>
            <a:endParaRPr lang="en-US" sz="2800" dirty="0">
              <a:effectLst/>
            </a:endParaRPr>
          </a:p>
        </p:txBody>
      </p:sp>
      <p:sp>
        <p:nvSpPr>
          <p:cNvPr id="8" name="Marcador de texto 2">
            <a:extLst>
              <a:ext uri="{FF2B5EF4-FFF2-40B4-BE49-F238E27FC236}">
                <a16:creationId xmlns:a16="http://schemas.microsoft.com/office/drawing/2014/main" id="{DD765727-3BC8-6207-58B3-0E66068D92B7}"/>
              </a:ext>
            </a:extLst>
          </p:cNvPr>
          <p:cNvSpPr txBox="1">
            <a:spLocks/>
          </p:cNvSpPr>
          <p:nvPr/>
        </p:nvSpPr>
        <p:spPr>
          <a:xfrm>
            <a:off x="315811" y="3459363"/>
            <a:ext cx="7843759" cy="758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1pPr>
            <a:lvl2pPr marL="914400" marR="0" lvl="1"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2pPr>
            <a:lvl3pPr marL="1371600" marR="0" lvl="2"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3pPr>
            <a:lvl4pPr marL="1828800" marR="0" lvl="3"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4pPr>
            <a:lvl5pPr marL="2286000" marR="0" lvl="4"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5pPr>
            <a:lvl6pPr marL="2743200" marR="0" lvl="5"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6pPr>
            <a:lvl7pPr marL="3200400" marR="0" lvl="6"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7pPr>
            <a:lvl8pPr marL="3657600" marR="0" lvl="7" indent="-304800" algn="l" rtl="0">
              <a:lnSpc>
                <a:spcPct val="115000"/>
              </a:lnSpc>
              <a:spcBef>
                <a:spcPts val="1600"/>
              </a:spcBef>
              <a:spcAft>
                <a:spcPts val="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8pPr>
            <a:lvl9pPr marL="4114800" marR="0" lvl="8" indent="-304800" algn="l" rtl="0">
              <a:lnSpc>
                <a:spcPct val="115000"/>
              </a:lnSpc>
              <a:spcBef>
                <a:spcPts val="1600"/>
              </a:spcBef>
              <a:spcAft>
                <a:spcPts val="1600"/>
              </a:spcAft>
              <a:buClr>
                <a:schemeClr val="dk2"/>
              </a:buClr>
              <a:buSzPts val="1200"/>
              <a:buFont typeface="Source Code Pro"/>
              <a:buChar char="■"/>
              <a:defRPr sz="1200" b="0" i="0" u="none" strike="noStrike" cap="none">
                <a:solidFill>
                  <a:schemeClr val="dk2"/>
                </a:solidFill>
                <a:latin typeface="Source Code Pro"/>
                <a:ea typeface="Source Code Pro"/>
                <a:cs typeface="Source Code Pro"/>
                <a:sym typeface="Source Code Pro"/>
              </a:defRPr>
            </a:lvl9pPr>
          </a:lstStyle>
          <a:p>
            <a:pPr marL="457200" marR="0" indent="-301752" algn="l" rtl="0">
              <a:lnSpc>
                <a:spcPct val="115000"/>
              </a:lnSpc>
              <a:spcBef>
                <a:spcPts val="0"/>
              </a:spcBef>
              <a:spcAft>
                <a:spcPts val="0"/>
              </a:spcAft>
              <a:buFont typeface="Arial" panose="020B0604020202020204" pitchFamily="34" charset="0"/>
              <a:buChar char="•"/>
            </a:pPr>
            <a:r>
              <a:rPr lang="en-US" sz="1800" b="0" i="0" dirty="0">
                <a:solidFill>
                  <a:srgbClr val="111111"/>
                </a:solidFill>
                <a:effectLst/>
                <a:latin typeface="Source Code Pro" panose="020B0509030403020204" pitchFamily="49" charset="0"/>
                <a:ea typeface="Source Code Pro" panose="020B0509030403020204" pitchFamily="49" charset="0"/>
                <a:cs typeface="Source Code Pro" panose="020B0509030403020204" pitchFamily="49" charset="0"/>
              </a:rPr>
              <a:t>However….. fails to provide strong theoretical guarantees on the quality of its solutions.</a:t>
            </a:r>
            <a:endParaRPr lang="en-US" sz="2800" dirty="0">
              <a:effectLst/>
            </a:endParaRPr>
          </a:p>
        </p:txBody>
      </p:sp>
    </p:spTree>
    <p:extLst>
      <p:ext uri="{BB962C8B-B14F-4D97-AF65-F5344CB8AC3E}">
        <p14:creationId xmlns:p14="http://schemas.microsoft.com/office/powerpoint/2010/main" val="21848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D26742-4ACF-0F11-698F-01C64CA6B1FE}"/>
              </a:ext>
            </a:extLst>
          </p:cNvPr>
          <p:cNvSpPr>
            <a:spLocks noGrp="1"/>
          </p:cNvSpPr>
          <p:nvPr>
            <p:ph type="title"/>
          </p:nvPr>
        </p:nvSpPr>
        <p:spPr/>
        <p:txBody>
          <a:bodyPr/>
          <a:lstStyle/>
          <a:p>
            <a:r>
              <a:rPr lang="es-ES" dirty="0"/>
              <a:t>Deep Dive</a:t>
            </a:r>
          </a:p>
        </p:txBody>
      </p:sp>
      <p:sp>
        <p:nvSpPr>
          <p:cNvPr id="5" name="Subtítulo 4">
            <a:extLst>
              <a:ext uri="{FF2B5EF4-FFF2-40B4-BE49-F238E27FC236}">
                <a16:creationId xmlns:a16="http://schemas.microsoft.com/office/drawing/2014/main" id="{CD968EC5-BBC3-36C4-D01A-EC3723F96514}"/>
              </a:ext>
            </a:extLst>
          </p:cNvPr>
          <p:cNvSpPr>
            <a:spLocks noGrp="1"/>
          </p:cNvSpPr>
          <p:nvPr>
            <p:ph type="subTitle" idx="1"/>
          </p:nvPr>
        </p:nvSpPr>
        <p:spPr/>
        <p:txBody>
          <a:bodyPr/>
          <a:lstStyle/>
          <a:p>
            <a:endParaRPr lang="es-ES"/>
          </a:p>
        </p:txBody>
      </p:sp>
      <p:sp>
        <p:nvSpPr>
          <p:cNvPr id="6" name="Marcador de texto 5">
            <a:extLst>
              <a:ext uri="{FF2B5EF4-FFF2-40B4-BE49-F238E27FC236}">
                <a16:creationId xmlns:a16="http://schemas.microsoft.com/office/drawing/2014/main" id="{A356A429-2E3A-48C6-1988-9AACB5CFA60A}"/>
              </a:ext>
            </a:extLst>
          </p:cNvPr>
          <p:cNvSpPr>
            <a:spLocks noGrp="1"/>
          </p:cNvSpPr>
          <p:nvPr>
            <p:ph type="body" idx="2"/>
          </p:nvPr>
        </p:nvSpPr>
        <p:spPr/>
        <p:txBody>
          <a:bodyPr/>
          <a:lstStyle/>
          <a:p>
            <a:endParaRPr lang="es-ES"/>
          </a:p>
        </p:txBody>
      </p:sp>
      <p:sp>
        <p:nvSpPr>
          <p:cNvPr id="4" name="Marcador de número de diapositiva 3">
            <a:extLst>
              <a:ext uri="{FF2B5EF4-FFF2-40B4-BE49-F238E27FC236}">
                <a16:creationId xmlns:a16="http://schemas.microsoft.com/office/drawing/2014/main" id="{EA88B2BA-00A1-F2BC-4ADD-675812D04A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13</a:t>
            </a:fld>
            <a:endParaRPr lang="it-IT"/>
          </a:p>
        </p:txBody>
      </p:sp>
    </p:spTree>
    <p:extLst>
      <p:ext uri="{BB962C8B-B14F-4D97-AF65-F5344CB8AC3E}">
        <p14:creationId xmlns:p14="http://schemas.microsoft.com/office/powerpoint/2010/main" val="92565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202B10A-33A9-C465-3B9B-0E9EFD377A49}"/>
              </a:ext>
            </a:extLst>
          </p:cNvPr>
          <p:cNvSpPr>
            <a:spLocks noGrp="1"/>
          </p:cNvSpPr>
          <p:nvPr>
            <p:ph type="title"/>
          </p:nvPr>
        </p:nvSpPr>
        <p:spPr/>
        <p:txBody>
          <a:bodyPr/>
          <a:lstStyle/>
          <a:p>
            <a:r>
              <a:rPr lang="en-US" b="0" i="0" dirty="0">
                <a:solidFill>
                  <a:srgbClr val="111111"/>
                </a:solidFill>
                <a:effectLst/>
                <a:latin typeface="Oswald" panose="00000500000000000000" pitchFamily="2" charset="0"/>
              </a:rPr>
              <a:t>Implementation Details</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6AD80C8E-27B0-FDEE-489D-77350EEC1C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14</a:t>
            </a:fld>
            <a:endParaRPr lang="it-IT"/>
          </a:p>
        </p:txBody>
      </p:sp>
      <p:pic>
        <p:nvPicPr>
          <p:cNvPr id="3" name="Imagen 2">
            <a:extLst>
              <a:ext uri="{FF2B5EF4-FFF2-40B4-BE49-F238E27FC236}">
                <a16:creationId xmlns:a16="http://schemas.microsoft.com/office/drawing/2014/main" id="{16378B7C-D61A-2C7B-60B0-479BDC31EEE5}"/>
              </a:ext>
            </a:extLst>
          </p:cNvPr>
          <p:cNvPicPr>
            <a:picLocks noChangeAspect="1"/>
          </p:cNvPicPr>
          <p:nvPr/>
        </p:nvPicPr>
        <p:blipFill>
          <a:blip r:embed="rId3"/>
          <a:stretch>
            <a:fillRect/>
          </a:stretch>
        </p:blipFill>
        <p:spPr>
          <a:xfrm>
            <a:off x="2125444" y="1557030"/>
            <a:ext cx="4011745" cy="3089258"/>
          </a:xfrm>
          <a:prstGeom prst="rect">
            <a:avLst/>
          </a:prstGeom>
        </p:spPr>
      </p:pic>
      <p:sp>
        <p:nvSpPr>
          <p:cNvPr id="4" name="CuadroTexto 3">
            <a:extLst>
              <a:ext uri="{FF2B5EF4-FFF2-40B4-BE49-F238E27FC236}">
                <a16:creationId xmlns:a16="http://schemas.microsoft.com/office/drawing/2014/main" id="{89937DE6-A113-93F7-4D61-B7DC93188E6D}"/>
              </a:ext>
            </a:extLst>
          </p:cNvPr>
          <p:cNvSpPr txBox="1"/>
          <p:nvPr/>
        </p:nvSpPr>
        <p:spPr>
          <a:xfrm rot="20745201">
            <a:off x="4961406" y="3598981"/>
            <a:ext cx="1956328" cy="1015663"/>
          </a:xfrm>
          <a:prstGeom prst="rect">
            <a:avLst/>
          </a:prstGeom>
          <a:noFill/>
        </p:spPr>
        <p:txBody>
          <a:bodyPr wrap="square" rtlCol="0">
            <a:spAutoFit/>
          </a:bodyPr>
          <a:lstStyle/>
          <a:p>
            <a:r>
              <a:rPr lang="es-ES" sz="2000" dirty="0">
                <a:solidFill>
                  <a:srgbClr val="FF0000"/>
                </a:solidFill>
                <a:latin typeface="Source Code Pro" panose="020B0509030403020204" pitchFamily="49" charset="0"/>
                <a:ea typeface="Source Code Pro" panose="020B0509030403020204" pitchFamily="49" charset="0"/>
              </a:rPr>
              <a:t>Recursive </a:t>
            </a:r>
            <a:r>
              <a:rPr lang="es-ES" sz="2000" dirty="0" err="1">
                <a:solidFill>
                  <a:srgbClr val="FF0000"/>
                </a:solidFill>
                <a:latin typeface="Source Code Pro" panose="020B0509030403020204" pitchFamily="49" charset="0"/>
                <a:ea typeface="Source Code Pro" panose="020B0509030403020204" pitchFamily="49" charset="0"/>
              </a:rPr>
              <a:t>iterations</a:t>
            </a:r>
            <a:r>
              <a:rPr lang="es-ES" sz="2000" dirty="0">
                <a:solidFill>
                  <a:srgbClr val="FF0000"/>
                </a:solidFill>
                <a:latin typeface="Source Code Pro" panose="020B0509030403020204" pitchFamily="49" charset="0"/>
                <a:ea typeface="Source Code Pro" panose="020B0509030403020204" pitchFamily="49" charset="0"/>
              </a:rPr>
              <a:t> = RNN</a:t>
            </a:r>
          </a:p>
        </p:txBody>
      </p:sp>
    </p:spTree>
    <p:extLst>
      <p:ext uri="{BB962C8B-B14F-4D97-AF65-F5344CB8AC3E}">
        <p14:creationId xmlns:p14="http://schemas.microsoft.com/office/powerpoint/2010/main" val="367074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1202B10A-33A9-C465-3B9B-0E9EFD377A49}"/>
              </a:ext>
            </a:extLst>
          </p:cNvPr>
          <p:cNvSpPr>
            <a:spLocks noGrp="1"/>
          </p:cNvSpPr>
          <p:nvPr>
            <p:ph type="title"/>
          </p:nvPr>
        </p:nvSpPr>
        <p:spPr/>
        <p:txBody>
          <a:bodyPr/>
          <a:lstStyle/>
          <a:p>
            <a:r>
              <a:rPr lang="en-US" b="0" i="0" dirty="0">
                <a:solidFill>
                  <a:srgbClr val="111111"/>
                </a:solidFill>
                <a:effectLst/>
                <a:latin typeface="Oswald" panose="00000500000000000000" pitchFamily="2" charset="0"/>
              </a:rPr>
              <a:t>Implementation Details</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6AD80C8E-27B0-FDEE-489D-77350EEC1C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15</a:t>
            </a:fld>
            <a:endParaRPr lang="it-IT"/>
          </a:p>
        </p:txBody>
      </p:sp>
      <p:pic>
        <p:nvPicPr>
          <p:cNvPr id="3" name="Imagen 2">
            <a:extLst>
              <a:ext uri="{FF2B5EF4-FFF2-40B4-BE49-F238E27FC236}">
                <a16:creationId xmlns:a16="http://schemas.microsoft.com/office/drawing/2014/main" id="{16378B7C-D61A-2C7B-60B0-479BDC31EEE5}"/>
              </a:ext>
            </a:extLst>
          </p:cNvPr>
          <p:cNvPicPr>
            <a:picLocks noChangeAspect="1"/>
          </p:cNvPicPr>
          <p:nvPr/>
        </p:nvPicPr>
        <p:blipFill>
          <a:blip r:embed="rId3"/>
          <a:stretch>
            <a:fillRect/>
          </a:stretch>
        </p:blipFill>
        <p:spPr>
          <a:xfrm>
            <a:off x="5049795" y="121550"/>
            <a:ext cx="2306594" cy="1776200"/>
          </a:xfrm>
          <a:prstGeom prst="rect">
            <a:avLst/>
          </a:prstGeom>
        </p:spPr>
      </p:pic>
      <p:pic>
        <p:nvPicPr>
          <p:cNvPr id="7" name="Imagen 6">
            <a:extLst>
              <a:ext uri="{FF2B5EF4-FFF2-40B4-BE49-F238E27FC236}">
                <a16:creationId xmlns:a16="http://schemas.microsoft.com/office/drawing/2014/main" id="{380F0952-A6D6-79D8-FEB5-82FCABD4A864}"/>
              </a:ext>
            </a:extLst>
          </p:cNvPr>
          <p:cNvPicPr>
            <a:picLocks noChangeAspect="1"/>
          </p:cNvPicPr>
          <p:nvPr/>
        </p:nvPicPr>
        <p:blipFill>
          <a:blip r:embed="rId4"/>
          <a:stretch>
            <a:fillRect/>
          </a:stretch>
        </p:blipFill>
        <p:spPr>
          <a:xfrm>
            <a:off x="1715700" y="2090286"/>
            <a:ext cx="4382044" cy="2310929"/>
          </a:xfrm>
          <a:prstGeom prst="rect">
            <a:avLst/>
          </a:prstGeom>
        </p:spPr>
      </p:pic>
      <p:sp>
        <p:nvSpPr>
          <p:cNvPr id="9" name="Arco 8">
            <a:extLst>
              <a:ext uri="{FF2B5EF4-FFF2-40B4-BE49-F238E27FC236}">
                <a16:creationId xmlns:a16="http://schemas.microsoft.com/office/drawing/2014/main" id="{8B5AAA82-1FEC-3D1A-9F89-0212540CD50B}"/>
              </a:ext>
            </a:extLst>
          </p:cNvPr>
          <p:cNvSpPr/>
          <p:nvPr/>
        </p:nvSpPr>
        <p:spPr>
          <a:xfrm rot="7988241">
            <a:off x="4017962" y="1834516"/>
            <a:ext cx="1370022" cy="334209"/>
          </a:xfrm>
          <a:prstGeom prst="arc">
            <a:avLst>
              <a:gd name="adj1" fmla="val 11241310"/>
              <a:gd name="adj2" fmla="val 20188503"/>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10" name="CuadroTexto 9">
            <a:extLst>
              <a:ext uri="{FF2B5EF4-FFF2-40B4-BE49-F238E27FC236}">
                <a16:creationId xmlns:a16="http://schemas.microsoft.com/office/drawing/2014/main" id="{6B62D47B-1EFD-AC68-8306-659A7A3CB72C}"/>
              </a:ext>
            </a:extLst>
          </p:cNvPr>
          <p:cNvSpPr txBox="1"/>
          <p:nvPr/>
        </p:nvSpPr>
        <p:spPr>
          <a:xfrm>
            <a:off x="1911178" y="1958986"/>
            <a:ext cx="848498" cy="307777"/>
          </a:xfrm>
          <a:prstGeom prst="rect">
            <a:avLst/>
          </a:prstGeom>
          <a:noFill/>
        </p:spPr>
        <p:txBody>
          <a:bodyPr wrap="square" rtlCol="0">
            <a:spAutoFit/>
          </a:bodyPr>
          <a:lstStyle/>
          <a:p>
            <a:r>
              <a:rPr lang="es-ES" dirty="0">
                <a:latin typeface="Source Code Pro" panose="020B0509030403020204" pitchFamily="49" charset="0"/>
                <a:ea typeface="Source Code Pro" panose="020B0509030403020204" pitchFamily="49" charset="0"/>
              </a:rPr>
              <a:t>Input</a:t>
            </a:r>
          </a:p>
        </p:txBody>
      </p:sp>
      <p:sp>
        <p:nvSpPr>
          <p:cNvPr id="11" name="CuadroTexto 10">
            <a:extLst>
              <a:ext uri="{FF2B5EF4-FFF2-40B4-BE49-F238E27FC236}">
                <a16:creationId xmlns:a16="http://schemas.microsoft.com/office/drawing/2014/main" id="{A870798B-B1C8-C54B-56EE-45AD5BFC8D6C}"/>
              </a:ext>
            </a:extLst>
          </p:cNvPr>
          <p:cNvSpPr txBox="1"/>
          <p:nvPr/>
        </p:nvSpPr>
        <p:spPr>
          <a:xfrm>
            <a:off x="5020962" y="1946627"/>
            <a:ext cx="848498" cy="307777"/>
          </a:xfrm>
          <a:prstGeom prst="rect">
            <a:avLst/>
          </a:prstGeom>
          <a:noFill/>
        </p:spPr>
        <p:txBody>
          <a:bodyPr wrap="square" rtlCol="0">
            <a:spAutoFit/>
          </a:bodyPr>
          <a:lstStyle/>
          <a:p>
            <a:r>
              <a:rPr lang="es-ES" dirty="0">
                <a:latin typeface="Source Code Pro" panose="020B0509030403020204" pitchFamily="49" charset="0"/>
                <a:ea typeface="Source Code Pro" panose="020B0509030403020204" pitchFamily="49" charset="0"/>
              </a:rPr>
              <a:t>Output</a:t>
            </a:r>
          </a:p>
        </p:txBody>
      </p:sp>
      <p:sp>
        <p:nvSpPr>
          <p:cNvPr id="12" name="CuadroTexto 11">
            <a:extLst>
              <a:ext uri="{FF2B5EF4-FFF2-40B4-BE49-F238E27FC236}">
                <a16:creationId xmlns:a16="http://schemas.microsoft.com/office/drawing/2014/main" id="{7692524E-74C5-DA9B-3D3E-EB10E5FD8B98}"/>
              </a:ext>
            </a:extLst>
          </p:cNvPr>
          <p:cNvSpPr txBox="1"/>
          <p:nvPr/>
        </p:nvSpPr>
        <p:spPr>
          <a:xfrm>
            <a:off x="3520204" y="2016652"/>
            <a:ext cx="1361150" cy="261610"/>
          </a:xfrm>
          <a:prstGeom prst="rect">
            <a:avLst/>
          </a:prstGeom>
          <a:noFill/>
        </p:spPr>
        <p:txBody>
          <a:bodyPr wrap="square" rtlCol="0">
            <a:spAutoFit/>
          </a:bodyPr>
          <a:lstStyle/>
          <a:p>
            <a:r>
              <a:rPr lang="es-ES" sz="1100" dirty="0" err="1">
                <a:latin typeface="Source Code Pro" panose="020B0509030403020204" pitchFamily="49" charset="0"/>
                <a:ea typeface="Source Code Pro" panose="020B0509030403020204" pitchFamily="49" charset="0"/>
              </a:rPr>
              <a:t>Model</a:t>
            </a:r>
            <a:endParaRPr lang="es-ES" dirty="0">
              <a:latin typeface="Source Code Pro" panose="020B0509030403020204" pitchFamily="49" charset="0"/>
              <a:ea typeface="Source Code Pro" panose="020B0509030403020204" pitchFamily="49" charset="0"/>
            </a:endParaRPr>
          </a:p>
        </p:txBody>
      </p:sp>
      <p:sp>
        <p:nvSpPr>
          <p:cNvPr id="13" name="CuadroTexto 12">
            <a:extLst>
              <a:ext uri="{FF2B5EF4-FFF2-40B4-BE49-F238E27FC236}">
                <a16:creationId xmlns:a16="http://schemas.microsoft.com/office/drawing/2014/main" id="{B929ADD0-B2ED-B473-769B-988B37634273}"/>
              </a:ext>
            </a:extLst>
          </p:cNvPr>
          <p:cNvSpPr txBox="1"/>
          <p:nvPr/>
        </p:nvSpPr>
        <p:spPr>
          <a:xfrm>
            <a:off x="4357816" y="3987114"/>
            <a:ext cx="2677298" cy="769441"/>
          </a:xfrm>
          <a:prstGeom prst="rect">
            <a:avLst/>
          </a:prstGeom>
          <a:noFill/>
        </p:spPr>
        <p:txBody>
          <a:bodyPr wrap="square" rtlCol="0">
            <a:spAutoFit/>
          </a:bodyPr>
          <a:lstStyle/>
          <a:p>
            <a:r>
              <a:rPr lang="es-ES" sz="1100" dirty="0">
                <a:solidFill>
                  <a:srgbClr val="FF0000"/>
                </a:solidFill>
                <a:latin typeface="Source Code Pro" panose="020B0509030403020204" pitchFamily="49" charset="0"/>
                <a:ea typeface="Source Code Pro" panose="020B0509030403020204" pitchFamily="49" charset="0"/>
              </a:rPr>
              <a:t>*</a:t>
            </a:r>
            <a:r>
              <a:rPr lang="es-ES" sz="1100" dirty="0" err="1">
                <a:solidFill>
                  <a:srgbClr val="FF0000"/>
                </a:solidFill>
                <a:latin typeface="Source Code Pro" panose="020B0509030403020204" pitchFamily="49" charset="0"/>
                <a:ea typeface="Source Code Pro" panose="020B0509030403020204" pitchFamily="49" charset="0"/>
              </a:rPr>
              <a:t>Segmentation</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map</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created</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by</a:t>
            </a:r>
            <a:r>
              <a:rPr lang="es-ES" sz="1100" dirty="0">
                <a:solidFill>
                  <a:srgbClr val="FF0000"/>
                </a:solidFill>
                <a:latin typeface="Source Code Pro" panose="020B0509030403020204" pitchFamily="49" charset="0"/>
                <a:ea typeface="Source Code Pro" panose="020B0509030403020204" pitchFamily="49" charset="0"/>
              </a:rPr>
              <a:t> FCN. </a:t>
            </a:r>
            <a:r>
              <a:rPr lang="es-ES" sz="1100" dirty="0" err="1">
                <a:solidFill>
                  <a:srgbClr val="FF0000"/>
                </a:solidFill>
                <a:latin typeface="Source Code Pro" panose="020B0509030403020204" pitchFamily="49" charset="0"/>
                <a:ea typeface="Source Code Pro" panose="020B0509030403020204" pitchFamily="49" charset="0"/>
              </a:rPr>
              <a:t>This</a:t>
            </a:r>
            <a:r>
              <a:rPr lang="es-ES" sz="1100" dirty="0">
                <a:solidFill>
                  <a:srgbClr val="FF0000"/>
                </a:solidFill>
                <a:latin typeface="Source Code Pro" panose="020B0509030403020204" pitchFamily="49" charset="0"/>
                <a:ea typeface="Source Code Pro" panose="020B0509030403020204" pitchFamily="49" charset="0"/>
              </a:rPr>
              <a:t> are </a:t>
            </a:r>
            <a:r>
              <a:rPr lang="es-ES" sz="1100" dirty="0" err="1">
                <a:solidFill>
                  <a:srgbClr val="FF0000"/>
                </a:solidFill>
                <a:latin typeface="Source Code Pro" panose="020B0509030403020204" pitchFamily="49" charset="0"/>
                <a:ea typeface="Source Code Pro" panose="020B0509030403020204" pitchFamily="49" charset="0"/>
              </a:rPr>
              <a:t>the</a:t>
            </a:r>
            <a:r>
              <a:rPr lang="es-ES" sz="1100" dirty="0">
                <a:solidFill>
                  <a:srgbClr val="FF0000"/>
                </a:solidFill>
                <a:latin typeface="Source Code Pro" panose="020B0509030403020204" pitchFamily="49" charset="0"/>
                <a:ea typeface="Source Code Pro" panose="020B0509030403020204" pitchFamily="49" charset="0"/>
              </a:rPr>
              <a:t> </a:t>
            </a:r>
            <a:r>
              <a:rPr lang="es-ES" sz="1100" b="1" dirty="0" err="1">
                <a:solidFill>
                  <a:srgbClr val="FF0000"/>
                </a:solidFill>
                <a:latin typeface="Source Code Pro" panose="020B0509030403020204" pitchFamily="49" charset="0"/>
                <a:ea typeface="Source Code Pro" panose="020B0509030403020204" pitchFamily="49" charset="0"/>
              </a:rPr>
              <a:t>unary</a:t>
            </a:r>
            <a:r>
              <a:rPr lang="es-ES" sz="1100" b="1" dirty="0">
                <a:solidFill>
                  <a:srgbClr val="FF0000"/>
                </a:solidFill>
                <a:latin typeface="Source Code Pro" panose="020B0509030403020204" pitchFamily="49" charset="0"/>
                <a:ea typeface="Source Code Pro" panose="020B0509030403020204" pitchFamily="49" charset="0"/>
              </a:rPr>
              <a:t> scores</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that</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where</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feeded</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to</a:t>
            </a:r>
            <a:r>
              <a:rPr lang="es-ES" sz="1100" dirty="0">
                <a:solidFill>
                  <a:srgbClr val="FF0000"/>
                </a:solidFill>
                <a:latin typeface="Source Code Pro" panose="020B0509030403020204" pitchFamily="49" charset="0"/>
                <a:ea typeface="Source Code Pro" panose="020B0509030403020204" pitchFamily="49" charset="0"/>
              </a:rPr>
              <a:t> </a:t>
            </a:r>
            <a:r>
              <a:rPr lang="es-ES" sz="1100" dirty="0" err="1">
                <a:solidFill>
                  <a:srgbClr val="FF0000"/>
                </a:solidFill>
                <a:latin typeface="Source Code Pro" panose="020B0509030403020204" pitchFamily="49" charset="0"/>
                <a:ea typeface="Source Code Pro" panose="020B0509030403020204" pitchFamily="49" charset="0"/>
              </a:rPr>
              <a:t>the</a:t>
            </a:r>
            <a:r>
              <a:rPr lang="es-ES" sz="1100" dirty="0">
                <a:solidFill>
                  <a:srgbClr val="FF0000"/>
                </a:solidFill>
                <a:latin typeface="Source Code Pro" panose="020B0509030403020204" pitchFamily="49" charset="0"/>
                <a:ea typeface="Source Code Pro" panose="020B0509030403020204" pitchFamily="49" charset="0"/>
              </a:rPr>
              <a:t> MFA.</a:t>
            </a:r>
          </a:p>
        </p:txBody>
      </p:sp>
    </p:spTree>
    <p:extLst>
      <p:ext uri="{BB962C8B-B14F-4D97-AF65-F5344CB8AC3E}">
        <p14:creationId xmlns:p14="http://schemas.microsoft.com/office/powerpoint/2010/main" val="2445740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7362DB-AD28-57E2-24C6-178BEEFBD387}"/>
              </a:ext>
            </a:extLst>
          </p:cNvPr>
          <p:cNvSpPr>
            <a:spLocks noGrp="1"/>
          </p:cNvSpPr>
          <p:nvPr>
            <p:ph type="title"/>
          </p:nvPr>
        </p:nvSpPr>
        <p:spPr/>
        <p:txBody>
          <a:bodyPr/>
          <a:lstStyle/>
          <a:p>
            <a:r>
              <a:rPr lang="en-US" b="0" i="0" dirty="0">
                <a:solidFill>
                  <a:srgbClr val="111111"/>
                </a:solidFill>
                <a:effectLst/>
                <a:latin typeface="Oswald" panose="00000500000000000000" pitchFamily="2" charset="0"/>
              </a:rPr>
              <a:t>Evaluation</a:t>
            </a:r>
            <a:endParaRPr lang="es-ES" dirty="0">
              <a:latin typeface="Oswald" panose="00000500000000000000" pitchFamily="2" charset="0"/>
            </a:endParaRPr>
          </a:p>
        </p:txBody>
      </p:sp>
      <p:sp>
        <p:nvSpPr>
          <p:cNvPr id="4" name="Marcador de número de diapositiva 3">
            <a:extLst>
              <a:ext uri="{FF2B5EF4-FFF2-40B4-BE49-F238E27FC236}">
                <a16:creationId xmlns:a16="http://schemas.microsoft.com/office/drawing/2014/main" id="{9D3C533B-B89B-D7C2-14F9-7482E11F8B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16</a:t>
            </a:fld>
            <a:endParaRPr lang="it-IT"/>
          </a:p>
        </p:txBody>
      </p:sp>
      <p:pic>
        <p:nvPicPr>
          <p:cNvPr id="8" name="Imagen 7">
            <a:extLst>
              <a:ext uri="{FF2B5EF4-FFF2-40B4-BE49-F238E27FC236}">
                <a16:creationId xmlns:a16="http://schemas.microsoft.com/office/drawing/2014/main" id="{0A2A7775-980E-2557-9FCB-51F7C9C59A51}"/>
              </a:ext>
            </a:extLst>
          </p:cNvPr>
          <p:cNvPicPr>
            <a:picLocks noChangeAspect="1"/>
          </p:cNvPicPr>
          <p:nvPr/>
        </p:nvPicPr>
        <p:blipFill>
          <a:blip r:embed="rId2"/>
          <a:stretch>
            <a:fillRect/>
          </a:stretch>
        </p:blipFill>
        <p:spPr>
          <a:xfrm>
            <a:off x="2228404" y="267459"/>
            <a:ext cx="4139445" cy="4789358"/>
          </a:xfrm>
          <a:prstGeom prst="rect">
            <a:avLst/>
          </a:prstGeom>
        </p:spPr>
      </p:pic>
      <p:sp>
        <p:nvSpPr>
          <p:cNvPr id="9" name="CuadroTexto 8">
            <a:extLst>
              <a:ext uri="{FF2B5EF4-FFF2-40B4-BE49-F238E27FC236}">
                <a16:creationId xmlns:a16="http://schemas.microsoft.com/office/drawing/2014/main" id="{21B3433A-B731-BDEA-5F6D-77AFB1B46C12}"/>
              </a:ext>
            </a:extLst>
          </p:cNvPr>
          <p:cNvSpPr txBox="1"/>
          <p:nvPr/>
        </p:nvSpPr>
        <p:spPr>
          <a:xfrm>
            <a:off x="6433751" y="640038"/>
            <a:ext cx="1972804" cy="923330"/>
          </a:xfrm>
          <a:prstGeom prst="rect">
            <a:avLst/>
          </a:prstGeom>
          <a:noFill/>
        </p:spPr>
        <p:txBody>
          <a:bodyPr wrap="square" rtlCol="0">
            <a:spAutoFit/>
          </a:bodyPr>
          <a:lstStyle/>
          <a:p>
            <a:r>
              <a:rPr lang="en-US" sz="900" dirty="0">
                <a:latin typeface="Source Code Pro" panose="020B0509030403020204" pitchFamily="49" charset="0"/>
                <a:ea typeface="Source Code Pro" panose="020B0509030403020204" pitchFamily="49" charset="0"/>
              </a:rPr>
              <a:t>*Evaluation metrics are not always a reliable way of evaluating models. If we look closely in this figure, CRF-RNN outperforms ground truth.</a:t>
            </a:r>
            <a:endParaRPr lang="es-ES" sz="9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21598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32DCAEA-7A13-E276-AF9D-D7EF55AFF01D}"/>
              </a:ext>
            </a:extLst>
          </p:cNvPr>
          <p:cNvSpPr>
            <a:spLocks noGrp="1"/>
          </p:cNvSpPr>
          <p:nvPr>
            <p:ph type="title"/>
          </p:nvPr>
        </p:nvSpPr>
        <p:spPr/>
        <p:txBody>
          <a:bodyPr/>
          <a:lstStyle/>
          <a:p>
            <a:r>
              <a:rPr lang="es-ES" dirty="0"/>
              <a:t>Demo</a:t>
            </a:r>
          </a:p>
        </p:txBody>
      </p:sp>
      <p:sp>
        <p:nvSpPr>
          <p:cNvPr id="6" name="Subtítulo 5">
            <a:extLst>
              <a:ext uri="{FF2B5EF4-FFF2-40B4-BE49-F238E27FC236}">
                <a16:creationId xmlns:a16="http://schemas.microsoft.com/office/drawing/2014/main" id="{B834ADA8-D5FF-8DB6-29D0-1A7B6156605C}"/>
              </a:ext>
            </a:extLst>
          </p:cNvPr>
          <p:cNvSpPr>
            <a:spLocks noGrp="1"/>
          </p:cNvSpPr>
          <p:nvPr>
            <p:ph type="subTitle" idx="1"/>
          </p:nvPr>
        </p:nvSpPr>
        <p:spPr/>
        <p:txBody>
          <a:bodyPr/>
          <a:lstStyle/>
          <a:p>
            <a:endParaRPr lang="es-ES"/>
          </a:p>
        </p:txBody>
      </p:sp>
      <p:sp>
        <p:nvSpPr>
          <p:cNvPr id="7" name="Marcador de texto 6">
            <a:extLst>
              <a:ext uri="{FF2B5EF4-FFF2-40B4-BE49-F238E27FC236}">
                <a16:creationId xmlns:a16="http://schemas.microsoft.com/office/drawing/2014/main" id="{2522FE11-4CC4-6FE3-CC5F-183D53E400A1}"/>
              </a:ext>
            </a:extLst>
          </p:cNvPr>
          <p:cNvSpPr>
            <a:spLocks noGrp="1"/>
          </p:cNvSpPr>
          <p:nvPr>
            <p:ph type="body" idx="2"/>
          </p:nvPr>
        </p:nvSpPr>
        <p:spPr/>
        <p:txBody>
          <a:bodyPr/>
          <a:lstStyle/>
          <a:p>
            <a:endParaRPr lang="es-ES" dirty="0"/>
          </a:p>
        </p:txBody>
      </p:sp>
      <p:sp>
        <p:nvSpPr>
          <p:cNvPr id="4" name="Marcador de número de diapositiva 3">
            <a:extLst>
              <a:ext uri="{FF2B5EF4-FFF2-40B4-BE49-F238E27FC236}">
                <a16:creationId xmlns:a16="http://schemas.microsoft.com/office/drawing/2014/main" id="{6198125D-7EC9-66CE-17F1-5610F72250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17</a:t>
            </a:fld>
            <a:endParaRPr lang="it-IT"/>
          </a:p>
        </p:txBody>
      </p:sp>
    </p:spTree>
    <p:extLst>
      <p:ext uri="{BB962C8B-B14F-4D97-AF65-F5344CB8AC3E}">
        <p14:creationId xmlns:p14="http://schemas.microsoft.com/office/powerpoint/2010/main" val="330160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E90E6-122F-C9E3-3602-4FD17B8C4386}"/>
              </a:ext>
            </a:extLst>
          </p:cNvPr>
          <p:cNvSpPr>
            <a:spLocks noGrp="1"/>
          </p:cNvSpPr>
          <p:nvPr>
            <p:ph type="title"/>
          </p:nvPr>
        </p:nvSpPr>
        <p:spPr>
          <a:xfrm>
            <a:off x="359826" y="762429"/>
            <a:ext cx="2808000" cy="755700"/>
          </a:xfrm>
        </p:spPr>
        <p:txBody>
          <a:bodyPr/>
          <a:lstStyle/>
          <a:p>
            <a:r>
              <a:rPr lang="es-ES" dirty="0" err="1"/>
              <a:t>References</a:t>
            </a:r>
            <a:endParaRPr lang="es-ES" dirty="0"/>
          </a:p>
        </p:txBody>
      </p:sp>
      <p:sp>
        <p:nvSpPr>
          <p:cNvPr id="8" name="Marcador de texto 7">
            <a:extLst>
              <a:ext uri="{FF2B5EF4-FFF2-40B4-BE49-F238E27FC236}">
                <a16:creationId xmlns:a16="http://schemas.microsoft.com/office/drawing/2014/main" id="{7BE7006F-79D0-5E8A-6CD0-91087FC97452}"/>
              </a:ext>
            </a:extLst>
          </p:cNvPr>
          <p:cNvSpPr>
            <a:spLocks noGrp="1"/>
          </p:cNvSpPr>
          <p:nvPr>
            <p:ph type="body" idx="1"/>
          </p:nvPr>
        </p:nvSpPr>
        <p:spPr>
          <a:xfrm>
            <a:off x="841150" y="1712417"/>
            <a:ext cx="5965347" cy="2950800"/>
          </a:xfrm>
        </p:spPr>
        <p:txBody>
          <a:bodyPr/>
          <a:lstStyle/>
          <a:p>
            <a:r>
              <a:rPr lang="en-US" sz="1100" dirty="0"/>
              <a:t>[1] Alban </a:t>
            </a:r>
            <a:r>
              <a:rPr lang="en-US" sz="1100" dirty="0" err="1"/>
              <a:t>Desmaison</a:t>
            </a:r>
            <a:r>
              <a:rPr lang="en-US" sz="1100" dirty="0"/>
              <a:t>, Rudy Bunel, </a:t>
            </a:r>
            <a:r>
              <a:rPr lang="en-US" sz="1100" dirty="0" err="1"/>
              <a:t>Pushmeet</a:t>
            </a:r>
            <a:r>
              <a:rPr lang="en-US" sz="1100" dirty="0"/>
              <a:t> Kohli, Philip H. S. Torr, and M. Pawan Kumar. Efficient continuous relaxations for dense CRF. </a:t>
            </a:r>
            <a:r>
              <a:rPr lang="en-US" sz="1100" dirty="0" err="1"/>
              <a:t>CoRR</a:t>
            </a:r>
            <a:r>
              <a:rPr lang="en-US" sz="1100" dirty="0"/>
              <a:t>, abs/1608.06192, 2016. </a:t>
            </a:r>
          </a:p>
          <a:p>
            <a:r>
              <a:rPr lang="en-US" sz="1100" dirty="0"/>
              <a:t>[2] Philipp </a:t>
            </a:r>
            <a:r>
              <a:rPr lang="en-US" sz="1100" dirty="0" err="1"/>
              <a:t>Kr¨ahenb¨uhl</a:t>
            </a:r>
            <a:r>
              <a:rPr lang="en-US" sz="1100" dirty="0"/>
              <a:t> and </a:t>
            </a:r>
            <a:r>
              <a:rPr lang="en-US" sz="1100" dirty="0" err="1"/>
              <a:t>Vladlen</a:t>
            </a:r>
            <a:r>
              <a:rPr lang="en-US" sz="1100" dirty="0"/>
              <a:t> </a:t>
            </a:r>
            <a:r>
              <a:rPr lang="en-US" sz="1100" dirty="0" err="1"/>
              <a:t>Koltun</a:t>
            </a:r>
            <a:r>
              <a:rPr lang="en-US" sz="1100" dirty="0"/>
              <a:t>. Efficient inference in fully connected </a:t>
            </a:r>
            <a:r>
              <a:rPr lang="en-US" sz="1100" dirty="0" err="1"/>
              <a:t>crfs</a:t>
            </a:r>
            <a:r>
              <a:rPr lang="en-US" sz="1100" dirty="0"/>
              <a:t> with gaussian edge potentials. </a:t>
            </a:r>
            <a:r>
              <a:rPr lang="en-US" sz="1100" dirty="0" err="1"/>
              <a:t>CoRR</a:t>
            </a:r>
            <a:r>
              <a:rPr lang="en-US" sz="1100" dirty="0"/>
              <a:t>, abs/1210.5644, 2012. </a:t>
            </a:r>
          </a:p>
          <a:p>
            <a:r>
              <a:rPr lang="en-US" sz="1100" dirty="0"/>
              <a:t>[3] </a:t>
            </a:r>
            <a:r>
              <a:rPr lang="en-US" sz="1100" dirty="0" err="1"/>
              <a:t>Bengong</a:t>
            </a:r>
            <a:r>
              <a:rPr lang="en-US" sz="1100" dirty="0"/>
              <a:t> Yu and </a:t>
            </a:r>
            <a:r>
              <a:rPr lang="en-US" sz="1100" dirty="0" err="1"/>
              <a:t>Zhaodi</a:t>
            </a:r>
            <a:r>
              <a:rPr lang="en-US" sz="1100" dirty="0"/>
              <a:t> Fan. A comprehensive review of conditional random fields: Variants, hybrids and applications. </a:t>
            </a:r>
            <a:r>
              <a:rPr lang="en-US" sz="1100" dirty="0" err="1"/>
              <a:t>Artif</a:t>
            </a:r>
            <a:r>
              <a:rPr lang="en-US" sz="1100" dirty="0"/>
              <a:t>. </a:t>
            </a:r>
            <a:r>
              <a:rPr lang="en-US" sz="1100" dirty="0" err="1"/>
              <a:t>Intell</a:t>
            </a:r>
            <a:r>
              <a:rPr lang="en-US" sz="1100" dirty="0"/>
              <a:t>. Rev., 53(6):4289–4333, </a:t>
            </a:r>
            <a:r>
              <a:rPr lang="en-US" sz="1100" dirty="0" err="1"/>
              <a:t>aug</a:t>
            </a:r>
            <a:r>
              <a:rPr lang="en-US" sz="1100" dirty="0"/>
              <a:t> 2020. </a:t>
            </a:r>
          </a:p>
          <a:p>
            <a:r>
              <a:rPr lang="en-US" sz="1100" dirty="0"/>
              <a:t>[4] Shuai Zheng, </a:t>
            </a:r>
            <a:r>
              <a:rPr lang="en-US" sz="1100" dirty="0" err="1"/>
              <a:t>Sadeep</a:t>
            </a:r>
            <a:r>
              <a:rPr lang="en-US" sz="1100" dirty="0"/>
              <a:t> </a:t>
            </a:r>
            <a:r>
              <a:rPr lang="en-US" sz="1100" dirty="0" err="1"/>
              <a:t>Jayasumana</a:t>
            </a:r>
            <a:r>
              <a:rPr lang="en-US" sz="1100" dirty="0"/>
              <a:t>, Bernardino </a:t>
            </a:r>
            <a:r>
              <a:rPr lang="en-US" sz="1100" dirty="0" err="1"/>
              <a:t>Romera</a:t>
            </a:r>
            <a:r>
              <a:rPr lang="en-US" sz="1100" dirty="0"/>
              <a:t>-Paredes, </a:t>
            </a:r>
            <a:r>
              <a:rPr lang="en-US" sz="1100" dirty="0" err="1"/>
              <a:t>Vibhav</a:t>
            </a:r>
            <a:r>
              <a:rPr lang="en-US" sz="1100" dirty="0"/>
              <a:t> Vineet, </a:t>
            </a:r>
            <a:r>
              <a:rPr lang="en-US" sz="1100" dirty="0" err="1"/>
              <a:t>Zhizhong</a:t>
            </a:r>
            <a:r>
              <a:rPr lang="en-US" sz="1100" dirty="0"/>
              <a:t> </a:t>
            </a:r>
            <a:r>
              <a:rPr lang="en-US" sz="1100" dirty="0" err="1"/>
              <a:t>Su</a:t>
            </a:r>
            <a:r>
              <a:rPr lang="en-US" sz="1100" dirty="0"/>
              <a:t>, </a:t>
            </a:r>
            <a:r>
              <a:rPr lang="en-US" sz="1100" dirty="0" err="1"/>
              <a:t>Dalong</a:t>
            </a:r>
            <a:r>
              <a:rPr lang="en-US" sz="1100" dirty="0"/>
              <a:t> Du, Chang Huang, and Philip H. S. Torr. Conditional random fields as recurrent neural networks. </a:t>
            </a:r>
            <a:r>
              <a:rPr lang="en-US" sz="1100" dirty="0" err="1"/>
              <a:t>CoRR</a:t>
            </a:r>
            <a:r>
              <a:rPr lang="en-US" sz="1100" dirty="0"/>
              <a:t>, abs/1502.03240, 2015.</a:t>
            </a:r>
            <a:endParaRPr lang="es-ES" sz="1100" dirty="0"/>
          </a:p>
        </p:txBody>
      </p:sp>
      <p:sp>
        <p:nvSpPr>
          <p:cNvPr id="5" name="Marcador de número de diapositiva 4">
            <a:extLst>
              <a:ext uri="{FF2B5EF4-FFF2-40B4-BE49-F238E27FC236}">
                <a16:creationId xmlns:a16="http://schemas.microsoft.com/office/drawing/2014/main" id="{1AFFC5B6-2CC6-D68C-E870-8705E9E5E3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18</a:t>
            </a:fld>
            <a:endParaRPr lang="it-IT"/>
          </a:p>
        </p:txBody>
      </p:sp>
    </p:spTree>
    <p:extLst>
      <p:ext uri="{BB962C8B-B14F-4D97-AF65-F5344CB8AC3E}">
        <p14:creationId xmlns:p14="http://schemas.microsoft.com/office/powerpoint/2010/main" val="55397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g1b0c2aa4192_0_0"/>
          <p:cNvSpPr txBox="1">
            <a:spLocks noGrp="1"/>
          </p:cNvSpPr>
          <p:nvPr>
            <p:ph type="title"/>
          </p:nvPr>
        </p:nvSpPr>
        <p:spPr>
          <a:xfrm>
            <a:off x="265500" y="1078750"/>
            <a:ext cx="4045200" cy="1789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600"/>
              <a:buNone/>
            </a:pPr>
            <a:r>
              <a:rPr lang="it-IT" dirty="0"/>
              <a:t>OVERVIEW</a:t>
            </a:r>
            <a:endParaRPr dirty="0"/>
          </a:p>
        </p:txBody>
      </p:sp>
      <p:sp>
        <p:nvSpPr>
          <p:cNvPr id="59" name="Google Shape;59;g1b0c2aa4192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it-IT"/>
              <a:t>2</a:t>
            </a:fld>
            <a:endParaRPr/>
          </a:p>
        </p:txBody>
      </p:sp>
      <p:sp>
        <p:nvSpPr>
          <p:cNvPr id="60" name="Google Shape;60;g1b0c2aa4192_0_0"/>
          <p:cNvSpPr txBox="1">
            <a:spLocks noGrp="1"/>
          </p:cNvSpPr>
          <p:nvPr>
            <p:ph type="body" idx="2"/>
          </p:nvPr>
        </p:nvSpPr>
        <p:spPr>
          <a:xfrm>
            <a:off x="4998750" y="724200"/>
            <a:ext cx="3837000" cy="3695100"/>
          </a:xfrm>
          <a:prstGeom prst="rect">
            <a:avLst/>
          </a:prstGeom>
          <a:noFill/>
          <a:ln>
            <a:noFill/>
          </a:ln>
        </p:spPr>
        <p:txBody>
          <a:bodyPr spcFirstLastPara="1" wrap="square" lIns="91425" tIns="91425" rIns="91425" bIns="91425" anchor="ctr" anchorCtr="0">
            <a:noAutofit/>
          </a:bodyPr>
          <a:lstStyle/>
          <a:p>
            <a:pPr marL="742950" indent="-285750"/>
            <a:r>
              <a:rPr lang="en-US" dirty="0"/>
              <a:t>Introduction</a:t>
            </a:r>
          </a:p>
          <a:p>
            <a:pPr marL="742950" indent="-285750"/>
            <a:r>
              <a:rPr lang="en-US" dirty="0"/>
              <a:t>Mean Field Algorithm</a:t>
            </a:r>
          </a:p>
          <a:p>
            <a:pPr marL="742950" indent="-285750"/>
            <a:r>
              <a:rPr lang="en-US" dirty="0"/>
              <a:t>Deep Dive</a:t>
            </a:r>
          </a:p>
          <a:p>
            <a:pPr marL="742950" indent="-285750"/>
            <a:r>
              <a:rPr lang="en-US" dirty="0"/>
              <a:t>Demo</a:t>
            </a:r>
          </a:p>
          <a:p>
            <a:pPr marL="742950" indent="-28575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CC9ED-06F5-B23D-4225-8146F6D8034E}"/>
              </a:ext>
            </a:extLst>
          </p:cNvPr>
          <p:cNvSpPr>
            <a:spLocks noGrp="1"/>
          </p:cNvSpPr>
          <p:nvPr>
            <p:ph type="title"/>
          </p:nvPr>
        </p:nvSpPr>
        <p:spPr/>
        <p:txBody>
          <a:bodyPr/>
          <a:lstStyle/>
          <a:p>
            <a:r>
              <a:rPr lang="es-ES" dirty="0" err="1"/>
              <a:t>Introduction</a:t>
            </a:r>
            <a:endParaRPr lang="es-ES" dirty="0"/>
          </a:p>
        </p:txBody>
      </p:sp>
      <p:sp>
        <p:nvSpPr>
          <p:cNvPr id="3" name="Subtítulo 2">
            <a:extLst>
              <a:ext uri="{FF2B5EF4-FFF2-40B4-BE49-F238E27FC236}">
                <a16:creationId xmlns:a16="http://schemas.microsoft.com/office/drawing/2014/main" id="{4B6818C2-275E-C470-95E1-2622FA7D8693}"/>
              </a:ext>
            </a:extLst>
          </p:cNvPr>
          <p:cNvSpPr>
            <a:spLocks noGrp="1"/>
          </p:cNvSpPr>
          <p:nvPr>
            <p:ph type="subTitle" idx="1"/>
          </p:nvPr>
        </p:nvSpPr>
        <p:spPr/>
        <p:txBody>
          <a:bodyPr/>
          <a:lstStyle/>
          <a:p>
            <a:endParaRPr lang="es-ES"/>
          </a:p>
        </p:txBody>
      </p:sp>
      <p:sp>
        <p:nvSpPr>
          <p:cNvPr id="4" name="Marcador de texto 3">
            <a:extLst>
              <a:ext uri="{FF2B5EF4-FFF2-40B4-BE49-F238E27FC236}">
                <a16:creationId xmlns:a16="http://schemas.microsoft.com/office/drawing/2014/main" id="{DF9379EA-E06C-AACC-6411-9EBB70ABCA01}"/>
              </a:ext>
            </a:extLst>
          </p:cNvPr>
          <p:cNvSpPr>
            <a:spLocks noGrp="1"/>
          </p:cNvSpPr>
          <p:nvPr>
            <p:ph type="body" idx="2"/>
          </p:nvPr>
        </p:nvSpPr>
        <p:spPr/>
        <p:txBody>
          <a:bodyPr/>
          <a:lstStyle/>
          <a:p>
            <a:endParaRPr lang="es-ES"/>
          </a:p>
        </p:txBody>
      </p:sp>
      <p:sp>
        <p:nvSpPr>
          <p:cNvPr id="5" name="Marcador de número de diapositiva 4">
            <a:extLst>
              <a:ext uri="{FF2B5EF4-FFF2-40B4-BE49-F238E27FC236}">
                <a16:creationId xmlns:a16="http://schemas.microsoft.com/office/drawing/2014/main" id="{FF86D70E-FC54-0821-AE7E-A54685AB8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3</a:t>
            </a:fld>
            <a:endParaRPr lang="it-IT"/>
          </a:p>
        </p:txBody>
      </p:sp>
    </p:spTree>
    <p:extLst>
      <p:ext uri="{BB962C8B-B14F-4D97-AF65-F5344CB8AC3E}">
        <p14:creationId xmlns:p14="http://schemas.microsoft.com/office/powerpoint/2010/main" val="150449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852AE3F8-B74C-5C45-9132-90DB22A4DDD5}"/>
              </a:ext>
            </a:extLst>
          </p:cNvPr>
          <p:cNvSpPr>
            <a:spLocks noGrp="1"/>
          </p:cNvSpPr>
          <p:nvPr>
            <p:ph type="title"/>
          </p:nvPr>
        </p:nvSpPr>
        <p:spPr/>
        <p:txBody>
          <a:bodyPr/>
          <a:lstStyle/>
          <a:p>
            <a:r>
              <a:rPr lang="en-US" b="0" i="0" dirty="0">
                <a:solidFill>
                  <a:srgbClr val="111111"/>
                </a:solidFill>
                <a:effectLst/>
                <a:latin typeface="Oswald" panose="00000500000000000000" pitchFamily="2" charset="0"/>
              </a:rPr>
              <a:t>Motivation</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10C5F6AD-FDCA-3C4C-CE32-409F19EA61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4</a:t>
            </a:fld>
            <a:endParaRPr lang="it-IT"/>
          </a:p>
        </p:txBody>
      </p:sp>
      <p:sp>
        <p:nvSpPr>
          <p:cNvPr id="4" name="CuadroTexto 3">
            <a:extLst>
              <a:ext uri="{FF2B5EF4-FFF2-40B4-BE49-F238E27FC236}">
                <a16:creationId xmlns:a16="http://schemas.microsoft.com/office/drawing/2014/main" id="{1E5C4F01-B6DC-0F34-5CEF-D956B1EABDA6}"/>
              </a:ext>
            </a:extLst>
          </p:cNvPr>
          <p:cNvSpPr txBox="1"/>
          <p:nvPr/>
        </p:nvSpPr>
        <p:spPr>
          <a:xfrm>
            <a:off x="1828800" y="1589903"/>
            <a:ext cx="5684108" cy="646331"/>
          </a:xfrm>
          <a:prstGeom prst="rect">
            <a:avLst/>
          </a:prstGeom>
          <a:noFill/>
        </p:spPr>
        <p:txBody>
          <a:bodyPr wrap="square" rtlCol="0">
            <a:spAutoFit/>
          </a:bodyPr>
          <a:lstStyle/>
          <a:p>
            <a:r>
              <a:rPr lang="es-ES" sz="1800" dirty="0">
                <a:latin typeface="Source Code Pro" panose="020B0509030403020204" pitchFamily="49" charset="0"/>
                <a:ea typeface="Source Code Pro" panose="020B0509030403020204" pitchFamily="49" charset="0"/>
              </a:rPr>
              <a:t>CNN – </a:t>
            </a:r>
            <a:r>
              <a:rPr lang="es-ES" sz="1800" dirty="0" err="1">
                <a:latin typeface="Source Code Pro" panose="020B0509030403020204" pitchFamily="49" charset="0"/>
                <a:ea typeface="Source Code Pro" panose="020B0509030403020204" pitchFamily="49" charset="0"/>
              </a:rPr>
              <a:t>Revolutionized</a:t>
            </a:r>
            <a:r>
              <a:rPr lang="es-ES" sz="1800" dirty="0">
                <a:latin typeface="Source Code Pro" panose="020B0509030403020204" pitchFamily="49" charset="0"/>
                <a:ea typeface="Source Code Pro" panose="020B0509030403020204" pitchFamily="49" charset="0"/>
              </a:rPr>
              <a:t> </a:t>
            </a:r>
            <a:r>
              <a:rPr lang="es-ES" sz="1800" dirty="0" err="1">
                <a:latin typeface="Source Code Pro" panose="020B0509030403020204" pitchFamily="49" charset="0"/>
                <a:ea typeface="Source Code Pro" panose="020B0509030403020204" pitchFamily="49" charset="0"/>
              </a:rPr>
              <a:t>image</a:t>
            </a:r>
            <a:r>
              <a:rPr lang="es-ES" sz="1800" dirty="0">
                <a:latin typeface="Source Code Pro" panose="020B0509030403020204" pitchFamily="49" charset="0"/>
                <a:ea typeface="Source Code Pro" panose="020B0509030403020204" pitchFamily="49" charset="0"/>
              </a:rPr>
              <a:t> </a:t>
            </a:r>
            <a:r>
              <a:rPr lang="es-ES" sz="1800" dirty="0" err="1">
                <a:latin typeface="Source Code Pro" panose="020B0509030403020204" pitchFamily="49" charset="0"/>
                <a:ea typeface="Source Code Pro" panose="020B0509030403020204" pitchFamily="49" charset="0"/>
              </a:rPr>
              <a:t>classification</a:t>
            </a:r>
            <a:endParaRPr lang="es-ES" sz="1800" dirty="0">
              <a:latin typeface="Source Code Pro" panose="020B0509030403020204" pitchFamily="49" charset="0"/>
              <a:ea typeface="Source Code Pro" panose="020B0509030403020204" pitchFamily="49" charset="0"/>
            </a:endParaRPr>
          </a:p>
        </p:txBody>
      </p:sp>
      <p:sp>
        <p:nvSpPr>
          <p:cNvPr id="8" name="CuadroTexto 7">
            <a:extLst>
              <a:ext uri="{FF2B5EF4-FFF2-40B4-BE49-F238E27FC236}">
                <a16:creationId xmlns:a16="http://schemas.microsoft.com/office/drawing/2014/main" id="{FA04E5B0-C47B-CBE0-E32D-18BE77C05381}"/>
              </a:ext>
            </a:extLst>
          </p:cNvPr>
          <p:cNvSpPr txBox="1"/>
          <p:nvPr/>
        </p:nvSpPr>
        <p:spPr>
          <a:xfrm>
            <a:off x="1828800" y="3097427"/>
            <a:ext cx="4094205" cy="923330"/>
          </a:xfrm>
          <a:prstGeom prst="rect">
            <a:avLst/>
          </a:prstGeom>
          <a:noFill/>
        </p:spPr>
        <p:txBody>
          <a:bodyPr wrap="square" rtlCol="0">
            <a:spAutoFit/>
          </a:bodyPr>
          <a:lstStyle/>
          <a:p>
            <a:r>
              <a:rPr lang="es-ES" sz="1800" dirty="0">
                <a:latin typeface="Source Code Pro" panose="020B0509030403020204" pitchFamily="49" charset="0"/>
                <a:ea typeface="Source Code Pro" panose="020B0509030403020204" pitchFamily="49" charset="0"/>
              </a:rPr>
              <a:t>CRF – </a:t>
            </a:r>
            <a:r>
              <a:rPr lang="en-US" sz="1800" dirty="0">
                <a:latin typeface="Source Code Pro" panose="020B0509030403020204" pitchFamily="49" charset="0"/>
                <a:ea typeface="Source Code Pro" panose="020B0509030403020204" pitchFamily="49" charset="0"/>
              </a:rPr>
              <a:t>Most</a:t>
            </a:r>
            <a:r>
              <a:rPr lang="es-ES" sz="1800" dirty="0">
                <a:latin typeface="Source Code Pro" panose="020B0509030403020204" pitchFamily="49" charset="0"/>
                <a:ea typeface="Source Code Pro" panose="020B0509030403020204" pitchFamily="49" charset="0"/>
              </a:rPr>
              <a:t> </a:t>
            </a:r>
            <a:r>
              <a:rPr lang="es-ES" sz="1800" dirty="0" err="1">
                <a:latin typeface="Source Code Pro" panose="020B0509030403020204" pitchFamily="49" charset="0"/>
                <a:ea typeface="Source Code Pro" panose="020B0509030403020204" pitchFamily="49" charset="0"/>
              </a:rPr>
              <a:t>succesfull</a:t>
            </a:r>
            <a:r>
              <a:rPr lang="es-ES" sz="1800" dirty="0">
                <a:latin typeface="Source Code Pro" panose="020B0509030403020204" pitchFamily="49" charset="0"/>
                <a:ea typeface="Source Code Pro" panose="020B0509030403020204" pitchFamily="49" charset="0"/>
              </a:rPr>
              <a:t> </a:t>
            </a:r>
            <a:r>
              <a:rPr lang="es-ES" sz="1800" dirty="0" err="1">
                <a:latin typeface="Source Code Pro" panose="020B0509030403020204" pitchFamily="49" charset="0"/>
                <a:ea typeface="Source Code Pro" panose="020B0509030403020204" pitchFamily="49" charset="0"/>
              </a:rPr>
              <a:t>graphical</a:t>
            </a:r>
            <a:r>
              <a:rPr lang="es-ES" sz="1800" dirty="0">
                <a:latin typeface="Source Code Pro" panose="020B0509030403020204" pitchFamily="49" charset="0"/>
                <a:ea typeface="Source Code Pro" panose="020B0509030403020204" pitchFamily="49" charset="0"/>
              </a:rPr>
              <a:t> </a:t>
            </a:r>
            <a:r>
              <a:rPr lang="es-ES" sz="1800" dirty="0" err="1">
                <a:latin typeface="Source Code Pro" panose="020B0509030403020204" pitchFamily="49" charset="0"/>
                <a:ea typeface="Source Code Pro" panose="020B0509030403020204" pitchFamily="49" charset="0"/>
              </a:rPr>
              <a:t>model</a:t>
            </a:r>
            <a:r>
              <a:rPr lang="es-ES" sz="1800" dirty="0">
                <a:latin typeface="Source Code Pro" panose="020B0509030403020204" pitchFamily="49" charset="0"/>
                <a:ea typeface="Source Code Pro" panose="020B0509030403020204" pitchFamily="49" charset="0"/>
              </a:rPr>
              <a:t> in </a:t>
            </a:r>
            <a:r>
              <a:rPr lang="es-ES" sz="1800" dirty="0" err="1">
                <a:latin typeface="Source Code Pro" panose="020B0509030403020204" pitchFamily="49" charset="0"/>
                <a:ea typeface="Source Code Pro" panose="020B0509030403020204" pitchFamily="49" charset="0"/>
              </a:rPr>
              <a:t>computer</a:t>
            </a:r>
            <a:r>
              <a:rPr lang="es-ES" sz="1800" dirty="0">
                <a:latin typeface="Source Code Pro" panose="020B0509030403020204" pitchFamily="49" charset="0"/>
                <a:ea typeface="Source Code Pro" panose="020B0509030403020204" pitchFamily="49" charset="0"/>
              </a:rPr>
              <a:t> </a:t>
            </a:r>
            <a:r>
              <a:rPr lang="es-ES" sz="1800" dirty="0" err="1">
                <a:latin typeface="Source Code Pro" panose="020B0509030403020204" pitchFamily="49" charset="0"/>
                <a:ea typeface="Source Code Pro" panose="020B0509030403020204" pitchFamily="49" charset="0"/>
              </a:rPr>
              <a:t>visio</a:t>
            </a:r>
            <a:endParaRPr lang="es-ES" sz="1800" dirty="0">
              <a:latin typeface="Source Code Pro" panose="020B0509030403020204" pitchFamily="49" charset="0"/>
              <a:ea typeface="Source Code Pro" panose="020B0509030403020204" pitchFamily="49" charset="0"/>
            </a:endParaRPr>
          </a:p>
        </p:txBody>
      </p:sp>
      <p:sp>
        <p:nvSpPr>
          <p:cNvPr id="10" name="Signo más 9">
            <a:extLst>
              <a:ext uri="{FF2B5EF4-FFF2-40B4-BE49-F238E27FC236}">
                <a16:creationId xmlns:a16="http://schemas.microsoft.com/office/drawing/2014/main" id="{227178D2-6A70-07E5-48AF-663F06982259}"/>
              </a:ext>
            </a:extLst>
          </p:cNvPr>
          <p:cNvSpPr/>
          <p:nvPr/>
        </p:nvSpPr>
        <p:spPr>
          <a:xfrm>
            <a:off x="3196280" y="2141838"/>
            <a:ext cx="659027" cy="716692"/>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highlight>
                <a:srgbClr val="00FFFF"/>
              </a:highlight>
            </a:endParaRPr>
          </a:p>
        </p:txBody>
      </p:sp>
    </p:spTree>
    <p:extLst>
      <p:ext uri="{BB962C8B-B14F-4D97-AF65-F5344CB8AC3E}">
        <p14:creationId xmlns:p14="http://schemas.microsoft.com/office/powerpoint/2010/main" val="332739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3DDAA-09D0-3452-C7C2-1C0F541B8717}"/>
              </a:ext>
            </a:extLst>
          </p:cNvPr>
          <p:cNvSpPr>
            <a:spLocks noGrp="1"/>
          </p:cNvSpPr>
          <p:nvPr>
            <p:ph type="title"/>
          </p:nvPr>
        </p:nvSpPr>
        <p:spPr>
          <a:xfrm>
            <a:off x="311699" y="330010"/>
            <a:ext cx="6370983" cy="1057490"/>
          </a:xfrm>
        </p:spPr>
        <p:txBody>
          <a:bodyPr/>
          <a:lstStyle/>
          <a:p>
            <a:r>
              <a:rPr lang="en-US" b="0" i="0" dirty="0">
                <a:solidFill>
                  <a:srgbClr val="111111"/>
                </a:solidFill>
                <a:effectLst/>
                <a:latin typeface="Oswald" panose="00000500000000000000" pitchFamily="2" charset="0"/>
              </a:rPr>
              <a:t>Conditional Random Fields</a:t>
            </a:r>
            <a:endParaRPr lang="es-ES" dirty="0">
              <a:latin typeface="Oswald" panose="00000500000000000000" pitchFamily="2" charset="0"/>
            </a:endParaRPr>
          </a:p>
        </p:txBody>
      </p:sp>
      <p:sp>
        <p:nvSpPr>
          <p:cNvPr id="4" name="Marcador de número de diapositiva 3">
            <a:extLst>
              <a:ext uri="{FF2B5EF4-FFF2-40B4-BE49-F238E27FC236}">
                <a16:creationId xmlns:a16="http://schemas.microsoft.com/office/drawing/2014/main" id="{04D0D9F0-7B7B-4298-3C19-B056B8AA43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5</a:t>
            </a:fld>
            <a:endParaRPr lang="it-IT"/>
          </a:p>
        </p:txBody>
      </p:sp>
      <p:pic>
        <p:nvPicPr>
          <p:cNvPr id="6" name="Imagen 5">
            <a:extLst>
              <a:ext uri="{FF2B5EF4-FFF2-40B4-BE49-F238E27FC236}">
                <a16:creationId xmlns:a16="http://schemas.microsoft.com/office/drawing/2014/main" id="{28850CD6-D642-47DC-F7A8-A26562500991}"/>
              </a:ext>
            </a:extLst>
          </p:cNvPr>
          <p:cNvPicPr>
            <a:picLocks noChangeAspect="1"/>
          </p:cNvPicPr>
          <p:nvPr/>
        </p:nvPicPr>
        <p:blipFill>
          <a:blip r:embed="rId3"/>
          <a:stretch>
            <a:fillRect/>
          </a:stretch>
        </p:blipFill>
        <p:spPr>
          <a:xfrm>
            <a:off x="436527" y="1733019"/>
            <a:ext cx="2839384" cy="532385"/>
          </a:xfrm>
          <a:prstGeom prst="rect">
            <a:avLst/>
          </a:prstGeom>
        </p:spPr>
      </p:pic>
      <p:pic>
        <p:nvPicPr>
          <p:cNvPr id="9" name="Imagen 8">
            <a:extLst>
              <a:ext uri="{FF2B5EF4-FFF2-40B4-BE49-F238E27FC236}">
                <a16:creationId xmlns:a16="http://schemas.microsoft.com/office/drawing/2014/main" id="{25778F52-4FBB-2951-67E4-6238B614AB00}"/>
              </a:ext>
            </a:extLst>
          </p:cNvPr>
          <p:cNvPicPr>
            <a:picLocks noChangeAspect="1"/>
          </p:cNvPicPr>
          <p:nvPr/>
        </p:nvPicPr>
        <p:blipFill>
          <a:blip r:embed="rId4"/>
          <a:stretch>
            <a:fillRect/>
          </a:stretch>
        </p:blipFill>
        <p:spPr>
          <a:xfrm>
            <a:off x="4222792" y="2321788"/>
            <a:ext cx="2972058" cy="556308"/>
          </a:xfrm>
          <a:prstGeom prst="rect">
            <a:avLst/>
          </a:prstGeom>
        </p:spPr>
      </p:pic>
      <p:sp>
        <p:nvSpPr>
          <p:cNvPr id="13" name="Arco 12">
            <a:extLst>
              <a:ext uri="{FF2B5EF4-FFF2-40B4-BE49-F238E27FC236}">
                <a16:creationId xmlns:a16="http://schemas.microsoft.com/office/drawing/2014/main" id="{F085703B-A7A6-AFD2-13AD-7AB5E286523A}"/>
              </a:ext>
            </a:extLst>
          </p:cNvPr>
          <p:cNvSpPr/>
          <p:nvPr/>
        </p:nvSpPr>
        <p:spPr>
          <a:xfrm>
            <a:off x="2652584" y="1935892"/>
            <a:ext cx="1919416" cy="942204"/>
          </a:xfrm>
          <a:prstGeom prst="arc">
            <a:avLst>
              <a:gd name="adj1" fmla="val 14716642"/>
              <a:gd name="adj2" fmla="val 21490905"/>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14" name="Elipse 13">
            <a:extLst>
              <a:ext uri="{FF2B5EF4-FFF2-40B4-BE49-F238E27FC236}">
                <a16:creationId xmlns:a16="http://schemas.microsoft.com/office/drawing/2014/main" id="{012DF539-89D7-ECF6-A83A-8AD157B7191A}"/>
              </a:ext>
            </a:extLst>
          </p:cNvPr>
          <p:cNvSpPr/>
          <p:nvPr/>
        </p:nvSpPr>
        <p:spPr>
          <a:xfrm rot="21027580">
            <a:off x="5255741" y="2405449"/>
            <a:ext cx="543697" cy="387178"/>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5" name="Elipse 14">
            <a:extLst>
              <a:ext uri="{FF2B5EF4-FFF2-40B4-BE49-F238E27FC236}">
                <a16:creationId xmlns:a16="http://schemas.microsoft.com/office/drawing/2014/main" id="{5B6662F6-D2F7-F251-F4FE-7D00A341F989}"/>
              </a:ext>
            </a:extLst>
          </p:cNvPr>
          <p:cNvSpPr/>
          <p:nvPr/>
        </p:nvSpPr>
        <p:spPr>
          <a:xfrm rot="21027580">
            <a:off x="6158596" y="2369992"/>
            <a:ext cx="866036" cy="44990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6" name="CuadroTexto 15">
            <a:extLst>
              <a:ext uri="{FF2B5EF4-FFF2-40B4-BE49-F238E27FC236}">
                <a16:creationId xmlns:a16="http://schemas.microsoft.com/office/drawing/2014/main" id="{597DC183-71C1-1358-D6D9-DE78AE72F7AB}"/>
              </a:ext>
            </a:extLst>
          </p:cNvPr>
          <p:cNvSpPr txBox="1"/>
          <p:nvPr/>
        </p:nvSpPr>
        <p:spPr>
          <a:xfrm rot="306853">
            <a:off x="160868" y="2114606"/>
            <a:ext cx="1098197" cy="584775"/>
          </a:xfrm>
          <a:prstGeom prst="rect">
            <a:avLst/>
          </a:prstGeom>
          <a:noFill/>
        </p:spPr>
        <p:txBody>
          <a:bodyPr wrap="square" rtlCol="0">
            <a:spAutoFit/>
          </a:bodyPr>
          <a:lstStyle/>
          <a:p>
            <a:r>
              <a:rPr lang="es-ES" sz="800" dirty="0">
                <a:solidFill>
                  <a:srgbClr val="FF0000"/>
                </a:solidFill>
                <a:latin typeface="Source Code Pro" panose="020B0509030403020204" pitchFamily="49" charset="0"/>
                <a:ea typeface="Source Code Pro" panose="020B0509030403020204" pitchFamily="49" charset="0"/>
              </a:rPr>
              <a:t>*</a:t>
            </a:r>
            <a:r>
              <a:rPr lang="es-ES" sz="800" dirty="0" err="1">
                <a:solidFill>
                  <a:srgbClr val="FF0000"/>
                </a:solidFill>
                <a:latin typeface="Source Code Pro" panose="020B0509030403020204" pitchFamily="49" charset="0"/>
                <a:ea typeface="Source Code Pro" panose="020B0509030403020204" pitchFamily="49" charset="0"/>
              </a:rPr>
              <a:t>How</a:t>
            </a:r>
            <a:r>
              <a:rPr lang="es-ES" sz="800" dirty="0">
                <a:solidFill>
                  <a:srgbClr val="FF0000"/>
                </a:solidFill>
                <a:latin typeface="Source Code Pro" panose="020B0509030403020204" pitchFamily="49" charset="0"/>
                <a:ea typeface="Source Code Pro" panose="020B0509030403020204" pitchFamily="49" charset="0"/>
              </a:rPr>
              <a:t> X comes </a:t>
            </a:r>
            <a:r>
              <a:rPr lang="es-ES" sz="800" dirty="0" err="1">
                <a:solidFill>
                  <a:srgbClr val="FF0000"/>
                </a:solidFill>
                <a:latin typeface="Source Code Pro" panose="020B0509030403020204" pitchFamily="49" charset="0"/>
                <a:ea typeface="Source Code Pro" panose="020B0509030403020204" pitchFamily="49" charset="0"/>
              </a:rPr>
              <a:t>together</a:t>
            </a:r>
            <a:r>
              <a:rPr lang="es-ES" sz="800" dirty="0">
                <a:solidFill>
                  <a:srgbClr val="FF0000"/>
                </a:solidFill>
                <a:latin typeface="Source Code Pro" panose="020B0509030403020204" pitchFamily="49" charset="0"/>
                <a:ea typeface="Source Code Pro" panose="020B0509030403020204" pitchFamily="49" charset="0"/>
              </a:rPr>
              <a:t> </a:t>
            </a:r>
            <a:r>
              <a:rPr lang="es-ES" sz="800" dirty="0" err="1">
                <a:solidFill>
                  <a:srgbClr val="FF0000"/>
                </a:solidFill>
                <a:latin typeface="Source Code Pro" panose="020B0509030403020204" pitchFamily="49" charset="0"/>
                <a:ea typeface="Source Code Pro" panose="020B0509030403020204" pitchFamily="49" charset="0"/>
              </a:rPr>
              <a:t>to</a:t>
            </a:r>
            <a:r>
              <a:rPr lang="es-ES" sz="800" dirty="0">
                <a:solidFill>
                  <a:srgbClr val="FF0000"/>
                </a:solidFill>
                <a:latin typeface="Source Code Pro" panose="020B0509030403020204" pitchFamily="49" charset="0"/>
                <a:ea typeface="Source Code Pro" panose="020B0509030403020204" pitchFamily="49" charset="0"/>
              </a:rPr>
              <a:t> </a:t>
            </a:r>
            <a:r>
              <a:rPr lang="es-ES" sz="800" dirty="0" err="1">
                <a:solidFill>
                  <a:srgbClr val="FF0000"/>
                </a:solidFill>
                <a:latin typeface="Source Code Pro" panose="020B0509030403020204" pitchFamily="49" charset="0"/>
                <a:ea typeface="Source Code Pro" panose="020B0509030403020204" pitchFamily="49" charset="0"/>
              </a:rPr>
              <a:t>affect</a:t>
            </a:r>
            <a:r>
              <a:rPr lang="es-ES" sz="800" dirty="0">
                <a:solidFill>
                  <a:srgbClr val="FF0000"/>
                </a:solidFill>
                <a:latin typeface="Source Code Pro" panose="020B0509030403020204" pitchFamily="49" charset="0"/>
                <a:ea typeface="Source Code Pro" panose="020B0509030403020204" pitchFamily="49" charset="0"/>
              </a:rPr>
              <a:t> </a:t>
            </a:r>
            <a:r>
              <a:rPr lang="es-ES" sz="800" dirty="0" err="1">
                <a:solidFill>
                  <a:srgbClr val="FF0000"/>
                </a:solidFill>
                <a:latin typeface="Source Code Pro" panose="020B0509030403020204" pitchFamily="49" charset="0"/>
                <a:ea typeface="Source Code Pro" panose="020B0509030403020204" pitchFamily="49" charset="0"/>
              </a:rPr>
              <a:t>the</a:t>
            </a:r>
            <a:r>
              <a:rPr lang="es-ES" sz="800" dirty="0">
                <a:solidFill>
                  <a:srgbClr val="FF0000"/>
                </a:solidFill>
                <a:latin typeface="Source Code Pro" panose="020B0509030403020204" pitchFamily="49" charset="0"/>
                <a:ea typeface="Source Code Pro" panose="020B0509030403020204" pitchFamily="49" charset="0"/>
              </a:rPr>
              <a:t> </a:t>
            </a:r>
            <a:r>
              <a:rPr lang="es-ES" sz="800" dirty="0" err="1">
                <a:solidFill>
                  <a:srgbClr val="FF0000"/>
                </a:solidFill>
                <a:latin typeface="Source Code Pro" panose="020B0509030403020204" pitchFamily="49" charset="0"/>
                <a:ea typeface="Source Code Pro" panose="020B0509030403020204" pitchFamily="49" charset="0"/>
              </a:rPr>
              <a:t>prob</a:t>
            </a:r>
            <a:r>
              <a:rPr lang="es-ES" sz="800" dirty="0">
                <a:solidFill>
                  <a:srgbClr val="FF0000"/>
                </a:solidFill>
                <a:latin typeface="Source Code Pro" panose="020B0509030403020204" pitchFamily="49" charset="0"/>
                <a:ea typeface="Source Code Pro" panose="020B0509030403020204" pitchFamily="49" charset="0"/>
              </a:rPr>
              <a:t> </a:t>
            </a:r>
            <a:r>
              <a:rPr lang="es-ES" sz="800" dirty="0" err="1">
                <a:solidFill>
                  <a:srgbClr val="FF0000"/>
                </a:solidFill>
                <a:latin typeface="Source Code Pro" panose="020B0509030403020204" pitchFamily="49" charset="0"/>
                <a:ea typeface="Source Code Pro" panose="020B0509030403020204" pitchFamily="49" charset="0"/>
              </a:rPr>
              <a:t>of</a:t>
            </a:r>
            <a:r>
              <a:rPr lang="es-ES" sz="800" dirty="0">
                <a:solidFill>
                  <a:srgbClr val="FF0000"/>
                </a:solidFill>
                <a:latin typeface="Source Code Pro" panose="020B0509030403020204" pitchFamily="49" charset="0"/>
                <a:ea typeface="Source Code Pro" panose="020B0509030403020204" pitchFamily="49" charset="0"/>
              </a:rPr>
              <a:t> y</a:t>
            </a:r>
          </a:p>
        </p:txBody>
      </p:sp>
      <p:sp>
        <p:nvSpPr>
          <p:cNvPr id="17" name="CuadroTexto 16">
            <a:extLst>
              <a:ext uri="{FF2B5EF4-FFF2-40B4-BE49-F238E27FC236}">
                <a16:creationId xmlns:a16="http://schemas.microsoft.com/office/drawing/2014/main" id="{4D95E32B-745F-A249-3E2A-55E6E6CEC101}"/>
              </a:ext>
            </a:extLst>
          </p:cNvPr>
          <p:cNvSpPr txBox="1"/>
          <p:nvPr/>
        </p:nvSpPr>
        <p:spPr>
          <a:xfrm>
            <a:off x="4148635" y="2634952"/>
            <a:ext cx="928625" cy="400110"/>
          </a:xfrm>
          <a:prstGeom prst="rect">
            <a:avLst/>
          </a:prstGeom>
          <a:noFill/>
        </p:spPr>
        <p:txBody>
          <a:bodyPr wrap="square" rtlCol="0">
            <a:spAutoFit/>
          </a:bodyPr>
          <a:lstStyle/>
          <a:p>
            <a:r>
              <a:rPr lang="es-ES" sz="1000" dirty="0">
                <a:solidFill>
                  <a:srgbClr val="FF0000"/>
                </a:solidFill>
                <a:latin typeface="Source Code Pro" panose="020B0509030403020204" pitchFamily="49" charset="0"/>
                <a:ea typeface="Source Code Pro" panose="020B0509030403020204" pitchFamily="49" charset="0"/>
              </a:rPr>
              <a:t>*</a:t>
            </a:r>
            <a:r>
              <a:rPr lang="es-ES" sz="1000" dirty="0" err="1">
                <a:solidFill>
                  <a:srgbClr val="FF0000"/>
                </a:solidFill>
                <a:latin typeface="Source Code Pro" panose="020B0509030403020204" pitchFamily="49" charset="0"/>
                <a:ea typeface="Source Code Pro" panose="020B0509030403020204" pitchFamily="49" charset="0"/>
              </a:rPr>
              <a:t>Cost</a:t>
            </a:r>
            <a:r>
              <a:rPr lang="es-ES" sz="1000" dirty="0">
                <a:solidFill>
                  <a:srgbClr val="FF0000"/>
                </a:solidFill>
                <a:latin typeface="Source Code Pro" panose="020B0509030403020204" pitchFamily="49" charset="0"/>
                <a:ea typeface="Source Code Pro" panose="020B0509030403020204" pitchFamily="49" charset="0"/>
              </a:rPr>
              <a:t> </a:t>
            </a:r>
            <a:r>
              <a:rPr lang="es-ES" sz="1000" dirty="0" err="1">
                <a:solidFill>
                  <a:srgbClr val="FF0000"/>
                </a:solidFill>
                <a:latin typeface="Source Code Pro" panose="020B0509030403020204" pitchFamily="49" charset="0"/>
                <a:ea typeface="Source Code Pro" panose="020B0509030403020204" pitchFamily="49" charset="0"/>
              </a:rPr>
              <a:t>function</a:t>
            </a:r>
            <a:endParaRPr lang="es-ES" sz="1000" dirty="0">
              <a:solidFill>
                <a:srgbClr val="FF0000"/>
              </a:solidFill>
              <a:latin typeface="Source Code Pro" panose="020B0509030403020204" pitchFamily="49" charset="0"/>
              <a:ea typeface="Source Code Pro" panose="020B0509030403020204" pitchFamily="49" charset="0"/>
            </a:endParaRPr>
          </a:p>
        </p:txBody>
      </p:sp>
      <p:sp>
        <p:nvSpPr>
          <p:cNvPr id="18" name="CuadroTexto 17">
            <a:extLst>
              <a:ext uri="{FF2B5EF4-FFF2-40B4-BE49-F238E27FC236}">
                <a16:creationId xmlns:a16="http://schemas.microsoft.com/office/drawing/2014/main" id="{871FA9AC-9E97-8C91-F25E-E28ACDF744F9}"/>
              </a:ext>
            </a:extLst>
          </p:cNvPr>
          <p:cNvSpPr txBox="1"/>
          <p:nvPr/>
        </p:nvSpPr>
        <p:spPr>
          <a:xfrm>
            <a:off x="5333842" y="1796580"/>
            <a:ext cx="3138616" cy="461665"/>
          </a:xfrm>
          <a:prstGeom prst="rect">
            <a:avLst/>
          </a:prstGeom>
          <a:noFill/>
        </p:spPr>
        <p:txBody>
          <a:bodyPr wrap="square" rtlCol="0">
            <a:spAutoFit/>
          </a:bodyPr>
          <a:lstStyle/>
          <a:p>
            <a:r>
              <a:rPr lang="es-ES" sz="1200" dirty="0" err="1">
                <a:latin typeface="Source Code Pro" panose="020B0509030403020204" pitchFamily="49" charset="0"/>
                <a:ea typeface="Source Code Pro" panose="020B0509030403020204" pitchFamily="49" charset="0"/>
              </a:rPr>
              <a:t>Unary</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cost</a:t>
            </a:r>
            <a:r>
              <a:rPr lang="es-ES" sz="1200" dirty="0">
                <a:latin typeface="Source Code Pro" panose="020B0509030403020204" pitchFamily="49" charset="0"/>
                <a:ea typeface="Source Code Pro" panose="020B0509030403020204" pitchFamily="49" charset="0"/>
              </a:rPr>
              <a:t>(</a:t>
            </a:r>
            <a:r>
              <a:rPr lang="el-GR" sz="1200" dirty="0">
                <a:latin typeface="Source Code Pro" panose="020B0509030403020204" pitchFamily="49" charset="0"/>
                <a:ea typeface="Source Code Pro" panose="020B0509030403020204" pitchFamily="49" charset="0"/>
              </a:rPr>
              <a:t>φ</a:t>
            </a:r>
            <a:r>
              <a:rPr lang="en-US" sz="1200" dirty="0">
                <a:latin typeface="Source Code Pro" panose="020B0509030403020204" pitchFamily="49" charset="0"/>
                <a:ea typeface="Source Code Pro" panose="020B0509030403020204" pitchFamily="49" charset="0"/>
              </a:rPr>
              <a:t>)</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Cost</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of</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inconsistent</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label</a:t>
            </a:r>
            <a:r>
              <a:rPr lang="es-ES" sz="1200" dirty="0">
                <a:latin typeface="Source Code Pro" panose="020B0509030403020204" pitchFamily="49" charset="0"/>
                <a:ea typeface="Source Code Pro" panose="020B0509030403020204" pitchFamily="49" charset="0"/>
              </a:rPr>
              <a:t> </a:t>
            </a:r>
            <a:r>
              <a:rPr lang="es-ES" sz="1200" dirty="0" err="1">
                <a:latin typeface="Source Code Pro" panose="020B0509030403020204" pitchFamily="49" charset="0"/>
                <a:ea typeface="Source Code Pro" panose="020B0509030403020204" pitchFamily="49" charset="0"/>
              </a:rPr>
              <a:t>assignement</a:t>
            </a:r>
            <a:r>
              <a:rPr lang="es-ES" sz="1200" dirty="0">
                <a:latin typeface="Source Code Pro" panose="020B0509030403020204" pitchFamily="49" charset="0"/>
                <a:ea typeface="Source Code Pro" panose="020B0509030403020204" pitchFamily="49" charset="0"/>
              </a:rPr>
              <a:t>.</a:t>
            </a:r>
          </a:p>
        </p:txBody>
      </p:sp>
      <p:sp>
        <p:nvSpPr>
          <p:cNvPr id="19" name="CuadroTexto 18">
            <a:extLst>
              <a:ext uri="{FF2B5EF4-FFF2-40B4-BE49-F238E27FC236}">
                <a16:creationId xmlns:a16="http://schemas.microsoft.com/office/drawing/2014/main" id="{7C14E5A6-174B-3AB0-C028-ADAEEA24F6EA}"/>
              </a:ext>
            </a:extLst>
          </p:cNvPr>
          <p:cNvSpPr txBox="1"/>
          <p:nvPr/>
        </p:nvSpPr>
        <p:spPr>
          <a:xfrm>
            <a:off x="6771503" y="2888551"/>
            <a:ext cx="2249655" cy="769441"/>
          </a:xfrm>
          <a:prstGeom prst="rect">
            <a:avLst/>
          </a:prstGeom>
          <a:noFill/>
        </p:spPr>
        <p:txBody>
          <a:bodyPr wrap="square" rtlCol="0">
            <a:spAutoFit/>
          </a:bodyPr>
          <a:lstStyle/>
          <a:p>
            <a:r>
              <a:rPr lang="es-ES" sz="1100" dirty="0" err="1">
                <a:latin typeface="Source Code Pro" panose="020B0509030403020204" pitchFamily="49" charset="0"/>
                <a:ea typeface="Source Code Pro" panose="020B0509030403020204" pitchFamily="49" charset="0"/>
              </a:rPr>
              <a:t>Pairwise</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cost</a:t>
            </a:r>
            <a:r>
              <a:rPr lang="es-ES" sz="1100" dirty="0">
                <a:latin typeface="Source Code Pro" panose="020B0509030403020204" pitchFamily="49" charset="0"/>
                <a:ea typeface="Source Code Pro" panose="020B0509030403020204" pitchFamily="49" charset="0"/>
              </a:rPr>
              <a:t>(</a:t>
            </a:r>
            <a:r>
              <a:rPr lang="el-GR" sz="1100" dirty="0">
                <a:latin typeface="Source Code Pro" panose="020B0509030403020204" pitchFamily="49" charset="0"/>
                <a:ea typeface="Source Code Pro" panose="020B0509030403020204" pitchFamily="49" charset="0"/>
              </a:rPr>
              <a:t>ψ</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Cost</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of</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assigning</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different</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labels</a:t>
            </a:r>
            <a:r>
              <a:rPr lang="es-ES" sz="1100" dirty="0">
                <a:latin typeface="Source Code Pro" panose="020B0509030403020204" pitchFamily="49" charset="0"/>
                <a:ea typeface="Source Code Pro" panose="020B0509030403020204" pitchFamily="49" charset="0"/>
              </a:rPr>
              <a:t> </a:t>
            </a:r>
            <a:r>
              <a:rPr lang="es-ES" sz="1100" dirty="0" err="1">
                <a:latin typeface="Source Code Pro" panose="020B0509030403020204" pitchFamily="49" charset="0"/>
                <a:ea typeface="Source Code Pro" panose="020B0509030403020204" pitchFamily="49" charset="0"/>
              </a:rPr>
              <a:t>to</a:t>
            </a:r>
            <a:r>
              <a:rPr lang="es-ES" sz="1100" dirty="0">
                <a:latin typeface="Source Code Pro" panose="020B0509030403020204" pitchFamily="49" charset="0"/>
                <a:ea typeface="Source Code Pro" panose="020B0509030403020204" pitchFamily="49" charset="0"/>
              </a:rPr>
              <a:t> similar </a:t>
            </a:r>
            <a:r>
              <a:rPr lang="es-ES" sz="1100" dirty="0" err="1">
                <a:latin typeface="Source Code Pro" panose="020B0509030403020204" pitchFamily="49" charset="0"/>
                <a:ea typeface="Source Code Pro" panose="020B0509030403020204" pitchFamily="49" charset="0"/>
              </a:rPr>
              <a:t>pixels</a:t>
            </a:r>
            <a:r>
              <a:rPr lang="es-ES" sz="1100" dirty="0">
                <a:latin typeface="Source Code Pro" panose="020B0509030403020204" pitchFamily="49" charset="0"/>
                <a:ea typeface="Source Code Pro" panose="020B0509030403020204" pitchFamily="49" charset="0"/>
              </a:rPr>
              <a:t>.</a:t>
            </a:r>
          </a:p>
        </p:txBody>
      </p:sp>
      <p:sp>
        <p:nvSpPr>
          <p:cNvPr id="20" name="Arco 19">
            <a:extLst>
              <a:ext uri="{FF2B5EF4-FFF2-40B4-BE49-F238E27FC236}">
                <a16:creationId xmlns:a16="http://schemas.microsoft.com/office/drawing/2014/main" id="{A37A92DF-3E2E-EE20-4EFD-7AE8F1AE2797}"/>
              </a:ext>
            </a:extLst>
          </p:cNvPr>
          <p:cNvSpPr/>
          <p:nvPr/>
        </p:nvSpPr>
        <p:spPr>
          <a:xfrm rot="2281798">
            <a:off x="821882" y="2063012"/>
            <a:ext cx="225381" cy="2300147"/>
          </a:xfrm>
          <a:prstGeom prst="arc">
            <a:avLst>
              <a:gd name="adj1" fmla="val 16250780"/>
              <a:gd name="adj2" fmla="val 2095199"/>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21" name="CuadroTexto 20">
            <a:extLst>
              <a:ext uri="{FF2B5EF4-FFF2-40B4-BE49-F238E27FC236}">
                <a16:creationId xmlns:a16="http://schemas.microsoft.com/office/drawing/2014/main" id="{DB0A7397-E55D-8BC5-1D5F-664F6E1D4D85}"/>
              </a:ext>
            </a:extLst>
          </p:cNvPr>
          <p:cNvSpPr txBox="1"/>
          <p:nvPr/>
        </p:nvSpPr>
        <p:spPr>
          <a:xfrm>
            <a:off x="136990" y="3393536"/>
            <a:ext cx="1672281" cy="430887"/>
          </a:xfrm>
          <a:prstGeom prst="rect">
            <a:avLst/>
          </a:prstGeom>
          <a:noFill/>
        </p:spPr>
        <p:txBody>
          <a:bodyPr wrap="square" rtlCol="0">
            <a:spAutoFit/>
          </a:bodyPr>
          <a:lstStyle/>
          <a:p>
            <a:r>
              <a:rPr lang="es-ES" sz="1100" dirty="0" err="1">
                <a:latin typeface="Source Code Pro" panose="020B0509030403020204" pitchFamily="49" charset="0"/>
                <a:ea typeface="Source Code Pro" panose="020B0509030403020204" pitchFamily="49" charset="0"/>
              </a:rPr>
              <a:t>Normalizing</a:t>
            </a:r>
            <a:r>
              <a:rPr lang="es-ES" sz="1100" dirty="0">
                <a:latin typeface="Source Code Pro" panose="020B0509030403020204" pitchFamily="49" charset="0"/>
                <a:ea typeface="Source Code Pro" panose="020B0509030403020204" pitchFamily="49" charset="0"/>
              </a:rPr>
              <a:t> factor</a:t>
            </a:r>
          </a:p>
        </p:txBody>
      </p:sp>
      <p:sp>
        <p:nvSpPr>
          <p:cNvPr id="22" name="Abrir llave 21">
            <a:extLst>
              <a:ext uri="{FF2B5EF4-FFF2-40B4-BE49-F238E27FC236}">
                <a16:creationId xmlns:a16="http://schemas.microsoft.com/office/drawing/2014/main" id="{772C43F8-0D7C-414B-023F-A9F52D9C0F31}"/>
              </a:ext>
            </a:extLst>
          </p:cNvPr>
          <p:cNvSpPr/>
          <p:nvPr/>
        </p:nvSpPr>
        <p:spPr>
          <a:xfrm rot="16200000">
            <a:off x="2254964" y="1531717"/>
            <a:ext cx="289371" cy="1701457"/>
          </a:xfrm>
          <a:prstGeom prst="leftBrace">
            <a:avLst>
              <a:gd name="adj1" fmla="val 8333"/>
              <a:gd name="adj2" fmla="val 50484"/>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s-ES"/>
          </a:p>
        </p:txBody>
      </p:sp>
      <p:sp>
        <p:nvSpPr>
          <p:cNvPr id="23" name="CuadroTexto 22">
            <a:extLst>
              <a:ext uri="{FF2B5EF4-FFF2-40B4-BE49-F238E27FC236}">
                <a16:creationId xmlns:a16="http://schemas.microsoft.com/office/drawing/2014/main" id="{7B7B2038-210C-29B5-31CD-D638CAAAFFCA}"/>
              </a:ext>
            </a:extLst>
          </p:cNvPr>
          <p:cNvSpPr txBox="1"/>
          <p:nvPr/>
        </p:nvSpPr>
        <p:spPr>
          <a:xfrm>
            <a:off x="1639330" y="2888551"/>
            <a:ext cx="2075935" cy="1569660"/>
          </a:xfrm>
          <a:prstGeom prst="rect">
            <a:avLst/>
          </a:prstGeom>
          <a:noFill/>
        </p:spPr>
        <p:txBody>
          <a:bodyPr wrap="square" rtlCol="0">
            <a:spAutoFit/>
          </a:bodyPr>
          <a:lstStyle/>
          <a:p>
            <a:r>
              <a:rPr lang="es-ES" sz="1600" dirty="0" err="1">
                <a:latin typeface="Source Code Pro" panose="020B0509030403020204" pitchFamily="49" charset="0"/>
                <a:ea typeface="Source Code Pro" panose="020B0509030403020204" pitchFamily="49" charset="0"/>
              </a:rPr>
              <a:t>Goal</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Maximize</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the</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probability</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of</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assigning</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the</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correct</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label</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to</a:t>
            </a:r>
            <a:r>
              <a:rPr lang="es-ES" sz="1600" dirty="0">
                <a:latin typeface="Source Code Pro" panose="020B0509030403020204" pitchFamily="49" charset="0"/>
                <a:ea typeface="Source Code Pro" panose="020B0509030403020204" pitchFamily="49" charset="0"/>
              </a:rPr>
              <a:t> </a:t>
            </a:r>
            <a:r>
              <a:rPr lang="es-ES" sz="1600" dirty="0" err="1">
                <a:latin typeface="Source Code Pro" panose="020B0509030403020204" pitchFamily="49" charset="0"/>
                <a:ea typeface="Source Code Pro" panose="020B0509030403020204" pitchFamily="49" charset="0"/>
              </a:rPr>
              <a:t>each</a:t>
            </a:r>
            <a:r>
              <a:rPr lang="es-ES" sz="1600" dirty="0">
                <a:latin typeface="Source Code Pro" panose="020B0509030403020204" pitchFamily="49" charset="0"/>
                <a:ea typeface="Source Code Pro" panose="020B0509030403020204" pitchFamily="49" charset="0"/>
              </a:rPr>
              <a:t> pixel.</a:t>
            </a:r>
          </a:p>
        </p:txBody>
      </p:sp>
    </p:spTree>
    <p:extLst>
      <p:ext uri="{BB962C8B-B14F-4D97-AF65-F5344CB8AC3E}">
        <p14:creationId xmlns:p14="http://schemas.microsoft.com/office/powerpoint/2010/main" val="18134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7" grpId="0"/>
      <p:bldP spid="18" grpId="0"/>
      <p:bldP spid="19" grpId="0"/>
      <p:bldP spid="20"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3DDAA-09D0-3452-C7C2-1C0F541B8717}"/>
              </a:ext>
            </a:extLst>
          </p:cNvPr>
          <p:cNvSpPr>
            <a:spLocks noGrp="1"/>
          </p:cNvSpPr>
          <p:nvPr>
            <p:ph type="title"/>
          </p:nvPr>
        </p:nvSpPr>
        <p:spPr>
          <a:xfrm>
            <a:off x="311699" y="330010"/>
            <a:ext cx="6370983" cy="1057490"/>
          </a:xfrm>
        </p:spPr>
        <p:txBody>
          <a:bodyPr/>
          <a:lstStyle/>
          <a:p>
            <a:r>
              <a:rPr lang="en-US" b="0" i="0" dirty="0">
                <a:solidFill>
                  <a:srgbClr val="111111"/>
                </a:solidFill>
                <a:effectLst/>
                <a:latin typeface="Oswald" panose="00000500000000000000" pitchFamily="2" charset="0"/>
              </a:rPr>
              <a:t>Conditional Random Fields</a:t>
            </a:r>
            <a:endParaRPr lang="es-ES" dirty="0">
              <a:latin typeface="Oswald" panose="00000500000000000000" pitchFamily="2" charset="0"/>
            </a:endParaRPr>
          </a:p>
        </p:txBody>
      </p:sp>
      <p:sp>
        <p:nvSpPr>
          <p:cNvPr id="4" name="Marcador de número de diapositiva 3">
            <a:extLst>
              <a:ext uri="{FF2B5EF4-FFF2-40B4-BE49-F238E27FC236}">
                <a16:creationId xmlns:a16="http://schemas.microsoft.com/office/drawing/2014/main" id="{04D0D9F0-7B7B-4298-3C19-B056B8AA43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6</a:t>
            </a:fld>
            <a:endParaRPr lang="it-IT"/>
          </a:p>
        </p:txBody>
      </p:sp>
      <p:sp>
        <p:nvSpPr>
          <p:cNvPr id="3" name="CuadroTexto 2">
            <a:extLst>
              <a:ext uri="{FF2B5EF4-FFF2-40B4-BE49-F238E27FC236}">
                <a16:creationId xmlns:a16="http://schemas.microsoft.com/office/drawing/2014/main" id="{A80BC335-2EB3-552C-7A14-1C89BF2D95A4}"/>
              </a:ext>
            </a:extLst>
          </p:cNvPr>
          <p:cNvSpPr txBox="1"/>
          <p:nvPr/>
        </p:nvSpPr>
        <p:spPr>
          <a:xfrm rot="20958731">
            <a:off x="864303" y="1908974"/>
            <a:ext cx="7415393" cy="1169551"/>
          </a:xfrm>
          <a:prstGeom prst="rect">
            <a:avLst/>
          </a:prstGeom>
          <a:noFill/>
        </p:spPr>
        <p:txBody>
          <a:bodyPr wrap="square" rtlCol="0">
            <a:spAutoFit/>
          </a:bodyPr>
          <a:lstStyle/>
          <a:p>
            <a:r>
              <a:rPr lang="es-ES" sz="2800" dirty="0">
                <a:latin typeface="Source Code Pro" panose="020B0509030403020204" pitchFamily="49" charset="0"/>
                <a:ea typeface="Source Code Pro" panose="020B0509030403020204" pitchFamily="49" charset="0"/>
              </a:rPr>
              <a:t>DO NOT FIT IN A DEEP LEARING MODEL!</a:t>
            </a:r>
            <a:endParaRPr lang="es-ES"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s-ES" dirty="0"/>
          </a:p>
        </p:txBody>
      </p:sp>
      <p:sp>
        <p:nvSpPr>
          <p:cNvPr id="5" name="CuadroTexto 4">
            <a:extLst>
              <a:ext uri="{FF2B5EF4-FFF2-40B4-BE49-F238E27FC236}">
                <a16:creationId xmlns:a16="http://schemas.microsoft.com/office/drawing/2014/main" id="{32810BBD-4BFC-8A55-AFF1-CD799DE8445E}"/>
              </a:ext>
            </a:extLst>
          </p:cNvPr>
          <p:cNvSpPr txBox="1"/>
          <p:nvPr/>
        </p:nvSpPr>
        <p:spPr>
          <a:xfrm>
            <a:off x="4827373" y="3171225"/>
            <a:ext cx="3089189" cy="1169551"/>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Source Code Pro" panose="020B0509030403020204" pitchFamily="49" charset="0"/>
                <a:ea typeface="Source Code Pro" panose="020B0509030403020204" pitchFamily="49" charset="0"/>
              </a:rPr>
              <a:t>No </a:t>
            </a:r>
            <a:r>
              <a:rPr lang="es-ES" dirty="0" err="1">
                <a:latin typeface="Source Code Pro" panose="020B0509030403020204" pitchFamily="49" charset="0"/>
                <a:ea typeface="Source Code Pro" panose="020B0509030403020204" pitchFamily="49" charset="0"/>
              </a:rPr>
              <a:t>trainable</a:t>
            </a:r>
            <a:r>
              <a:rPr lang="es-ES" dirty="0">
                <a:latin typeface="Source Code Pro" panose="020B0509030403020204" pitchFamily="49" charset="0"/>
                <a:ea typeface="Source Code Pro" panose="020B0509030403020204" pitchFamily="49" charset="0"/>
              </a:rPr>
              <a:t> </a:t>
            </a:r>
            <a:r>
              <a:rPr lang="es-ES" dirty="0" err="1">
                <a:latin typeface="Source Code Pro" panose="020B0509030403020204" pitchFamily="49" charset="0"/>
                <a:ea typeface="Source Code Pro" panose="020B0509030403020204" pitchFamily="49" charset="0"/>
              </a:rPr>
              <a:t>parameters</a:t>
            </a:r>
            <a:endParaRPr lang="es-ES"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s-ES" dirty="0">
                <a:latin typeface="Source Code Pro" panose="020B0509030403020204" pitchFamily="49" charset="0"/>
                <a:ea typeface="Source Code Pro" panose="020B0509030403020204" pitchFamily="49" charset="0"/>
              </a:rPr>
              <a:t>No </a:t>
            </a:r>
            <a:r>
              <a:rPr lang="es-ES" dirty="0" err="1">
                <a:latin typeface="Source Code Pro" panose="020B0509030403020204" pitchFamily="49" charset="0"/>
                <a:ea typeface="Source Code Pro" panose="020B0509030403020204" pitchFamily="49" charset="0"/>
              </a:rPr>
              <a:t>backpropagation</a:t>
            </a:r>
            <a:r>
              <a:rPr lang="es-ES" dirty="0">
                <a:latin typeface="Source Code Pro" panose="020B0509030403020204" pitchFamily="49" charset="0"/>
                <a:ea typeface="Source Code Pro" panose="020B0509030403020204" pitchFamily="49" charset="0"/>
              </a:rPr>
              <a:t> </a:t>
            </a:r>
          </a:p>
          <a:p>
            <a:pPr marL="285750" indent="-285750">
              <a:buFont typeface="Arial" panose="020B0604020202020204" pitchFamily="34" charset="0"/>
              <a:buChar char="•"/>
            </a:pPr>
            <a:r>
              <a:rPr lang="es-ES" dirty="0">
                <a:latin typeface="Source Code Pro" panose="020B0509030403020204" pitchFamily="49" charset="0"/>
                <a:ea typeface="Source Code Pro" panose="020B0509030403020204" pitchFamily="49" charset="0"/>
              </a:rPr>
              <a:t>P(X|Y) </a:t>
            </a:r>
            <a:r>
              <a:rPr lang="es-ES" dirty="0" err="1">
                <a:latin typeface="Source Code Pro" panose="020B0509030403020204" pitchFamily="49" charset="0"/>
                <a:ea typeface="Source Code Pro" panose="020B0509030403020204" pitchFamily="49" charset="0"/>
              </a:rPr>
              <a:t>not</a:t>
            </a:r>
            <a:r>
              <a:rPr lang="es-ES" dirty="0">
                <a:latin typeface="Source Code Pro" panose="020B0509030403020204" pitchFamily="49" charset="0"/>
                <a:ea typeface="Source Code Pro" panose="020B0509030403020204" pitchFamily="49" charset="0"/>
              </a:rPr>
              <a:t> </a:t>
            </a:r>
            <a:r>
              <a:rPr lang="es-ES" dirty="0" err="1">
                <a:latin typeface="Source Code Pro" panose="020B0509030403020204" pitchFamily="49" charset="0"/>
                <a:ea typeface="Source Code Pro" panose="020B0509030403020204" pitchFamily="49" charset="0"/>
              </a:rPr>
              <a:t>independant</a:t>
            </a:r>
            <a:r>
              <a:rPr lang="es-ES" dirty="0">
                <a:latin typeface="Source Code Pro" panose="020B0509030403020204" pitchFamily="49" charset="0"/>
                <a:ea typeface="Source Code Pro" panose="020B0509030403020204" pitchFamily="49" charset="0"/>
              </a:rPr>
              <a:t>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144974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3A0E357D-249D-3437-4519-D4C305611247}"/>
              </a:ext>
            </a:extLst>
          </p:cNvPr>
          <p:cNvSpPr>
            <a:spLocks noGrp="1"/>
          </p:cNvSpPr>
          <p:nvPr>
            <p:ph type="title"/>
          </p:nvPr>
        </p:nvSpPr>
        <p:spPr/>
        <p:txBody>
          <a:bodyPr/>
          <a:lstStyle/>
          <a:p>
            <a:r>
              <a:rPr lang="es-ES" dirty="0"/>
              <a:t>Mean Field </a:t>
            </a:r>
            <a:r>
              <a:rPr lang="es-ES" dirty="0" err="1"/>
              <a:t>Algorithm</a:t>
            </a:r>
            <a:endParaRPr lang="es-ES" dirty="0"/>
          </a:p>
        </p:txBody>
      </p:sp>
      <p:sp>
        <p:nvSpPr>
          <p:cNvPr id="6" name="Subtítulo 5">
            <a:extLst>
              <a:ext uri="{FF2B5EF4-FFF2-40B4-BE49-F238E27FC236}">
                <a16:creationId xmlns:a16="http://schemas.microsoft.com/office/drawing/2014/main" id="{18C21EC3-26DF-F6A0-2528-032866CD4783}"/>
              </a:ext>
            </a:extLst>
          </p:cNvPr>
          <p:cNvSpPr>
            <a:spLocks noGrp="1"/>
          </p:cNvSpPr>
          <p:nvPr>
            <p:ph type="subTitle" idx="1"/>
          </p:nvPr>
        </p:nvSpPr>
        <p:spPr/>
        <p:txBody>
          <a:bodyPr/>
          <a:lstStyle/>
          <a:p>
            <a:r>
              <a:rPr lang="es-ES" sz="1200" dirty="0" err="1"/>
              <a:t>The</a:t>
            </a:r>
            <a:r>
              <a:rPr lang="es-ES" sz="1200" dirty="0"/>
              <a:t> </a:t>
            </a:r>
            <a:r>
              <a:rPr lang="es-ES" sz="1200" dirty="0" err="1"/>
              <a:t>solution</a:t>
            </a:r>
            <a:r>
              <a:rPr lang="es-ES" sz="1200" dirty="0"/>
              <a:t> </a:t>
            </a:r>
            <a:r>
              <a:rPr lang="es-ES" sz="1200" dirty="0" err="1"/>
              <a:t>to</a:t>
            </a:r>
            <a:r>
              <a:rPr lang="es-ES" sz="1200" dirty="0"/>
              <a:t> </a:t>
            </a:r>
            <a:r>
              <a:rPr lang="es-ES" sz="1200" dirty="0" err="1"/>
              <a:t>our</a:t>
            </a:r>
            <a:r>
              <a:rPr lang="es-ES" sz="1200" dirty="0"/>
              <a:t> </a:t>
            </a:r>
            <a:r>
              <a:rPr lang="es-ES" sz="1200" dirty="0" err="1"/>
              <a:t>problems</a:t>
            </a:r>
            <a:endParaRPr lang="es-ES" sz="1200" dirty="0"/>
          </a:p>
        </p:txBody>
      </p:sp>
      <p:sp>
        <p:nvSpPr>
          <p:cNvPr id="7" name="Marcador de texto 6">
            <a:extLst>
              <a:ext uri="{FF2B5EF4-FFF2-40B4-BE49-F238E27FC236}">
                <a16:creationId xmlns:a16="http://schemas.microsoft.com/office/drawing/2014/main" id="{CE592D6D-9119-3042-E3D4-7BAA9D80B4CE}"/>
              </a:ext>
            </a:extLst>
          </p:cNvPr>
          <p:cNvSpPr>
            <a:spLocks noGrp="1"/>
          </p:cNvSpPr>
          <p:nvPr>
            <p:ph type="body" idx="2"/>
          </p:nvPr>
        </p:nvSpPr>
        <p:spPr/>
        <p:txBody>
          <a:bodyPr/>
          <a:lstStyle/>
          <a:p>
            <a:endParaRPr lang="es-ES"/>
          </a:p>
        </p:txBody>
      </p:sp>
      <p:sp>
        <p:nvSpPr>
          <p:cNvPr id="4" name="Marcador de número de diapositiva 3">
            <a:extLst>
              <a:ext uri="{FF2B5EF4-FFF2-40B4-BE49-F238E27FC236}">
                <a16:creationId xmlns:a16="http://schemas.microsoft.com/office/drawing/2014/main" id="{E03FCD7A-5DEF-659D-2191-3818D19DF1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7</a:t>
            </a:fld>
            <a:endParaRPr lang="it-IT"/>
          </a:p>
        </p:txBody>
      </p:sp>
    </p:spTree>
    <p:extLst>
      <p:ext uri="{BB962C8B-B14F-4D97-AF65-F5344CB8AC3E}">
        <p14:creationId xmlns:p14="http://schemas.microsoft.com/office/powerpoint/2010/main" val="392111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43069BA-62EA-6E2B-955E-7E55AE71C10F}"/>
              </a:ext>
            </a:extLst>
          </p:cNvPr>
          <p:cNvSpPr>
            <a:spLocks noGrp="1"/>
          </p:cNvSpPr>
          <p:nvPr>
            <p:ph type="title"/>
          </p:nvPr>
        </p:nvSpPr>
        <p:spPr>
          <a:xfrm>
            <a:off x="311700" y="631800"/>
            <a:ext cx="4260300" cy="755700"/>
          </a:xfrm>
        </p:spPr>
        <p:txBody>
          <a:bodyPr/>
          <a:lstStyle/>
          <a:p>
            <a:r>
              <a:rPr lang="en-US" b="0" i="0" dirty="0">
                <a:solidFill>
                  <a:srgbClr val="111111"/>
                </a:solidFill>
                <a:effectLst/>
                <a:latin typeface="Oswald" panose="00000500000000000000" pitchFamily="2" charset="0"/>
              </a:rPr>
              <a:t>CRF as CNN for one iteration</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A2BB57A3-61BC-D593-C7DD-92C3076050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8</a:t>
            </a:fld>
            <a:endParaRPr lang="it-IT"/>
          </a:p>
        </p:txBody>
      </p:sp>
      <p:pic>
        <p:nvPicPr>
          <p:cNvPr id="3" name="Imagen 2">
            <a:extLst>
              <a:ext uri="{FF2B5EF4-FFF2-40B4-BE49-F238E27FC236}">
                <a16:creationId xmlns:a16="http://schemas.microsoft.com/office/drawing/2014/main" id="{7D557CF5-739D-2C50-A360-23C40A736BE8}"/>
              </a:ext>
            </a:extLst>
          </p:cNvPr>
          <p:cNvPicPr>
            <a:picLocks noChangeAspect="1"/>
          </p:cNvPicPr>
          <p:nvPr/>
        </p:nvPicPr>
        <p:blipFill>
          <a:blip r:embed="rId3"/>
          <a:stretch>
            <a:fillRect/>
          </a:stretch>
        </p:blipFill>
        <p:spPr>
          <a:xfrm>
            <a:off x="2653513" y="2487828"/>
            <a:ext cx="3836973" cy="548139"/>
          </a:xfrm>
          <a:prstGeom prst="rect">
            <a:avLst/>
          </a:prstGeom>
        </p:spPr>
      </p:pic>
      <p:sp>
        <p:nvSpPr>
          <p:cNvPr id="4" name="CuadroTexto 3">
            <a:extLst>
              <a:ext uri="{FF2B5EF4-FFF2-40B4-BE49-F238E27FC236}">
                <a16:creationId xmlns:a16="http://schemas.microsoft.com/office/drawing/2014/main" id="{BDA6FEFF-4C68-B2F4-8F6D-A354BE53FB57}"/>
              </a:ext>
            </a:extLst>
          </p:cNvPr>
          <p:cNvSpPr txBox="1"/>
          <p:nvPr/>
        </p:nvSpPr>
        <p:spPr>
          <a:xfrm rot="376290">
            <a:off x="2174789" y="2920638"/>
            <a:ext cx="1746422" cy="738664"/>
          </a:xfrm>
          <a:prstGeom prst="rect">
            <a:avLst/>
          </a:prstGeom>
          <a:noFill/>
        </p:spPr>
        <p:txBody>
          <a:bodyPr wrap="square" rtlCol="0">
            <a:spAutoFit/>
          </a:bodyPr>
          <a:lstStyle/>
          <a:p>
            <a:r>
              <a:rPr lang="es-ES" sz="1050" dirty="0">
                <a:solidFill>
                  <a:srgbClr val="FF0000"/>
                </a:solidFill>
                <a:latin typeface="Source Code Pro" panose="020B0509030403020204" pitchFamily="49" charset="0"/>
                <a:ea typeface="Source Code Pro" panose="020B0509030403020204" pitchFamily="49" charset="0"/>
              </a:rPr>
              <a:t>*P </a:t>
            </a:r>
            <a:r>
              <a:rPr lang="es-ES" sz="1050" dirty="0" err="1">
                <a:solidFill>
                  <a:srgbClr val="FF0000"/>
                </a:solidFill>
                <a:latin typeface="Source Code Pro" panose="020B0509030403020204" pitchFamily="49" charset="0"/>
                <a:ea typeface="Source Code Pro" panose="020B0509030403020204" pitchFamily="49" charset="0"/>
              </a:rPr>
              <a:t>not</a:t>
            </a:r>
            <a:r>
              <a:rPr lang="es-ES" sz="1050" dirty="0">
                <a:solidFill>
                  <a:srgbClr val="FF0000"/>
                </a:solidFill>
                <a:latin typeface="Source Code Pro" panose="020B0509030403020204" pitchFamily="49" charset="0"/>
                <a:ea typeface="Source Code Pro" panose="020B0509030403020204" pitchFamily="49" charset="0"/>
              </a:rPr>
              <a:t> </a:t>
            </a:r>
            <a:r>
              <a:rPr lang="es-ES" sz="1050" dirty="0" err="1">
                <a:solidFill>
                  <a:srgbClr val="FF0000"/>
                </a:solidFill>
                <a:latin typeface="Source Code Pro" panose="020B0509030403020204" pitchFamily="49" charset="0"/>
                <a:ea typeface="Source Code Pro" panose="020B0509030403020204" pitchFamily="49" charset="0"/>
              </a:rPr>
              <a:t>independant</a:t>
            </a:r>
            <a:r>
              <a:rPr lang="es-ES" sz="1050" dirty="0">
                <a:solidFill>
                  <a:srgbClr val="FF0000"/>
                </a:solidFill>
                <a:latin typeface="Source Code Pro" panose="020B0509030403020204" pitchFamily="49" charset="0"/>
                <a:ea typeface="Source Code Pro" panose="020B0509030403020204" pitchFamily="49" charset="0"/>
              </a:rPr>
              <a:t>, </a:t>
            </a:r>
            <a:r>
              <a:rPr lang="es-ES" sz="1050" dirty="0" err="1">
                <a:solidFill>
                  <a:srgbClr val="FF0000"/>
                </a:solidFill>
                <a:latin typeface="Source Code Pro" panose="020B0509030403020204" pitchFamily="49" charset="0"/>
                <a:ea typeface="Source Code Pro" panose="020B0509030403020204" pitchFamily="49" charset="0"/>
              </a:rPr>
              <a:t>cannot</a:t>
            </a:r>
            <a:r>
              <a:rPr lang="es-ES" sz="1050" dirty="0">
                <a:solidFill>
                  <a:srgbClr val="FF0000"/>
                </a:solidFill>
                <a:latin typeface="Source Code Pro" panose="020B0509030403020204" pitchFamily="49" charset="0"/>
                <a:ea typeface="Source Code Pro" panose="020B0509030403020204" pitchFamily="49" charset="0"/>
              </a:rPr>
              <a:t> be </a:t>
            </a:r>
            <a:r>
              <a:rPr lang="es-ES" sz="1050" dirty="0" err="1">
                <a:solidFill>
                  <a:srgbClr val="FF0000"/>
                </a:solidFill>
                <a:latin typeface="Source Code Pro" panose="020B0509030403020204" pitchFamily="49" charset="0"/>
                <a:ea typeface="Source Code Pro" panose="020B0509030403020204" pitchFamily="49" charset="0"/>
              </a:rPr>
              <a:t>writen</a:t>
            </a:r>
            <a:r>
              <a:rPr lang="es-ES" sz="1050" dirty="0">
                <a:solidFill>
                  <a:srgbClr val="FF0000"/>
                </a:solidFill>
                <a:latin typeface="Source Code Pro" panose="020B0509030403020204" pitchFamily="49" charset="0"/>
                <a:ea typeface="Source Code Pro" panose="020B0509030403020204" pitchFamily="49" charset="0"/>
              </a:rPr>
              <a:t> as </a:t>
            </a:r>
            <a:r>
              <a:rPr lang="es-ES" sz="1050" dirty="0" err="1">
                <a:solidFill>
                  <a:srgbClr val="FF0000"/>
                </a:solidFill>
                <a:latin typeface="Source Code Pro" panose="020B0509030403020204" pitchFamily="49" charset="0"/>
                <a:ea typeface="Source Code Pro" panose="020B0509030403020204" pitchFamily="49" charset="0"/>
              </a:rPr>
              <a:t>the</a:t>
            </a:r>
            <a:r>
              <a:rPr lang="es-ES" sz="1050" dirty="0">
                <a:solidFill>
                  <a:srgbClr val="FF0000"/>
                </a:solidFill>
                <a:latin typeface="Source Code Pro" panose="020B0509030403020204" pitchFamily="49" charset="0"/>
                <a:ea typeface="Source Code Pro" panose="020B0509030403020204" pitchFamily="49" charset="0"/>
              </a:rPr>
              <a:t> producto </a:t>
            </a:r>
            <a:r>
              <a:rPr lang="es-ES" sz="1050" dirty="0" err="1">
                <a:solidFill>
                  <a:srgbClr val="FF0000"/>
                </a:solidFill>
                <a:latin typeface="Source Code Pro" panose="020B0509030403020204" pitchFamily="49" charset="0"/>
                <a:ea typeface="Source Code Pro" panose="020B0509030403020204" pitchFamily="49" charset="0"/>
              </a:rPr>
              <a:t>of</a:t>
            </a:r>
            <a:r>
              <a:rPr lang="es-ES" sz="1050" dirty="0">
                <a:solidFill>
                  <a:srgbClr val="FF0000"/>
                </a:solidFill>
                <a:latin typeface="Source Code Pro" panose="020B0509030403020204" pitchFamily="49" charset="0"/>
                <a:ea typeface="Source Code Pro" panose="020B0509030403020204" pitchFamily="49" charset="0"/>
              </a:rPr>
              <a:t> </a:t>
            </a:r>
            <a:r>
              <a:rPr lang="es-ES" sz="1050" dirty="0" err="1">
                <a:solidFill>
                  <a:srgbClr val="FF0000"/>
                </a:solidFill>
                <a:latin typeface="Source Code Pro" panose="020B0509030403020204" pitchFamily="49" charset="0"/>
                <a:ea typeface="Source Code Pro" panose="020B0509030403020204" pitchFamily="49" charset="0"/>
              </a:rPr>
              <a:t>pixels</a:t>
            </a:r>
            <a:r>
              <a:rPr lang="es-ES" sz="1050" dirty="0">
                <a:solidFill>
                  <a:srgbClr val="FF0000"/>
                </a:solidFill>
                <a:latin typeface="Source Code Pro" panose="020B0509030403020204" pitchFamily="49" charset="0"/>
                <a:ea typeface="Source Code Pro" panose="020B0509030403020204" pitchFamily="49" charset="0"/>
              </a:rPr>
              <a:t>.</a:t>
            </a:r>
          </a:p>
        </p:txBody>
      </p:sp>
      <p:sp>
        <p:nvSpPr>
          <p:cNvPr id="8" name="Elipse 7">
            <a:extLst>
              <a:ext uri="{FF2B5EF4-FFF2-40B4-BE49-F238E27FC236}">
                <a16:creationId xmlns:a16="http://schemas.microsoft.com/office/drawing/2014/main" id="{99DCE2D2-8875-44BB-C160-E25C22ABFF4F}"/>
              </a:ext>
            </a:extLst>
          </p:cNvPr>
          <p:cNvSpPr/>
          <p:nvPr/>
        </p:nvSpPr>
        <p:spPr>
          <a:xfrm rot="21027580">
            <a:off x="3862492" y="2479000"/>
            <a:ext cx="959712" cy="565067"/>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s-ES"/>
          </a:p>
        </p:txBody>
      </p:sp>
      <p:sp>
        <p:nvSpPr>
          <p:cNvPr id="10" name="Arco 9">
            <a:extLst>
              <a:ext uri="{FF2B5EF4-FFF2-40B4-BE49-F238E27FC236}">
                <a16:creationId xmlns:a16="http://schemas.microsoft.com/office/drawing/2014/main" id="{CD85948E-21A8-3C9F-F826-E36489F51397}"/>
              </a:ext>
            </a:extLst>
          </p:cNvPr>
          <p:cNvSpPr/>
          <p:nvPr/>
        </p:nvSpPr>
        <p:spPr>
          <a:xfrm rot="17788368">
            <a:off x="4099403" y="2279474"/>
            <a:ext cx="1341944" cy="416709"/>
          </a:xfrm>
          <a:prstGeom prst="arc">
            <a:avLst>
              <a:gd name="adj1" fmla="val 16200000"/>
              <a:gd name="adj2" fmla="val 20964073"/>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13" name="CuadroTexto 12">
            <a:extLst>
              <a:ext uri="{FF2B5EF4-FFF2-40B4-BE49-F238E27FC236}">
                <a16:creationId xmlns:a16="http://schemas.microsoft.com/office/drawing/2014/main" id="{E7D0BF00-E4B8-EDBC-185F-1AD3A6ABD244}"/>
              </a:ext>
            </a:extLst>
          </p:cNvPr>
          <p:cNvSpPr txBox="1"/>
          <p:nvPr/>
        </p:nvSpPr>
        <p:spPr>
          <a:xfrm>
            <a:off x="4994727" y="1660772"/>
            <a:ext cx="2991518" cy="523220"/>
          </a:xfrm>
          <a:prstGeom prst="rect">
            <a:avLst/>
          </a:prstGeom>
          <a:noFill/>
        </p:spPr>
        <p:txBody>
          <a:bodyPr wrap="square" rtlCol="0">
            <a:spAutoFit/>
          </a:bodyPr>
          <a:lstStyle/>
          <a:p>
            <a:r>
              <a:rPr lang="es-ES" dirty="0" err="1">
                <a:latin typeface="Source Code Pro" panose="020B0509030403020204" pitchFamily="49" charset="0"/>
                <a:ea typeface="Source Code Pro" panose="020B0509030403020204" pitchFamily="49" charset="0"/>
              </a:rPr>
              <a:t>Approximation</a:t>
            </a:r>
            <a:r>
              <a:rPr lang="es-ES" dirty="0">
                <a:latin typeface="Source Code Pro" panose="020B0509030403020204" pitchFamily="49" charset="0"/>
                <a:ea typeface="Source Code Pro" panose="020B0509030403020204" pitchFamily="49" charset="0"/>
              </a:rPr>
              <a:t> = </a:t>
            </a:r>
            <a:r>
              <a:rPr lang="es-ES" dirty="0" err="1">
                <a:latin typeface="Source Code Pro" panose="020B0509030403020204" pitchFamily="49" charset="0"/>
                <a:ea typeface="Source Code Pro" panose="020B0509030403020204" pitchFamily="49" charset="0"/>
              </a:rPr>
              <a:t>Product</a:t>
            </a:r>
            <a:r>
              <a:rPr lang="es-ES" dirty="0">
                <a:latin typeface="Source Code Pro" panose="020B0509030403020204" pitchFamily="49" charset="0"/>
                <a:ea typeface="Source Code Pro" panose="020B0509030403020204" pitchFamily="49" charset="0"/>
              </a:rPr>
              <a:t> </a:t>
            </a:r>
            <a:r>
              <a:rPr lang="es-ES" dirty="0" err="1">
                <a:latin typeface="Source Code Pro" panose="020B0509030403020204" pitchFamily="49" charset="0"/>
                <a:ea typeface="Source Code Pro" panose="020B0509030403020204" pitchFamily="49" charset="0"/>
              </a:rPr>
              <a:t>of</a:t>
            </a:r>
            <a:r>
              <a:rPr lang="es-ES" dirty="0">
                <a:latin typeface="Source Code Pro" panose="020B0509030403020204" pitchFamily="49" charset="0"/>
                <a:ea typeface="Source Code Pro" panose="020B0509030403020204" pitchFamily="49" charset="0"/>
              </a:rPr>
              <a:t> pixel </a:t>
            </a:r>
            <a:r>
              <a:rPr lang="es-ES" dirty="0" err="1">
                <a:latin typeface="Source Code Pro" panose="020B0509030403020204" pitchFamily="49" charset="0"/>
                <a:ea typeface="Source Code Pro" panose="020B0509030403020204" pitchFamily="49" charset="0"/>
              </a:rPr>
              <a:t>wise</a:t>
            </a:r>
            <a:r>
              <a:rPr lang="es-ES" dirty="0">
                <a:latin typeface="Source Code Pro" panose="020B0509030403020204" pitchFamily="49" charset="0"/>
                <a:ea typeface="Source Code Pro" panose="020B0509030403020204" pitchFamily="49" charset="0"/>
              </a:rPr>
              <a:t> </a:t>
            </a:r>
            <a:r>
              <a:rPr lang="es-ES" dirty="0" err="1">
                <a:latin typeface="Source Code Pro" panose="020B0509030403020204" pitchFamily="49" charset="0"/>
                <a:ea typeface="Source Code Pro" panose="020B0509030403020204" pitchFamily="49" charset="0"/>
              </a:rPr>
              <a:t>distribution</a:t>
            </a:r>
            <a:endParaRPr lang="es-ES" dirty="0">
              <a:latin typeface="Source Code Pro" panose="020B0509030403020204" pitchFamily="49" charset="0"/>
              <a:ea typeface="Source Code Pro" panose="020B0509030403020204" pitchFamily="49" charset="0"/>
            </a:endParaRPr>
          </a:p>
        </p:txBody>
      </p:sp>
      <p:sp>
        <p:nvSpPr>
          <p:cNvPr id="14" name="Abrir llave 13">
            <a:extLst>
              <a:ext uri="{FF2B5EF4-FFF2-40B4-BE49-F238E27FC236}">
                <a16:creationId xmlns:a16="http://schemas.microsoft.com/office/drawing/2014/main" id="{A3A75A94-8804-E785-9772-648CBB3D43BE}"/>
              </a:ext>
            </a:extLst>
          </p:cNvPr>
          <p:cNvSpPr/>
          <p:nvPr/>
        </p:nvSpPr>
        <p:spPr>
          <a:xfrm rot="16200000">
            <a:off x="5850589" y="2546361"/>
            <a:ext cx="192944" cy="971218"/>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ES"/>
          </a:p>
        </p:txBody>
      </p:sp>
      <p:sp>
        <p:nvSpPr>
          <p:cNvPr id="15" name="CuadroTexto 14">
            <a:extLst>
              <a:ext uri="{FF2B5EF4-FFF2-40B4-BE49-F238E27FC236}">
                <a16:creationId xmlns:a16="http://schemas.microsoft.com/office/drawing/2014/main" id="{B2D220FE-E409-BC55-2BDA-0F380CAF543F}"/>
              </a:ext>
            </a:extLst>
          </p:cNvPr>
          <p:cNvSpPr txBox="1"/>
          <p:nvPr/>
        </p:nvSpPr>
        <p:spPr>
          <a:xfrm>
            <a:off x="5435657" y="3119692"/>
            <a:ext cx="1219434" cy="307777"/>
          </a:xfrm>
          <a:prstGeom prst="rect">
            <a:avLst/>
          </a:prstGeom>
          <a:noFill/>
        </p:spPr>
        <p:txBody>
          <a:bodyPr wrap="square" rtlCol="0">
            <a:spAutoFit/>
          </a:bodyPr>
          <a:lstStyle/>
          <a:p>
            <a:r>
              <a:rPr lang="es-ES" b="1" dirty="0" err="1">
                <a:latin typeface="Source Code Pro" panose="020B0509030403020204" pitchFamily="49" charset="0"/>
                <a:ea typeface="Source Code Pro" panose="020B0509030403020204" pitchFamily="49" charset="0"/>
              </a:rPr>
              <a:t>Maximize</a:t>
            </a:r>
            <a:endParaRPr lang="es-ES" b="1"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16195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43069BA-62EA-6E2B-955E-7E55AE71C10F}"/>
              </a:ext>
            </a:extLst>
          </p:cNvPr>
          <p:cNvSpPr>
            <a:spLocks noGrp="1"/>
          </p:cNvSpPr>
          <p:nvPr>
            <p:ph type="title"/>
          </p:nvPr>
        </p:nvSpPr>
        <p:spPr>
          <a:xfrm>
            <a:off x="311700" y="631800"/>
            <a:ext cx="4260300" cy="755700"/>
          </a:xfrm>
        </p:spPr>
        <p:txBody>
          <a:bodyPr/>
          <a:lstStyle/>
          <a:p>
            <a:r>
              <a:rPr lang="en-US" b="0" i="0" dirty="0">
                <a:solidFill>
                  <a:srgbClr val="111111"/>
                </a:solidFill>
                <a:effectLst/>
                <a:latin typeface="Oswald" panose="00000500000000000000" pitchFamily="2" charset="0"/>
              </a:rPr>
              <a:t>CRF as CNN for one iteration</a:t>
            </a:r>
            <a:endParaRPr lang="es-ES" dirty="0">
              <a:latin typeface="Oswald" panose="00000500000000000000" pitchFamily="2" charset="0"/>
            </a:endParaRPr>
          </a:p>
        </p:txBody>
      </p:sp>
      <p:sp>
        <p:nvSpPr>
          <p:cNvPr id="5" name="Marcador de número de diapositiva 4">
            <a:extLst>
              <a:ext uri="{FF2B5EF4-FFF2-40B4-BE49-F238E27FC236}">
                <a16:creationId xmlns:a16="http://schemas.microsoft.com/office/drawing/2014/main" id="{A2BB57A3-61BC-D593-C7DD-92C3076050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9</a:t>
            </a:fld>
            <a:endParaRPr lang="it-IT"/>
          </a:p>
        </p:txBody>
      </p:sp>
      <p:pic>
        <p:nvPicPr>
          <p:cNvPr id="3" name="Imagen 2">
            <a:extLst>
              <a:ext uri="{FF2B5EF4-FFF2-40B4-BE49-F238E27FC236}">
                <a16:creationId xmlns:a16="http://schemas.microsoft.com/office/drawing/2014/main" id="{7D557CF5-739D-2C50-A360-23C40A736BE8}"/>
              </a:ext>
            </a:extLst>
          </p:cNvPr>
          <p:cNvPicPr>
            <a:picLocks noChangeAspect="1"/>
          </p:cNvPicPr>
          <p:nvPr/>
        </p:nvPicPr>
        <p:blipFill rotWithShape="1">
          <a:blip r:embed="rId3"/>
          <a:srcRect l="33039"/>
          <a:stretch/>
        </p:blipFill>
        <p:spPr>
          <a:xfrm>
            <a:off x="428367" y="1721709"/>
            <a:ext cx="2569275" cy="548139"/>
          </a:xfrm>
          <a:prstGeom prst="rect">
            <a:avLst/>
          </a:prstGeom>
        </p:spPr>
      </p:pic>
      <p:sp>
        <p:nvSpPr>
          <p:cNvPr id="2" name="Arco 1">
            <a:extLst>
              <a:ext uri="{FF2B5EF4-FFF2-40B4-BE49-F238E27FC236}">
                <a16:creationId xmlns:a16="http://schemas.microsoft.com/office/drawing/2014/main" id="{D6981F34-1D2B-6B99-507B-F9ADA737507B}"/>
              </a:ext>
            </a:extLst>
          </p:cNvPr>
          <p:cNvSpPr/>
          <p:nvPr/>
        </p:nvSpPr>
        <p:spPr>
          <a:xfrm>
            <a:off x="2273643" y="1995778"/>
            <a:ext cx="3163330" cy="334209"/>
          </a:xfrm>
          <a:prstGeom prst="arc">
            <a:avLst>
              <a:gd name="adj1" fmla="val 11507229"/>
              <a:gd name="adj2" fmla="val 21306576"/>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ES"/>
          </a:p>
        </p:txBody>
      </p:sp>
      <p:sp>
        <p:nvSpPr>
          <p:cNvPr id="7" name="Abrir llave 6">
            <a:extLst>
              <a:ext uri="{FF2B5EF4-FFF2-40B4-BE49-F238E27FC236}">
                <a16:creationId xmlns:a16="http://schemas.microsoft.com/office/drawing/2014/main" id="{3F01AC7D-F756-FDA1-1B19-B6EEEBD23C39}"/>
              </a:ext>
            </a:extLst>
          </p:cNvPr>
          <p:cNvSpPr/>
          <p:nvPr/>
        </p:nvSpPr>
        <p:spPr>
          <a:xfrm rot="16200000">
            <a:off x="2324794" y="1784239"/>
            <a:ext cx="192944" cy="971218"/>
          </a:xfrm>
          <a:prstGeom prst="lef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es-ES"/>
          </a:p>
        </p:txBody>
      </p:sp>
      <p:sp>
        <p:nvSpPr>
          <p:cNvPr id="9" name="CuadroTexto 8">
            <a:extLst>
              <a:ext uri="{FF2B5EF4-FFF2-40B4-BE49-F238E27FC236}">
                <a16:creationId xmlns:a16="http://schemas.microsoft.com/office/drawing/2014/main" id="{4876CB0A-AEBF-2AA6-1BC3-0AE7C3090683}"/>
              </a:ext>
            </a:extLst>
          </p:cNvPr>
          <p:cNvSpPr txBox="1"/>
          <p:nvPr/>
        </p:nvSpPr>
        <p:spPr>
          <a:xfrm>
            <a:off x="1909862" y="2357570"/>
            <a:ext cx="1219434" cy="307777"/>
          </a:xfrm>
          <a:prstGeom prst="rect">
            <a:avLst/>
          </a:prstGeom>
          <a:noFill/>
        </p:spPr>
        <p:txBody>
          <a:bodyPr wrap="square" rtlCol="0">
            <a:spAutoFit/>
          </a:bodyPr>
          <a:lstStyle/>
          <a:p>
            <a:r>
              <a:rPr lang="es-ES" b="1" dirty="0" err="1">
                <a:latin typeface="Source Code Pro" panose="020B0509030403020204" pitchFamily="49" charset="0"/>
                <a:ea typeface="Source Code Pro" panose="020B0509030403020204" pitchFamily="49" charset="0"/>
              </a:rPr>
              <a:t>Maximize</a:t>
            </a:r>
            <a:endParaRPr lang="es-ES" b="1" dirty="0">
              <a:latin typeface="Source Code Pro" panose="020B0509030403020204" pitchFamily="49" charset="0"/>
              <a:ea typeface="Source Code Pro" panose="020B0509030403020204" pitchFamily="49" charset="0"/>
            </a:endParaRPr>
          </a:p>
        </p:txBody>
      </p:sp>
      <p:pic>
        <p:nvPicPr>
          <p:cNvPr id="12" name="Imagen 11">
            <a:extLst>
              <a:ext uri="{FF2B5EF4-FFF2-40B4-BE49-F238E27FC236}">
                <a16:creationId xmlns:a16="http://schemas.microsoft.com/office/drawing/2014/main" id="{F3113318-E716-9E4C-9832-32DB307F91C8}"/>
              </a:ext>
            </a:extLst>
          </p:cNvPr>
          <p:cNvPicPr>
            <a:picLocks noChangeAspect="1"/>
          </p:cNvPicPr>
          <p:nvPr/>
        </p:nvPicPr>
        <p:blipFill>
          <a:blip r:embed="rId4"/>
          <a:stretch>
            <a:fillRect/>
          </a:stretch>
        </p:blipFill>
        <p:spPr>
          <a:xfrm>
            <a:off x="5214311" y="2162882"/>
            <a:ext cx="3147333" cy="1996613"/>
          </a:xfrm>
          <a:prstGeom prst="rect">
            <a:avLst/>
          </a:prstGeom>
        </p:spPr>
      </p:pic>
      <p:sp>
        <p:nvSpPr>
          <p:cNvPr id="14" name="CuadroTexto 13">
            <a:extLst>
              <a:ext uri="{FF2B5EF4-FFF2-40B4-BE49-F238E27FC236}">
                <a16:creationId xmlns:a16="http://schemas.microsoft.com/office/drawing/2014/main" id="{8411B1AE-D434-A646-CA83-0D12F619536E}"/>
              </a:ext>
            </a:extLst>
          </p:cNvPr>
          <p:cNvSpPr txBox="1"/>
          <p:nvPr/>
        </p:nvSpPr>
        <p:spPr>
          <a:xfrm>
            <a:off x="5346357" y="1911183"/>
            <a:ext cx="2569275" cy="307777"/>
          </a:xfrm>
          <a:prstGeom prst="rect">
            <a:avLst/>
          </a:prstGeom>
          <a:noFill/>
        </p:spPr>
        <p:txBody>
          <a:bodyPr wrap="square" rtlCol="0">
            <a:spAutoFit/>
          </a:bodyPr>
          <a:lstStyle/>
          <a:p>
            <a:r>
              <a:rPr lang="es-ES" u="sng" dirty="0">
                <a:latin typeface="Source Code Pro" panose="020B0509030403020204" pitchFamily="49" charset="0"/>
                <a:ea typeface="Source Code Pro" panose="020B0509030403020204" pitchFamily="49" charset="0"/>
              </a:rPr>
              <a:t>Mean Field </a:t>
            </a:r>
            <a:r>
              <a:rPr lang="es-ES" u="sng" dirty="0" err="1">
                <a:latin typeface="Source Code Pro" panose="020B0509030403020204" pitchFamily="49" charset="0"/>
                <a:ea typeface="Source Code Pro" panose="020B0509030403020204" pitchFamily="49" charset="0"/>
              </a:rPr>
              <a:t>Algorithm</a:t>
            </a:r>
            <a:endParaRPr lang="es-ES" u="sng"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979839798"/>
      </p:ext>
    </p:extLst>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1247</Words>
  <Application>Microsoft Office PowerPoint</Application>
  <PresentationFormat>Presentación en pantalla (16:9)</PresentationFormat>
  <Paragraphs>106</Paragraphs>
  <Slides>18</Slides>
  <Notes>13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Verdana</vt:lpstr>
      <vt:lpstr>Arial</vt:lpstr>
      <vt:lpstr>Oswald</vt:lpstr>
      <vt:lpstr>Source Code Pro</vt:lpstr>
      <vt:lpstr>Modern Writer</vt:lpstr>
      <vt:lpstr>CRF as RNN for image segmentation</vt:lpstr>
      <vt:lpstr>OVERVIEW</vt:lpstr>
      <vt:lpstr>Introduction</vt:lpstr>
      <vt:lpstr>Motivation</vt:lpstr>
      <vt:lpstr>Conditional Random Fields</vt:lpstr>
      <vt:lpstr>Conditional Random Fields</vt:lpstr>
      <vt:lpstr>Mean Field Algorithm</vt:lpstr>
      <vt:lpstr>CRF as CNN for one iteration</vt:lpstr>
      <vt:lpstr>CRF as CNN for one iteration</vt:lpstr>
      <vt:lpstr>CRF as CNN for one iteration</vt:lpstr>
      <vt:lpstr>CRF as CNN for one iteration</vt:lpstr>
      <vt:lpstr>Advantages and Limitations</vt:lpstr>
      <vt:lpstr>Deep Dive</vt:lpstr>
      <vt:lpstr>Implementation Details</vt:lpstr>
      <vt:lpstr>Implementation Details</vt:lpstr>
      <vt:lpstr>Evaluation</vt:lpstr>
      <vt:lpstr>Demo</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CRF as RNN for image segmentation</dc:title>
  <cp:lastModifiedBy>Felix Marti</cp:lastModifiedBy>
  <cp:revision>4</cp:revision>
  <dcterms:modified xsi:type="dcterms:W3CDTF">2023-05-08T10:53:46Z</dcterms:modified>
</cp:coreProperties>
</file>