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3D3B28-156B-4DD9-A047-31F480F923A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C7BF-3D8E-4D62-A2ED-63A183769F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98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3B28-156B-4DD9-A047-31F480F923A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C7BF-3D8E-4D62-A2ED-63A183769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2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3B28-156B-4DD9-A047-31F480F923A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C7BF-3D8E-4D62-A2ED-63A183769FC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30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3B28-156B-4DD9-A047-31F480F923A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C7BF-3D8E-4D62-A2ED-63A183769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9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3B28-156B-4DD9-A047-31F480F923A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C7BF-3D8E-4D62-A2ED-63A183769F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3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3B28-156B-4DD9-A047-31F480F923A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C7BF-3D8E-4D62-A2ED-63A183769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3B28-156B-4DD9-A047-31F480F923A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C7BF-3D8E-4D62-A2ED-63A183769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3B28-156B-4DD9-A047-31F480F923A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C7BF-3D8E-4D62-A2ED-63A183769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9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3B28-156B-4DD9-A047-31F480F923A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C7BF-3D8E-4D62-A2ED-63A183769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8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3B28-156B-4DD9-A047-31F480F923A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C7BF-3D8E-4D62-A2ED-63A183769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2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3B28-156B-4DD9-A047-31F480F923A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C7BF-3D8E-4D62-A2ED-63A183769F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92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3D3B28-156B-4DD9-A047-31F480F923A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440C7BF-3D8E-4D62-A2ED-63A183769FC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99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www.zdnet.com/article/leaked-us-military-files-exposed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snews.com/news/best-states/washington/articles/2017-03-01/boeing-investigates-security-breach-after-spreadsheet-shared" TargetMode="External"/><Relationship Id="rId5" Type="http://schemas.openxmlformats.org/officeDocument/2006/relationships/hyperlink" Target="https://www.forcepoint.com/newsroom/2016/forcepoint-and-ponemon-institute-survey-finds-organizations-challenged-when-monitoring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 thought DLP was supposed to fix this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Amit Riswadkar (</a:t>
            </a:r>
            <a:r>
              <a:rPr lang="en-US" dirty="0" err="1"/>
              <a:t>FeMaven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261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(or why you should listen to 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0643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Done a lot of different types of DLP projects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Ops</a:t>
            </a:r>
          </a:p>
          <a:p>
            <a:pPr lvl="1"/>
            <a:endParaRPr lang="en-US" dirty="0"/>
          </a:p>
          <a:p>
            <a:r>
              <a:rPr lang="en-US" dirty="0"/>
              <a:t>Interests</a:t>
            </a:r>
          </a:p>
          <a:p>
            <a:pPr lvl="1"/>
            <a:r>
              <a:rPr lang="en-US" dirty="0"/>
              <a:t>Data analytics</a:t>
            </a:r>
          </a:p>
          <a:p>
            <a:pPr lvl="1"/>
            <a:r>
              <a:rPr lang="en-US" dirty="0"/>
              <a:t>Rock climbing, running</a:t>
            </a:r>
          </a:p>
          <a:p>
            <a:pPr lvl="1"/>
            <a:r>
              <a:rPr lang="en-US" dirty="0"/>
              <a:t>Tacos</a:t>
            </a:r>
          </a:p>
          <a:p>
            <a:pPr lvl="1"/>
            <a:endParaRPr lang="en-US" dirty="0"/>
          </a:p>
          <a:p>
            <a:r>
              <a:rPr lang="en-US" dirty="0"/>
              <a:t>On social media on @</a:t>
            </a:r>
            <a:r>
              <a:rPr lang="en-US" dirty="0" err="1"/>
              <a:t>FeMaven</a:t>
            </a:r>
            <a:endParaRPr lang="en-US" dirty="0"/>
          </a:p>
          <a:p>
            <a:r>
              <a:rPr lang="en-US" dirty="0"/>
              <a:t>Obligatory Disclaimer: my thoughts don’t reflect the thoughts and opinions of my employer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632" y="2449025"/>
            <a:ext cx="4105658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5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10218" cy="1499616"/>
          </a:xfrm>
        </p:spPr>
        <p:txBody>
          <a:bodyPr/>
          <a:lstStyle/>
          <a:p>
            <a:r>
              <a:rPr lang="en-US" dirty="0"/>
              <a:t>What this not and Is Not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257875" y="2438400"/>
            <a:ext cx="4409518" cy="4023360"/>
          </a:xfrm>
        </p:spPr>
        <p:txBody>
          <a:bodyPr/>
          <a:lstStyle/>
          <a:p>
            <a:r>
              <a:rPr lang="en-US" dirty="0"/>
              <a:t>What this is:</a:t>
            </a:r>
          </a:p>
          <a:p>
            <a:pPr lvl="1"/>
            <a:r>
              <a:rPr lang="en-US" dirty="0"/>
              <a:t>A data (governance) centric view towards data protection</a:t>
            </a:r>
          </a:p>
          <a:p>
            <a:pPr lvl="1"/>
            <a:r>
              <a:rPr lang="en-US" dirty="0"/>
              <a:t>Using data analytics for actionable intelligence</a:t>
            </a:r>
          </a:p>
          <a:p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176529" y="2438400"/>
            <a:ext cx="4409518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this is not:</a:t>
            </a:r>
          </a:p>
          <a:p>
            <a:pPr lvl="1"/>
            <a:r>
              <a:rPr lang="en-US" dirty="0"/>
              <a:t>A position that DLP is useless</a:t>
            </a:r>
          </a:p>
          <a:p>
            <a:pPr lvl="1"/>
            <a:r>
              <a:rPr lang="en-US" dirty="0"/>
              <a:t>A suggestion on what vendor’s stuff to buy</a:t>
            </a:r>
          </a:p>
          <a:p>
            <a:pPr lvl="1"/>
            <a:r>
              <a:rPr lang="en-US" dirty="0"/>
              <a:t>About UEBA/UBA</a:t>
            </a:r>
          </a:p>
          <a:p>
            <a:endParaRPr lang="en-US" dirty="0"/>
          </a:p>
        </p:txBody>
      </p:sp>
      <p:sp>
        <p:nvSpPr>
          <p:cNvPr id="11" name="&quot;Not Allowed&quot; Symbol 10"/>
          <p:cNvSpPr/>
          <p:nvPr/>
        </p:nvSpPr>
        <p:spPr>
          <a:xfrm>
            <a:off x="1401419" y="3917342"/>
            <a:ext cx="2882346" cy="254441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528956" y="3985527"/>
            <a:ext cx="2581275" cy="2279733"/>
            <a:chOff x="8528956" y="4039957"/>
            <a:chExt cx="2581275" cy="2279733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8528956" y="5422443"/>
              <a:ext cx="1094986" cy="889083"/>
            </a:xfrm>
            <a:prstGeom prst="line">
              <a:avLst/>
            </a:prstGeom>
            <a:ln w="403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9327264" y="4039957"/>
              <a:ext cx="1782967" cy="2279733"/>
            </a:xfrm>
            <a:prstGeom prst="line">
              <a:avLst/>
            </a:prstGeom>
            <a:ln w="4476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926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/>
              <a:t>dlp (STILL)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63164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~60% of users have admitted to taking sensitive data from a previous employer (Ponemon Institute 2009)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Depending on industry, may be target of nation state/industrial espionage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Required for many regulations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82" y="2163812"/>
            <a:ext cx="4177094" cy="3038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861" y="3397334"/>
            <a:ext cx="3739662" cy="2032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6619"/>
          <a:stretch/>
        </p:blipFill>
        <p:spPr>
          <a:xfrm>
            <a:off x="5105390" y="4097222"/>
            <a:ext cx="6535618" cy="19782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6524" y="5980566"/>
            <a:ext cx="11667392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Sources:</a:t>
            </a:r>
          </a:p>
          <a:p>
            <a:r>
              <a:rPr lang="en-US" sz="900" dirty="0">
                <a:hlinkClick r:id="rId5"/>
              </a:rPr>
              <a:t>https://www.forcepoint.com/newsroom/2016/forcepoint-and-ponemon-institute-survey-finds-organizations-challenged-when-monitoring</a:t>
            </a:r>
            <a:endParaRPr lang="en-US" sz="900" dirty="0"/>
          </a:p>
          <a:p>
            <a:r>
              <a:rPr lang="en-US" sz="900" dirty="0">
                <a:hlinkClick r:id="rId6"/>
              </a:rPr>
              <a:t>https://www.usnews.com/news/best-states/washington/articles/2017-03-01/boeing-investigates-security-breach-after-spreadsheet-shared</a:t>
            </a:r>
            <a:endParaRPr lang="en-US" sz="900" dirty="0"/>
          </a:p>
          <a:p>
            <a:r>
              <a:rPr lang="en-US" sz="900" dirty="0">
                <a:hlinkClick r:id="rId7"/>
              </a:rPr>
              <a:t>http://www.zdnet.com/article/leaked-us-military-files-exposed/</a:t>
            </a:r>
            <a:endParaRPr lang="en-US" sz="900" dirty="0"/>
          </a:p>
          <a:p>
            <a:r>
              <a:rPr lang="en-US" sz="900" dirty="0"/>
              <a:t>http://www.thehour.com/news/article/Bridgewater-consultant-charged-with-stealing-11028883.php</a:t>
            </a:r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473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51123" cy="4351338"/>
          </a:xfrm>
        </p:spPr>
        <p:txBody>
          <a:bodyPr>
            <a:normAutofit/>
          </a:bodyPr>
          <a:lstStyle/>
          <a:p>
            <a:r>
              <a:rPr lang="en-US" dirty="0"/>
              <a:t>Technology</a:t>
            </a:r>
          </a:p>
          <a:p>
            <a:pPr lvl="1"/>
            <a:r>
              <a:rPr lang="en-US" dirty="0"/>
              <a:t>End user impacts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Reporting</a:t>
            </a:r>
          </a:p>
          <a:p>
            <a:pPr lvl="1"/>
            <a:r>
              <a:rPr lang="en-US" dirty="0"/>
              <a:t>Agent Management</a:t>
            </a:r>
          </a:p>
          <a:p>
            <a:r>
              <a:rPr lang="en-US" dirty="0"/>
              <a:t>Organization</a:t>
            </a:r>
          </a:p>
          <a:p>
            <a:pPr lvl="1"/>
            <a:r>
              <a:rPr lang="en-US" dirty="0"/>
              <a:t>Fragmented data protection strategy</a:t>
            </a:r>
          </a:p>
          <a:p>
            <a:pPr lvl="1"/>
            <a:r>
              <a:rPr lang="en-US" dirty="0"/>
              <a:t>Data sprawl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Tuning</a:t>
            </a:r>
          </a:p>
          <a:p>
            <a:pPr lvl="1"/>
            <a:r>
              <a:rPr lang="en-US" dirty="0"/>
              <a:t>Skills</a:t>
            </a:r>
          </a:p>
          <a:p>
            <a:pPr marL="128016" lvl="1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16235" y="1825625"/>
            <a:ext cx="5329158" cy="43513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Regulatory </a:t>
            </a:r>
            <a:r>
              <a:rPr lang="en-US" dirty="0" err="1"/>
              <a:t>Reqs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EU GDPR (General Data Protection</a:t>
            </a:r>
            <a:br>
              <a:rPr lang="en-US" dirty="0"/>
            </a:br>
            <a:r>
              <a:rPr lang="en-US" dirty="0"/>
              <a:t> Regulation)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GLBA (</a:t>
            </a:r>
            <a:r>
              <a:rPr lang="en-US" dirty="0"/>
              <a:t>Gramm-Leach-Bliley Act)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PCI, where efforts are check the box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u="sng" dirty="0"/>
              <a:t>And lots of others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000" t="1517" r="3749" b="1301"/>
          <a:stretch/>
        </p:blipFill>
        <p:spPr>
          <a:xfrm>
            <a:off x="8845058" y="2154114"/>
            <a:ext cx="3121269" cy="444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for Data protection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093208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 governance and classification</a:t>
            </a:r>
          </a:p>
          <a:p>
            <a:pPr lvl="1"/>
            <a:r>
              <a:rPr lang="en-US" dirty="0"/>
              <a:t>Identify where org’s critical data in structured and unstructured data is created and lives</a:t>
            </a:r>
          </a:p>
          <a:p>
            <a:pPr lvl="1"/>
            <a:r>
              <a:rPr lang="en-US" dirty="0"/>
              <a:t>Duplication of data/orphaned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Aggregation and Analytics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Correlation against other sources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Show movement of data from authoritative source e.g. app, DB, ECM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Seasonal trends based on org structure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Effectiveness of controls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05" y="2286000"/>
            <a:ext cx="2625132" cy="367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6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for Data protection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093208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Stakeholder Engagement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Remediation of insecure business processes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Identify additional use cases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Automation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Classification of data at rest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Encryption of data at rest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925173" y="3227207"/>
            <a:ext cx="4249850" cy="3287892"/>
            <a:chOff x="7004304" y="2084831"/>
            <a:chExt cx="4874104" cy="3770845"/>
          </a:xfrm>
        </p:grpSpPr>
        <p:sp>
          <p:nvSpPr>
            <p:cNvPr id="7" name="Oval 6"/>
            <p:cNvSpPr/>
            <p:nvPr/>
          </p:nvSpPr>
          <p:spPr>
            <a:xfrm>
              <a:off x="7004304" y="2084831"/>
              <a:ext cx="4874104" cy="377084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Lifecycle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194109" y="3419856"/>
              <a:ext cx="1367027" cy="9966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Structured data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581303" y="2715768"/>
              <a:ext cx="2716450" cy="24505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r>
                <a:rPr lang="en-US" sz="1200" b="1" dirty="0"/>
                <a:t>Unstructured data</a:t>
              </a:r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866292" y="3179064"/>
              <a:ext cx="1271016" cy="9966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Sensitive data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9929589" y="3442716"/>
              <a:ext cx="1368165" cy="996696"/>
            </a:xfrm>
            <a:prstGeom prst="ellipse">
              <a:avLst/>
            </a:prstGeom>
            <a:solidFill>
              <a:schemeClr val="accent1">
                <a:lumMod val="75000"/>
                <a:alpha val="3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Orphaned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58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9971" y="2166257"/>
            <a:ext cx="9720263" cy="4022725"/>
          </a:xfrm>
        </p:spPr>
        <p:txBody>
          <a:bodyPr/>
          <a:lstStyle/>
          <a:p>
            <a:r>
              <a:rPr lang="en-US" sz="4400" dirty="0"/>
              <a:t>Thank You!!!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Slides will be posted on https://github.com/femaven/security_talks/</a:t>
            </a:r>
          </a:p>
        </p:txBody>
      </p:sp>
    </p:spTree>
    <p:extLst>
      <p:ext uri="{BB962C8B-B14F-4D97-AF65-F5344CB8AC3E}">
        <p14:creationId xmlns:p14="http://schemas.microsoft.com/office/powerpoint/2010/main" val="4015797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4482</TotalTime>
  <Words>365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Tw Cen MT</vt:lpstr>
      <vt:lpstr>Tw Cen MT Condensed</vt:lpstr>
      <vt:lpstr>Wingdings</vt:lpstr>
      <vt:lpstr>Wingdings 3</vt:lpstr>
      <vt:lpstr>Integral</vt:lpstr>
      <vt:lpstr>I thought DLP was supposed to fix this</vt:lpstr>
      <vt:lpstr>About me (or why you should listen to me)</vt:lpstr>
      <vt:lpstr>What this not and Is Not</vt:lpstr>
      <vt:lpstr>WHY dlp (STILL) MATTERS</vt:lpstr>
      <vt:lpstr>Problems and challenges</vt:lpstr>
      <vt:lpstr>Recipe for Data protection 1/2</vt:lpstr>
      <vt:lpstr>Recipe for Data protection 2/2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thought DLP was supposed to fix this</dc:title>
  <dc:creator>Amit Riswadkar</dc:creator>
  <cp:lastModifiedBy>Amit Riswadkar</cp:lastModifiedBy>
  <cp:revision>45</cp:revision>
  <dcterms:created xsi:type="dcterms:W3CDTF">2017-03-23T00:38:43Z</dcterms:created>
  <dcterms:modified xsi:type="dcterms:W3CDTF">2017-03-31T20:40:37Z</dcterms:modified>
</cp:coreProperties>
</file>