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4"/>
    <p:sldMasterId id="2147483791" r:id="rId5"/>
    <p:sldMasterId id="2147483803" r:id="rId6"/>
  </p:sldMasterIdLst>
  <p:notesMasterIdLst>
    <p:notesMasterId r:id="rId14"/>
  </p:notesMasterIdLst>
  <p:sldIdLst>
    <p:sldId id="256" r:id="rId7"/>
    <p:sldId id="273" r:id="rId8"/>
    <p:sldId id="726" r:id="rId9"/>
    <p:sldId id="727" r:id="rId10"/>
    <p:sldId id="729" r:id="rId11"/>
    <p:sldId id="730" r:id="rId12"/>
    <p:sldId id="72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10" autoAdjust="0"/>
  </p:normalViewPr>
  <p:slideViewPr>
    <p:cSldViewPr snapToGrid="0">
      <p:cViewPr varScale="1">
        <p:scale>
          <a:sx n="67" d="100"/>
          <a:sy n="67" d="100"/>
        </p:scale>
        <p:origin x="66" y="441"/>
      </p:cViewPr>
      <p:guideLst/>
    </p:cSldViewPr>
  </p:slideViewPr>
  <p:outlineViewPr>
    <p:cViewPr>
      <p:scale>
        <a:sx n="33" d="100"/>
        <a:sy n="33" d="100"/>
      </p:scale>
      <p:origin x="0" y="-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BCF06-49D4-4470-8581-5B4E0E3A66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287E38DD-794C-4F55-9A48-99A3C3626583}">
      <dgm:prSet/>
      <dgm:spPr/>
      <dgm:t>
        <a:bodyPr/>
        <a:lstStyle/>
        <a:p>
          <a:r>
            <a:rPr lang="en-CA" b="0" i="0"/>
            <a:t>Big Mountain should raise it’s adult ticket price by $2.50 to $83.50 by adopting a tiered approach in which it offers $82 to early-bird customers that purchase tickets before the season begins and $83.50 to customers once the ski season begins. </a:t>
          </a:r>
          <a:endParaRPr lang="en-CA"/>
        </a:p>
      </dgm:t>
    </dgm:pt>
    <dgm:pt modelId="{DA03EE54-110B-4C8C-88B8-1EFDE1FFFB55}" type="parTrans" cxnId="{22F1C848-B1F7-4F14-959C-E16A27565E5C}">
      <dgm:prSet/>
      <dgm:spPr/>
      <dgm:t>
        <a:bodyPr/>
        <a:lstStyle/>
        <a:p>
          <a:endParaRPr lang="en-CA"/>
        </a:p>
      </dgm:t>
    </dgm:pt>
    <dgm:pt modelId="{0C4DEE06-67BA-479E-8EFD-8AF8C8FD424A}" type="sibTrans" cxnId="{22F1C848-B1F7-4F14-959C-E16A27565E5C}">
      <dgm:prSet/>
      <dgm:spPr/>
      <dgm:t>
        <a:bodyPr/>
        <a:lstStyle/>
        <a:p>
          <a:endParaRPr lang="en-CA"/>
        </a:p>
      </dgm:t>
    </dgm:pt>
    <dgm:pt modelId="{EA0E9430-797F-47AF-AEB9-F399657AA482}">
      <dgm:prSet/>
      <dgm:spPr/>
      <dgm:t>
        <a:bodyPr/>
        <a:lstStyle/>
        <a:p>
          <a:r>
            <a:rPr lang="en-CA" b="0" i="0"/>
            <a:t>Not only does this price increase yield additional revenues of $1.75M dollars over the ski season, it also covers the$1.54 cost of the purchased chair lift.</a:t>
          </a:r>
          <a:endParaRPr lang="en-CA"/>
        </a:p>
      </dgm:t>
    </dgm:pt>
    <dgm:pt modelId="{92D65DC2-C585-4C24-B422-4E41C0B634D6}" type="parTrans" cxnId="{F634EF12-D212-4CC4-B48F-C042363735D2}">
      <dgm:prSet/>
      <dgm:spPr/>
      <dgm:t>
        <a:bodyPr/>
        <a:lstStyle/>
        <a:p>
          <a:endParaRPr lang="en-CA"/>
        </a:p>
      </dgm:t>
    </dgm:pt>
    <dgm:pt modelId="{8E3D1892-B9C0-4E60-977D-5E2AB6A5479F}" type="sibTrans" cxnId="{F634EF12-D212-4CC4-B48F-C042363735D2}">
      <dgm:prSet/>
      <dgm:spPr/>
      <dgm:t>
        <a:bodyPr/>
        <a:lstStyle/>
        <a:p>
          <a:endParaRPr lang="en-CA"/>
        </a:p>
      </dgm:t>
    </dgm:pt>
    <dgm:pt modelId="{1EDF63F2-4C94-4A52-B10C-62170065DA13}">
      <dgm:prSet/>
      <dgm:spPr/>
      <dgm:t>
        <a:bodyPr/>
        <a:lstStyle/>
        <a:p>
          <a:r>
            <a:rPr lang="en-CA" b="0" i="0"/>
            <a:t>Big Mountain should also consider adding an additional run, increasing the vertical drop by 15 feet and raising the adult ticket price  by $1.99. </a:t>
          </a:r>
          <a:endParaRPr lang="en-CA"/>
        </a:p>
      </dgm:t>
    </dgm:pt>
    <dgm:pt modelId="{13237457-BB6A-495B-B737-7DA903573A69}" type="parTrans" cxnId="{9B172AA2-6AC5-47EF-8243-7D209D85C314}">
      <dgm:prSet/>
      <dgm:spPr/>
      <dgm:t>
        <a:bodyPr/>
        <a:lstStyle/>
        <a:p>
          <a:endParaRPr lang="en-CA"/>
        </a:p>
      </dgm:t>
    </dgm:pt>
    <dgm:pt modelId="{921CDA3E-3452-46F6-A657-535B65DACB26}" type="sibTrans" cxnId="{9B172AA2-6AC5-47EF-8243-7D209D85C314}">
      <dgm:prSet/>
      <dgm:spPr/>
      <dgm:t>
        <a:bodyPr/>
        <a:lstStyle/>
        <a:p>
          <a:endParaRPr lang="en-CA"/>
        </a:p>
      </dgm:t>
    </dgm:pt>
    <dgm:pt modelId="{5F9CF4E7-1FB2-4D44-A30F-72EF81D1A5D8}" type="pres">
      <dgm:prSet presAssocID="{26EBCF06-49D4-4470-8581-5B4E0E3A6655}" presName="linear" presStyleCnt="0">
        <dgm:presLayoutVars>
          <dgm:animLvl val="lvl"/>
          <dgm:resizeHandles val="exact"/>
        </dgm:presLayoutVars>
      </dgm:prSet>
      <dgm:spPr/>
    </dgm:pt>
    <dgm:pt modelId="{5FE66F36-D0E0-4A48-9BFE-DBAA5A886AAB}" type="pres">
      <dgm:prSet presAssocID="{287E38DD-794C-4F55-9A48-99A3C36265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186DEB-B361-4439-B1CD-FC70F61FFB16}" type="pres">
      <dgm:prSet presAssocID="{0C4DEE06-67BA-479E-8EFD-8AF8C8FD424A}" presName="spacer" presStyleCnt="0"/>
      <dgm:spPr/>
    </dgm:pt>
    <dgm:pt modelId="{C7CDDE25-CE41-49AB-91AD-EDDF636F2416}" type="pres">
      <dgm:prSet presAssocID="{EA0E9430-797F-47AF-AEB9-F399657AA4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C89F180-1A77-4673-B07B-ADD52C5A91E4}" type="pres">
      <dgm:prSet presAssocID="{8E3D1892-B9C0-4E60-977D-5E2AB6A5479F}" presName="spacer" presStyleCnt="0"/>
      <dgm:spPr/>
    </dgm:pt>
    <dgm:pt modelId="{06B281B4-AE69-4F40-BB7E-8D489C777F09}" type="pres">
      <dgm:prSet presAssocID="{1EDF63F2-4C94-4A52-B10C-62170065DA1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634EF12-D212-4CC4-B48F-C042363735D2}" srcId="{26EBCF06-49D4-4470-8581-5B4E0E3A6655}" destId="{EA0E9430-797F-47AF-AEB9-F399657AA482}" srcOrd="1" destOrd="0" parTransId="{92D65DC2-C585-4C24-B422-4E41C0B634D6}" sibTransId="{8E3D1892-B9C0-4E60-977D-5E2AB6A5479F}"/>
    <dgm:cxn modelId="{22F1C848-B1F7-4F14-959C-E16A27565E5C}" srcId="{26EBCF06-49D4-4470-8581-5B4E0E3A6655}" destId="{287E38DD-794C-4F55-9A48-99A3C3626583}" srcOrd="0" destOrd="0" parTransId="{DA03EE54-110B-4C8C-88B8-1EFDE1FFFB55}" sibTransId="{0C4DEE06-67BA-479E-8EFD-8AF8C8FD424A}"/>
    <dgm:cxn modelId="{D5B29E74-8C7D-4DAA-BBFD-B4062B87CF6D}" type="presOf" srcId="{EA0E9430-797F-47AF-AEB9-F399657AA482}" destId="{C7CDDE25-CE41-49AB-91AD-EDDF636F2416}" srcOrd="0" destOrd="0" presId="urn:microsoft.com/office/officeart/2005/8/layout/vList2"/>
    <dgm:cxn modelId="{A5937996-ADCA-44ED-92D4-BF4FD3C4A0EC}" type="presOf" srcId="{287E38DD-794C-4F55-9A48-99A3C3626583}" destId="{5FE66F36-D0E0-4A48-9BFE-DBAA5A886AAB}" srcOrd="0" destOrd="0" presId="urn:microsoft.com/office/officeart/2005/8/layout/vList2"/>
    <dgm:cxn modelId="{9B172AA2-6AC5-47EF-8243-7D209D85C314}" srcId="{26EBCF06-49D4-4470-8581-5B4E0E3A6655}" destId="{1EDF63F2-4C94-4A52-B10C-62170065DA13}" srcOrd="2" destOrd="0" parTransId="{13237457-BB6A-495B-B737-7DA903573A69}" sibTransId="{921CDA3E-3452-46F6-A657-535B65DACB26}"/>
    <dgm:cxn modelId="{7C3C34A3-80AF-4503-9FF6-D82D15D34558}" type="presOf" srcId="{1EDF63F2-4C94-4A52-B10C-62170065DA13}" destId="{06B281B4-AE69-4F40-BB7E-8D489C777F09}" srcOrd="0" destOrd="0" presId="urn:microsoft.com/office/officeart/2005/8/layout/vList2"/>
    <dgm:cxn modelId="{9744B7F1-C345-43F0-8DE1-8091E4FD3331}" type="presOf" srcId="{26EBCF06-49D4-4470-8581-5B4E0E3A6655}" destId="{5F9CF4E7-1FB2-4D44-A30F-72EF81D1A5D8}" srcOrd="0" destOrd="0" presId="urn:microsoft.com/office/officeart/2005/8/layout/vList2"/>
    <dgm:cxn modelId="{ACAB3B91-EBE3-439C-B95C-33DC75D19FE8}" type="presParOf" srcId="{5F9CF4E7-1FB2-4D44-A30F-72EF81D1A5D8}" destId="{5FE66F36-D0E0-4A48-9BFE-DBAA5A886AAB}" srcOrd="0" destOrd="0" presId="urn:microsoft.com/office/officeart/2005/8/layout/vList2"/>
    <dgm:cxn modelId="{70411295-E93A-4772-A8E8-5B16953D28F1}" type="presParOf" srcId="{5F9CF4E7-1FB2-4D44-A30F-72EF81D1A5D8}" destId="{5E186DEB-B361-4439-B1CD-FC70F61FFB16}" srcOrd="1" destOrd="0" presId="urn:microsoft.com/office/officeart/2005/8/layout/vList2"/>
    <dgm:cxn modelId="{FC771A6F-2F06-4E35-947D-87D31A0EC60E}" type="presParOf" srcId="{5F9CF4E7-1FB2-4D44-A30F-72EF81D1A5D8}" destId="{C7CDDE25-CE41-49AB-91AD-EDDF636F2416}" srcOrd="2" destOrd="0" presId="urn:microsoft.com/office/officeart/2005/8/layout/vList2"/>
    <dgm:cxn modelId="{E733A0A9-87DA-4CA4-947B-78FF855F5E35}" type="presParOf" srcId="{5F9CF4E7-1FB2-4D44-A30F-72EF81D1A5D8}" destId="{5C89F180-1A77-4673-B07B-ADD52C5A91E4}" srcOrd="3" destOrd="0" presId="urn:microsoft.com/office/officeart/2005/8/layout/vList2"/>
    <dgm:cxn modelId="{49C44AFD-B3E9-4657-B4AC-1EE396C21C19}" type="presParOf" srcId="{5F9CF4E7-1FB2-4D44-A30F-72EF81D1A5D8}" destId="{06B281B4-AE69-4F40-BB7E-8D489C777F0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B7449A-E479-4925-B4D1-92B742C801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A1B64DB5-5FE4-4EE2-9257-D9C062FEE2EC}">
      <dgm:prSet/>
      <dgm:spPr/>
      <dgm:t>
        <a:bodyPr/>
        <a:lstStyle/>
        <a:p>
          <a:r>
            <a:rPr lang="en-CA" b="0" i="0" dirty="0"/>
            <a:t>Our models showed that Big Mountain is able to support the price increase to $83.50 because this price is at the lower end charged by resorts in the U.S. </a:t>
          </a:r>
          <a:endParaRPr lang="en-CA" dirty="0"/>
        </a:p>
      </dgm:t>
    </dgm:pt>
    <dgm:pt modelId="{34264225-53DE-4C38-9C8F-FCE20B6A5833}" type="parTrans" cxnId="{BDC8853C-DCDD-4183-A087-163D511B2F6B}">
      <dgm:prSet/>
      <dgm:spPr/>
      <dgm:t>
        <a:bodyPr/>
        <a:lstStyle/>
        <a:p>
          <a:endParaRPr lang="en-CA"/>
        </a:p>
      </dgm:t>
    </dgm:pt>
    <dgm:pt modelId="{81879BD1-55D7-4463-9FB1-10E42BB680A1}" type="sibTrans" cxnId="{BDC8853C-DCDD-4183-A087-163D511B2F6B}">
      <dgm:prSet/>
      <dgm:spPr/>
      <dgm:t>
        <a:bodyPr/>
        <a:lstStyle/>
        <a:p>
          <a:endParaRPr lang="en-CA"/>
        </a:p>
      </dgm:t>
    </dgm:pt>
    <dgm:pt modelId="{9F6B2D91-47D3-4182-B1DE-2CD101ACAFFF}">
      <dgm:prSet/>
      <dgm:spPr/>
      <dgm:t>
        <a:bodyPr/>
        <a:lstStyle/>
        <a:p>
          <a:r>
            <a:rPr lang="en-CA" b="0" i="0"/>
            <a:t>Although Big Mountain’s price is at the higher end in Montana, it’s features allows for a price increase.</a:t>
          </a:r>
          <a:endParaRPr lang="en-CA"/>
        </a:p>
      </dgm:t>
    </dgm:pt>
    <dgm:pt modelId="{EE559B34-EC60-44B9-9CBA-EC766CB95F2F}" type="parTrans" cxnId="{5FA94934-6AF5-4964-BE28-C707B45521A2}">
      <dgm:prSet/>
      <dgm:spPr/>
      <dgm:t>
        <a:bodyPr/>
        <a:lstStyle/>
        <a:p>
          <a:endParaRPr lang="en-CA"/>
        </a:p>
      </dgm:t>
    </dgm:pt>
    <dgm:pt modelId="{6A3A8174-F193-422A-AC72-54BF9F62786A}" type="sibTrans" cxnId="{5FA94934-6AF5-4964-BE28-C707B45521A2}">
      <dgm:prSet/>
      <dgm:spPr/>
      <dgm:t>
        <a:bodyPr/>
        <a:lstStyle/>
        <a:p>
          <a:endParaRPr lang="en-CA"/>
        </a:p>
      </dgm:t>
    </dgm:pt>
    <dgm:pt modelId="{A5A2FB7C-7B0C-4616-8918-1ABB0621D6EB}">
      <dgm:prSet/>
      <dgm:spPr/>
      <dgm:t>
        <a:bodyPr/>
        <a:lstStyle/>
        <a:p>
          <a:r>
            <a:rPr lang="en-CA" b="0" i="0"/>
            <a:t>Big Mountain should consider deploying this model in a production environment for sensitivity analysis, especially when considering new investments</a:t>
          </a:r>
          <a:endParaRPr lang="en-CA"/>
        </a:p>
      </dgm:t>
    </dgm:pt>
    <dgm:pt modelId="{8B57C29B-4F05-44B8-B2D2-806BA6226526}" type="parTrans" cxnId="{E134938E-0952-437D-9ECB-23B768AF89E0}">
      <dgm:prSet/>
      <dgm:spPr/>
      <dgm:t>
        <a:bodyPr/>
        <a:lstStyle/>
        <a:p>
          <a:endParaRPr lang="en-CA"/>
        </a:p>
      </dgm:t>
    </dgm:pt>
    <dgm:pt modelId="{4409AF85-2098-410C-93D6-B37C884DEEF3}" type="sibTrans" cxnId="{E134938E-0952-437D-9ECB-23B768AF89E0}">
      <dgm:prSet/>
      <dgm:spPr/>
      <dgm:t>
        <a:bodyPr/>
        <a:lstStyle/>
        <a:p>
          <a:endParaRPr lang="en-CA"/>
        </a:p>
      </dgm:t>
    </dgm:pt>
    <dgm:pt modelId="{97725571-7CBC-4BC4-9990-2206DE6FB087}" type="pres">
      <dgm:prSet presAssocID="{ADB7449A-E479-4925-B4D1-92B742C801B0}" presName="linear" presStyleCnt="0">
        <dgm:presLayoutVars>
          <dgm:animLvl val="lvl"/>
          <dgm:resizeHandles val="exact"/>
        </dgm:presLayoutVars>
      </dgm:prSet>
      <dgm:spPr/>
    </dgm:pt>
    <dgm:pt modelId="{2F1E4E5F-613F-417D-8D1B-9F1DF4EDFB4E}" type="pres">
      <dgm:prSet presAssocID="{A1B64DB5-5FE4-4EE2-9257-D9C062FEE2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0AA60B8-272A-4E64-BCC5-E66E46C8DE7D}" type="pres">
      <dgm:prSet presAssocID="{81879BD1-55D7-4463-9FB1-10E42BB680A1}" presName="spacer" presStyleCnt="0"/>
      <dgm:spPr/>
    </dgm:pt>
    <dgm:pt modelId="{939439A9-A7A2-48C8-9749-1AC00CC3D7E6}" type="pres">
      <dgm:prSet presAssocID="{9F6B2D91-47D3-4182-B1DE-2CD101ACAF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2AE8F05-E0D3-494F-A027-FDBDC286D0F2}" type="pres">
      <dgm:prSet presAssocID="{6A3A8174-F193-422A-AC72-54BF9F62786A}" presName="spacer" presStyleCnt="0"/>
      <dgm:spPr/>
    </dgm:pt>
    <dgm:pt modelId="{BE090136-A943-42BF-9631-62600A43B2C1}" type="pres">
      <dgm:prSet presAssocID="{A5A2FB7C-7B0C-4616-8918-1ABB0621D6E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ECEED0F-09D6-43D2-8A69-E28048E92591}" type="presOf" srcId="{ADB7449A-E479-4925-B4D1-92B742C801B0}" destId="{97725571-7CBC-4BC4-9990-2206DE6FB087}" srcOrd="0" destOrd="0" presId="urn:microsoft.com/office/officeart/2005/8/layout/vList2"/>
    <dgm:cxn modelId="{5FA94934-6AF5-4964-BE28-C707B45521A2}" srcId="{ADB7449A-E479-4925-B4D1-92B742C801B0}" destId="{9F6B2D91-47D3-4182-B1DE-2CD101ACAFFF}" srcOrd="1" destOrd="0" parTransId="{EE559B34-EC60-44B9-9CBA-EC766CB95F2F}" sibTransId="{6A3A8174-F193-422A-AC72-54BF9F62786A}"/>
    <dgm:cxn modelId="{D9568635-8864-498D-AB9C-230CF227D3F8}" type="presOf" srcId="{9F6B2D91-47D3-4182-B1DE-2CD101ACAFFF}" destId="{939439A9-A7A2-48C8-9749-1AC00CC3D7E6}" srcOrd="0" destOrd="0" presId="urn:microsoft.com/office/officeart/2005/8/layout/vList2"/>
    <dgm:cxn modelId="{BDC8853C-DCDD-4183-A087-163D511B2F6B}" srcId="{ADB7449A-E479-4925-B4D1-92B742C801B0}" destId="{A1B64DB5-5FE4-4EE2-9257-D9C062FEE2EC}" srcOrd="0" destOrd="0" parTransId="{34264225-53DE-4C38-9C8F-FCE20B6A5833}" sibTransId="{81879BD1-55D7-4463-9FB1-10E42BB680A1}"/>
    <dgm:cxn modelId="{FED58A5D-465B-4F5B-910C-71292255BE6A}" type="presOf" srcId="{A5A2FB7C-7B0C-4616-8918-1ABB0621D6EB}" destId="{BE090136-A943-42BF-9631-62600A43B2C1}" srcOrd="0" destOrd="0" presId="urn:microsoft.com/office/officeart/2005/8/layout/vList2"/>
    <dgm:cxn modelId="{E134938E-0952-437D-9ECB-23B768AF89E0}" srcId="{ADB7449A-E479-4925-B4D1-92B742C801B0}" destId="{A5A2FB7C-7B0C-4616-8918-1ABB0621D6EB}" srcOrd="2" destOrd="0" parTransId="{8B57C29B-4F05-44B8-B2D2-806BA6226526}" sibTransId="{4409AF85-2098-410C-93D6-B37C884DEEF3}"/>
    <dgm:cxn modelId="{95427993-13B5-4DE7-AB5D-1E2C44531C20}" type="presOf" srcId="{A1B64DB5-5FE4-4EE2-9257-D9C062FEE2EC}" destId="{2F1E4E5F-613F-417D-8D1B-9F1DF4EDFB4E}" srcOrd="0" destOrd="0" presId="urn:microsoft.com/office/officeart/2005/8/layout/vList2"/>
    <dgm:cxn modelId="{5A555D18-C99B-45BD-A99D-C28CB6EFBBF4}" type="presParOf" srcId="{97725571-7CBC-4BC4-9990-2206DE6FB087}" destId="{2F1E4E5F-613F-417D-8D1B-9F1DF4EDFB4E}" srcOrd="0" destOrd="0" presId="urn:microsoft.com/office/officeart/2005/8/layout/vList2"/>
    <dgm:cxn modelId="{F756BBAD-E607-404F-9FEC-3DEB7845F223}" type="presParOf" srcId="{97725571-7CBC-4BC4-9990-2206DE6FB087}" destId="{90AA60B8-272A-4E64-BCC5-E66E46C8DE7D}" srcOrd="1" destOrd="0" presId="urn:microsoft.com/office/officeart/2005/8/layout/vList2"/>
    <dgm:cxn modelId="{B8C8008D-5CB4-40CD-948A-409B8A953D94}" type="presParOf" srcId="{97725571-7CBC-4BC4-9990-2206DE6FB087}" destId="{939439A9-A7A2-48C8-9749-1AC00CC3D7E6}" srcOrd="2" destOrd="0" presId="urn:microsoft.com/office/officeart/2005/8/layout/vList2"/>
    <dgm:cxn modelId="{B9ED65AF-488D-4F3E-ACC1-402E088A1411}" type="presParOf" srcId="{97725571-7CBC-4BC4-9990-2206DE6FB087}" destId="{E2AE8F05-E0D3-494F-A027-FDBDC286D0F2}" srcOrd="3" destOrd="0" presId="urn:microsoft.com/office/officeart/2005/8/layout/vList2"/>
    <dgm:cxn modelId="{8E930D4A-89CA-4D9E-838D-917866FE9881}" type="presParOf" srcId="{97725571-7CBC-4BC4-9990-2206DE6FB087}" destId="{BE090136-A943-42BF-9631-62600A43B2C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66F36-D0E0-4A48-9BFE-DBAA5A886AAB}">
      <dsp:nvSpPr>
        <dsp:cNvPr id="0" name=""/>
        <dsp:cNvSpPr/>
      </dsp:nvSpPr>
      <dsp:spPr>
        <a:xfrm>
          <a:off x="0" y="26057"/>
          <a:ext cx="10534754" cy="1570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0" i="0" kern="1200"/>
            <a:t>Big Mountain should raise it’s adult ticket price by $2.50 to $83.50 by adopting a tiered approach in which it offers $82 to early-bird customers that purchase tickets before the season begins and $83.50 to customers once the ski season begins. </a:t>
          </a:r>
          <a:endParaRPr lang="en-CA" sz="2200" kern="1200"/>
        </a:p>
      </dsp:txBody>
      <dsp:txXfrm>
        <a:off x="76648" y="102705"/>
        <a:ext cx="10381458" cy="1416844"/>
      </dsp:txXfrm>
    </dsp:sp>
    <dsp:sp modelId="{C7CDDE25-CE41-49AB-91AD-EDDF636F2416}">
      <dsp:nvSpPr>
        <dsp:cNvPr id="0" name=""/>
        <dsp:cNvSpPr/>
      </dsp:nvSpPr>
      <dsp:spPr>
        <a:xfrm>
          <a:off x="0" y="1659557"/>
          <a:ext cx="10534754" cy="1570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0" i="0" kern="1200"/>
            <a:t>Not only does this price increase yield additional revenues of $1.75M dollars over the ski season, it also covers the$1.54 cost of the purchased chair lift.</a:t>
          </a:r>
          <a:endParaRPr lang="en-CA" sz="2200" kern="1200"/>
        </a:p>
      </dsp:txBody>
      <dsp:txXfrm>
        <a:off x="76648" y="1736205"/>
        <a:ext cx="10381458" cy="1416844"/>
      </dsp:txXfrm>
    </dsp:sp>
    <dsp:sp modelId="{06B281B4-AE69-4F40-BB7E-8D489C777F09}">
      <dsp:nvSpPr>
        <dsp:cNvPr id="0" name=""/>
        <dsp:cNvSpPr/>
      </dsp:nvSpPr>
      <dsp:spPr>
        <a:xfrm>
          <a:off x="0" y="3293057"/>
          <a:ext cx="10534754" cy="1570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0" i="0" kern="1200"/>
            <a:t>Big Mountain should also consider adding an additional run, increasing the vertical drop by 15 feet and raising the adult ticket price  by $1.99. </a:t>
          </a:r>
          <a:endParaRPr lang="en-CA" sz="2200" kern="1200"/>
        </a:p>
      </dsp:txBody>
      <dsp:txXfrm>
        <a:off x="76648" y="3369705"/>
        <a:ext cx="10381458" cy="1416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E4E5F-613F-417D-8D1B-9F1DF4EDFB4E}">
      <dsp:nvSpPr>
        <dsp:cNvPr id="0" name=""/>
        <dsp:cNvSpPr/>
      </dsp:nvSpPr>
      <dsp:spPr>
        <a:xfrm>
          <a:off x="0" y="5267"/>
          <a:ext cx="10534754" cy="1572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0" i="0" kern="1200" dirty="0"/>
            <a:t>Our models showed that Big Mountain is able to support the price increase to $83.50 because this price is at the lower end charged by resorts in the U.S. </a:t>
          </a:r>
          <a:endParaRPr lang="en-CA" sz="2800" kern="1200" dirty="0"/>
        </a:p>
      </dsp:txBody>
      <dsp:txXfrm>
        <a:off x="76762" y="82029"/>
        <a:ext cx="10381230" cy="1418956"/>
      </dsp:txXfrm>
    </dsp:sp>
    <dsp:sp modelId="{939439A9-A7A2-48C8-9749-1AC00CC3D7E6}">
      <dsp:nvSpPr>
        <dsp:cNvPr id="0" name=""/>
        <dsp:cNvSpPr/>
      </dsp:nvSpPr>
      <dsp:spPr>
        <a:xfrm>
          <a:off x="0" y="1658387"/>
          <a:ext cx="10534754" cy="1572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0" i="0" kern="1200"/>
            <a:t>Although Big Mountain’s price is at the higher end in Montana, it’s features allows for a price increase.</a:t>
          </a:r>
          <a:endParaRPr lang="en-CA" sz="2800" kern="1200"/>
        </a:p>
      </dsp:txBody>
      <dsp:txXfrm>
        <a:off x="76762" y="1735149"/>
        <a:ext cx="10381230" cy="1418956"/>
      </dsp:txXfrm>
    </dsp:sp>
    <dsp:sp modelId="{BE090136-A943-42BF-9631-62600A43B2C1}">
      <dsp:nvSpPr>
        <dsp:cNvPr id="0" name=""/>
        <dsp:cNvSpPr/>
      </dsp:nvSpPr>
      <dsp:spPr>
        <a:xfrm>
          <a:off x="0" y="3311507"/>
          <a:ext cx="10534754" cy="1572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0" i="0" kern="1200"/>
            <a:t>Big Mountain should consider deploying this model in a production environment for sensitivity analysis, especially when considering new investments</a:t>
          </a:r>
          <a:endParaRPr lang="en-CA" sz="2800" kern="1200"/>
        </a:p>
      </dsp:txBody>
      <dsp:txXfrm>
        <a:off x="76762" y="3388269"/>
        <a:ext cx="10381230" cy="1418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53EAA-59A2-4747-BDB2-7BC6912BB86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4F7E2-53F8-48F0-8AD3-D3E1BF47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4F7E2-53F8-48F0-8AD3-D3E1BF47AD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6864E41D-CA1E-49D5-8918-616D326223E8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1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5AFB9D3-D66C-415C-B105-435EE9BA99F2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867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5AFB9D3-D66C-415C-B105-435EE9BA99F2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434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5AFB9D3-D66C-415C-B105-435EE9BA99F2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63368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5AFB9D3-D66C-415C-B105-435EE9BA99F2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932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5AFB9D3-D66C-415C-B105-435EE9BA99F2}" type="datetime1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271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5AFB9D3-D66C-415C-B105-435EE9BA99F2}" type="datetime1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879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15628FF2-1A0A-4BFD-8018-2AA42FA3FF50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90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9C7971B-561D-44DD-ADC2-556A282C8A06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3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68C2-8722-494A-9798-13494F968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5CBD0-E77A-4005-BEB7-91AC153A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20F69-E329-4D01-86A9-9845FAC9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89AEF-B2D5-4C18-8C13-08C68D97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8F498-A04E-41ED-9763-2A09E563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66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7492-A374-4D03-B59F-E7A7D258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9D97-E239-4F44-92B8-18FD927BB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F0EC-5311-435C-BC23-4671D6B6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9A8F0-5564-4EFB-98D2-1F01F15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24A39-B5FF-417C-B5F7-8414D3D5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59BE357-6A06-4AAE-83AE-A79DB6FBD235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58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5AD8-CDC9-44B9-91CD-0B102205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D023C-F8B4-4E62-A87B-B041EDFB6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B35E-5120-4EB2-A190-92A4A35A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370C2-6434-4278-99F5-5DF7DCAF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31881-63C0-49FB-A027-4A2A0A97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0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F700-2053-4871-8BCF-9678A9D8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C4E6-3420-4BBA-B496-F341819D5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9E258-18D3-4693-B7EC-404C1A6CC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1E029-D4D8-4E95-B0E1-7213CCA1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81C66-771E-481A-945D-2D24FC70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75FA5-34E7-4F4F-BC41-DBFFA9B2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12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8F3A-650A-48E7-BBBC-BBDAC7B0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6AEF5-8267-44FE-B45A-4F5ECE79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0919-9A49-4FEF-8793-3D0AAFCFB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1D796-2B35-4FEC-BD5E-D589CAEFD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A0675-8EDB-48C0-A14B-15F908106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EE3DB-6FEF-463F-841D-C5255710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A4C99-1D86-45C4-9F2F-6F916385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E41C7-7BC3-4CD3-8D42-4AE8FCBF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245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2769-0A82-4111-9C5D-D024BE8C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0FAD0-DAEE-41C2-A8BC-375FEDFE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12F99-0418-4AD7-9991-B3FD0039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C7AC7-5E81-41DF-B599-F54FFF88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6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AA0E4-96C8-485D-A815-B5F8BFBF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D3C32-AD14-4C8A-B45C-64BBA2C2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80A83-CE97-4F89-9C24-A8AEB39E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053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6E81-C06E-46F6-BBB9-27F65B0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8828-65DB-4C60-AF63-89087734E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3AFA4-4B8A-4E03-A209-61B65EBA9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66438-A231-4BBB-8D13-B4362225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BD261-093F-4BE7-B9FE-EB416336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DA3AC-4309-478A-B548-87EA7C9C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240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3167-753A-46E1-8433-52DE4B88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3AE99-8447-4027-BE36-6A8E47018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0276-E4E9-474E-A6AB-555006F0B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1F3E-712E-4DAF-9AC1-BC38B9F1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BDBA2-05F3-4762-BA98-4DADFE69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372D5-5D69-4317-9574-0B3EFF59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783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9B55-1515-48D2-A4FC-0E91E5EA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3234C-2A7A-45EC-99AE-306C5DBD2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6813-35D1-4745-A3AF-ECCBCE64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5A39E-EC52-4857-9875-046758CE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C83B-A484-4A43-ADA8-3823E65B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0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65315-8E7E-406E-A8D7-A888F7014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70827-F6E5-4E1F-9BD8-857ED021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F37E6-8AE3-4AA2-8D30-B308EC7D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3961-836E-46D3-9F60-01C564DE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90C0-B6E1-489C-BEFA-E72B190A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211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3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AA244B86-0DD6-4203-8A38-79D6D7F4F4A6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613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648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59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20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533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17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71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728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25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647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5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CAA8CBB3-1855-41EF-80EE-677DA725E3E3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734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2283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5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134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29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18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9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7B09F2D-FAA0-4CDB-9E7C-B513E41D7228}" type="datetime1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9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64437DE0-BF67-4B54-B021-8710FC9D98CE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6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9137B2E-81D9-42BE-B26D-1C7C0171B398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5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D13B9F7F-AE2C-4B9E-B2F3-716BF9E3C7DE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2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2EAABB4-C9F0-4D1B-BC40-2FFDB0CE5493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146775"/>
            <a:ext cx="9404723" cy="11414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985" y="1359146"/>
            <a:ext cx="10534754" cy="4889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93464" y="632459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5A460-8F17-495C-9A60-EF78D63B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A7817-80D6-416C-AF43-78B1764C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1488C-ABCF-4E07-8713-1E807FBF2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D1835-26F4-4C0E-829D-2986693871A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10870-881B-4676-9C53-91065E3B3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EF64D-A281-48EE-B94C-687B7C45E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D88D6-5EB1-4703-9107-7604BC49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63AB1-49CF-42E6-9F06-DC68662B5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59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CA65-8328-4B49-98F1-E1EB19B8A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69" y="2231075"/>
            <a:ext cx="8825658" cy="86856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63D70-4229-4E69-AA7D-3A64DF298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69" y="3099638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Pricing strategy determination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6B3B9-26DE-4070-B1DD-F57FCB49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1</a:t>
            </a:fld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E5BEC88-95B6-44B3-A9CF-9327DAD1A44F}"/>
              </a:ext>
            </a:extLst>
          </p:cNvPr>
          <p:cNvSpPr txBox="1">
            <a:spLocks/>
          </p:cNvSpPr>
          <p:nvPr/>
        </p:nvSpPr>
        <p:spPr>
          <a:xfrm>
            <a:off x="2919188" y="4755262"/>
            <a:ext cx="6353623" cy="7408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CA" sz="2800" dirty="0"/>
              <a:t>To: The SENIOR MANAGEMENT TEAM</a:t>
            </a:r>
          </a:p>
          <a:p>
            <a:pPr algn="ctr"/>
            <a:r>
              <a:rPr lang="en-CA" sz="2800" dirty="0"/>
              <a:t>July 31</a:t>
            </a:r>
            <a:r>
              <a:rPr lang="en-CA" sz="2800" baseline="30000" dirty="0"/>
              <a:t>st</a:t>
            </a:r>
            <a:r>
              <a:rPr lang="en-CA" sz="2800" dirty="0"/>
              <a:t>, 2020</a:t>
            </a:r>
          </a:p>
          <a:p>
            <a:pPr algn="ctr"/>
            <a:endParaRPr lang="en-CA" sz="280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9BCDCA0-5FAB-416D-9313-94180FAEC54A}"/>
              </a:ext>
            </a:extLst>
          </p:cNvPr>
          <p:cNvSpPr txBox="1">
            <a:spLocks/>
          </p:cNvSpPr>
          <p:nvPr/>
        </p:nvSpPr>
        <p:spPr>
          <a:xfrm>
            <a:off x="1654943" y="6215973"/>
            <a:ext cx="9144000" cy="2723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defPPr>
              <a:defRPr lang="en-US"/>
            </a:defPPr>
            <a:lvl1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800" b="0" i="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CA" dirty="0"/>
              <a:t>By Femi Onafalujo</a:t>
            </a:r>
          </a:p>
        </p:txBody>
      </p:sp>
      <p:sp>
        <p:nvSpPr>
          <p:cNvPr id="6" name="AutoShape 2" descr="Sotheby's International Realty home">
            <a:extLst>
              <a:ext uri="{FF2B5EF4-FFF2-40B4-BE49-F238E27FC236}">
                <a16:creationId xmlns:a16="http://schemas.microsoft.com/office/drawing/2014/main" id="{09131BD6-7F22-421B-A1F3-7B34296B91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4" descr="Savills logo">
            <a:extLst>
              <a:ext uri="{FF2B5EF4-FFF2-40B4-BE49-F238E27FC236}">
                <a16:creationId xmlns:a16="http://schemas.microsoft.com/office/drawing/2014/main" id="{33F757DF-2818-46A5-8EA9-9248FF82ED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26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5FFC-8512-4605-8C11-F2501117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AE07-3BED-4F3B-9293-87DDCCAE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Big Mountain has an opportunity to increase sales by 15% next year if it develops a new pricing structure that takes advantage of all of its facilities.</a:t>
            </a: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DF5C1-D74A-49E3-A9A5-47EC933A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3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01B3-C7DD-4E53-8CF8-7694B225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6715C-9679-4E1D-A2EA-D6A37C3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0C5F311-5B76-4C88-BCB7-128C1DECD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748478"/>
              </p:ext>
            </p:extLst>
          </p:nvPr>
        </p:nvGraphicFramePr>
        <p:xfrm>
          <a:off x="655985" y="1359146"/>
          <a:ext cx="10534754" cy="488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704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2B28-321A-427C-B917-EEF05BB0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9DF81-F423-4CD7-8E00-D549DBBB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4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C48D68B-46DF-47CC-98D6-7001717786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86" y="1688618"/>
            <a:ext cx="7697954" cy="4230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94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C8D9-0924-475A-A35B-E175F7B4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Analysis (cont.)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FA159-ECBB-42AF-8BAB-FB051D95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DCC64-F9AB-4433-9862-C7EC827493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877" y="1688618"/>
            <a:ext cx="7774171" cy="4230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09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575A-13E0-42D6-98B9-41CE0D0F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Analysis (cont.)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3AC82-C172-4AB8-B057-3FA9C4A8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7954D-CD44-408A-A5F3-497FAEEAA0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86" y="1688618"/>
            <a:ext cx="7697954" cy="4230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4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2B28-321A-427C-B917-EEF05BB0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Conclusion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9DF81-F423-4CD7-8E00-D549DBBB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AB1-49CF-42E6-9F06-DC68662B5C93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46FE029-A996-42EE-B9AC-A95FD0ACB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667028"/>
              </p:ext>
            </p:extLst>
          </p:nvPr>
        </p:nvGraphicFramePr>
        <p:xfrm>
          <a:off x="655985" y="1359146"/>
          <a:ext cx="10534754" cy="488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0379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77D3CB86FB8749A9AF4A96190431DF" ma:contentTypeVersion="10" ma:contentTypeDescription="Create a new document." ma:contentTypeScope="" ma:versionID="0123dc5c6426e80b789f1c698dcdf27b">
  <xsd:schema xmlns:xsd="http://www.w3.org/2001/XMLSchema" xmlns:xs="http://www.w3.org/2001/XMLSchema" xmlns:p="http://schemas.microsoft.com/office/2006/metadata/properties" xmlns:ns3="9a85afd1-a4cd-4d64-a916-3b11bc1e6f3a" xmlns:ns4="879491c8-e8ea-4c6e-8237-1c152e67272c" targetNamespace="http://schemas.microsoft.com/office/2006/metadata/properties" ma:root="true" ma:fieldsID="657045efa2d9963cb6f611cc00ab5c62" ns3:_="" ns4:_="">
    <xsd:import namespace="9a85afd1-a4cd-4d64-a916-3b11bc1e6f3a"/>
    <xsd:import namespace="879491c8-e8ea-4c6e-8237-1c152e6727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85afd1-a4cd-4d64-a916-3b11bc1e6f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491c8-e8ea-4c6e-8237-1c152e67272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DF0C12-33E6-4739-94A2-B7F59F7143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85afd1-a4cd-4d64-a916-3b11bc1e6f3a"/>
    <ds:schemaRef ds:uri="879491c8-e8ea-4c6e-8237-1c152e6727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E36970-57C8-4FA7-B328-FBBB5237967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A67D29E-3BDB-4433-8CE4-D6ED027931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371</TotalTime>
  <Words>256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3</vt:lpstr>
      <vt:lpstr>Ion</vt:lpstr>
      <vt:lpstr>Custom Design</vt:lpstr>
      <vt:lpstr>1_Ion</vt:lpstr>
      <vt:lpstr>Big Mountain Resort</vt:lpstr>
      <vt:lpstr>Problem Statement:</vt:lpstr>
      <vt:lpstr>Recommendation:</vt:lpstr>
      <vt:lpstr>Modeling and Analysis</vt:lpstr>
      <vt:lpstr>Modeling and Analysis (cont.)</vt:lpstr>
      <vt:lpstr>Modeling and Analysis (cont.)</vt:lpstr>
      <vt:lpstr>Summary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 at Coril</dc:title>
  <dc:creator>Femi Onafalujo</dc:creator>
  <cp:lastModifiedBy>Femi Onafalujo</cp:lastModifiedBy>
  <cp:revision>6</cp:revision>
  <dcterms:created xsi:type="dcterms:W3CDTF">2019-09-17T14:52:23Z</dcterms:created>
  <dcterms:modified xsi:type="dcterms:W3CDTF">2020-08-19T18:49:02Z</dcterms:modified>
</cp:coreProperties>
</file>