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Lobster"/>
      <p:regular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Gelasi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Gelasi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Gelasio-italic.fntdata"/><Relationship Id="rId23" Type="http://schemas.openxmlformats.org/officeDocument/2006/relationships/font" Target="fonts/Gelasi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Gelasi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bster-regular.fntdata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c12cf5aec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ec12cf5aec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c12cf5aec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12cf5aec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ec12cf5aec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c12cf5aec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a5fc766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ea5fc766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ea5fc7668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c12cf5aec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ec12cf5aec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c12cf5aec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6280190" y="1914644"/>
            <a:ext cx="7556421" cy="195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6162"/>
              <a:buFont typeface="Gelasio"/>
              <a:buNone/>
            </a:pPr>
            <a:r>
              <a:rPr b="0" i="0" lang="en-US" sz="6162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Analyzing the Black-Scholes Model</a:t>
            </a:r>
            <a:endParaRPr b="0" i="0" sz="61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280190" y="4211241"/>
            <a:ext cx="7556421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This presentation analyzes the Black-Scholes model, a widely used option pricing model in finance. The presentation covers the model's core concepts, assumptions, and implementation, culminating in a comparison of predicted and actual option prices.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783690" y="7503927"/>
            <a:ext cx="25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Lato"/>
              <a:buNone/>
            </a:pPr>
            <a:r>
              <a:rPr b="1" i="0" lang="en-US" sz="2233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Olufemi Anthony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6259473" y="608290"/>
            <a:ext cx="7597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48"/>
              <a:buFont typeface="Gelasio"/>
              <a:buNone/>
            </a:pPr>
            <a:r>
              <a:t/>
            </a:r>
            <a:endParaRPr b="0" i="0" sz="43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7695128" y="3018353"/>
            <a:ext cx="6162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39"/>
              <a:buFont typeface="Lato"/>
              <a:buNone/>
            </a:pPr>
            <a:r>
              <a:t/>
            </a:r>
            <a:endParaRPr b="0" i="0" sz="17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698900" y="1862700"/>
            <a:ext cx="112326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Volatility Surface</a:t>
            </a:r>
            <a:r>
              <a:rPr lang="en-US" sz="2000">
                <a:solidFill>
                  <a:schemeClr val="dk1"/>
                </a:solidFill>
              </a:rPr>
              <a:t>: Option prices are sensitive to implied volatility, which can vary across different strike prices (known as the volatility smile or surface). If your implied volatilities (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iv</a:t>
            </a:r>
            <a:r>
              <a:rPr lang="en-US" sz="2000">
                <a:solidFill>
                  <a:schemeClr val="dk1"/>
                </a:solidFill>
              </a:rPr>
              <a:t>) are not reflective of market conditions for those specific strike prices, predictions will be inaccurate.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Market Conditions</a:t>
            </a:r>
            <a:r>
              <a:rPr lang="en-US" sz="2000">
                <a:solidFill>
                  <a:schemeClr val="dk1"/>
                </a:solidFill>
              </a:rPr>
              <a:t>: Actual option prices are influenced by supply and demand dynamics in the market, which might not align with the assumptions of your model (e.g., constant volatility, no dividends).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Model Limitations</a:t>
            </a:r>
            <a:r>
              <a:rPr lang="en-US" sz="2000">
                <a:solidFill>
                  <a:schemeClr val="dk1"/>
                </a:solidFill>
              </a:rPr>
              <a:t>: The Monte Carlo simulation assumes a geometric Brownian motion for stock price movements, which may not capture all market behaviors or risk factors affecting option prices.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 to Expiration</a:t>
            </a:r>
            <a:r>
              <a:rPr lang="en-US" sz="2000">
                <a:solidFill>
                  <a:schemeClr val="dk1"/>
                </a:solidFill>
              </a:rPr>
              <a:t>: As expiration approaches, the sensitivity of option prices (time decay) increases. If the time to expiration varies for your strike prices, it could affect pricing.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Interest Rates</a:t>
            </a:r>
            <a:r>
              <a:rPr lang="en-US" sz="2000">
                <a:solidFill>
                  <a:schemeClr val="dk1"/>
                </a:solidFill>
              </a:rPr>
              <a:t>: Changes in the risk-free rate can impact option pricing, particularly for longer-dated options.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6474150" y="663475"/>
            <a:ext cx="16821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Possible Causes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5638430" y="648425"/>
            <a:ext cx="3353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lang="en-US" sz="4465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Implications</a:t>
            </a:r>
            <a:endParaRPr sz="4465">
              <a:solidFill>
                <a:srgbClr val="312F2B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t/>
            </a:r>
            <a:endParaRPr sz="4465">
              <a:solidFill>
                <a:srgbClr val="312F2B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pic>
        <p:nvPicPr>
          <p:cNvPr descr="preencoded.png" id="192" name="Google Shape;1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081169"/>
            <a:ext cx="566976" cy="566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804" y="471149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2352400" y="1453675"/>
            <a:ext cx="11051700" cy="6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Risk Management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Hedging Ineffectiveness: If predicted prices are inaccurate, hedging strategies (e.g., delta hedging) may be less effective, leading to unanticipated losses.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Mispricing Risk: Mispricing can lead to incorrect assessment of risk, resulting in potential financial losses or misallocation of capital.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Trading Strategies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Arbitrage Opportunities: Large discrepancies can create arbitrage opportunities, where traders can exploit the price differences to make a profit. However, these opportunities may be short-lived as markets adjust.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Inaccurate Valuation: Traders relying on model predictions for trading decisions may face significant losses if the models do not accurately reflect market prices.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5638430" y="648425"/>
            <a:ext cx="3353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lang="en-US" sz="4465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Implications</a:t>
            </a:r>
            <a:endParaRPr sz="4465">
              <a:solidFill>
                <a:srgbClr val="312F2B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t/>
            </a:r>
            <a:endParaRPr sz="4465">
              <a:solidFill>
                <a:srgbClr val="312F2B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pic>
        <p:nvPicPr>
          <p:cNvPr descr="preencoded.png" id="203" name="Google Shape;2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04" y="2284394"/>
            <a:ext cx="566976" cy="566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88" y="512916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/>
        </p:nvSpPr>
        <p:spPr>
          <a:xfrm>
            <a:off x="2352400" y="1453675"/>
            <a:ext cx="11051700" cy="6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Portfolio Management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Incorrect Portfolio Valuation: Discrepancies can lead to incorrect portfolio valuations, affecting performance metrics and decisions on rebalancing.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Performance Attribution: Assessing the performance of options strategies may be flawed if the predictions do not align with actual market prices.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Market Efficiency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Impact on Liquidity: Mispricings can affect market liquidity, as traders may be hesitant to trade options that appear mispriced relative to their expectations.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Market Sentiment: Significant discrepancies can reflect or influence market sentiment, potentially leading to increased volatility as market participants adjust their positions.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78540" y="226504"/>
            <a:ext cx="6942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b="0" i="0" lang="en-US" sz="4465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Purpose of the Presentation</a:t>
            </a:r>
            <a:endParaRPr b="0" i="0" sz="44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111329" y="1907619"/>
            <a:ext cx="45363" cy="5463183"/>
          </a:xfrm>
          <a:prstGeom prst="roundRect">
            <a:avLst>
              <a:gd fmla="val 225013" name="adj"/>
            </a:avLst>
          </a:prstGeom>
          <a:solidFill>
            <a:srgbClr val="CECE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389102" y="2395240"/>
            <a:ext cx="793790" cy="45363"/>
          </a:xfrm>
          <a:prstGeom prst="roundRect">
            <a:avLst>
              <a:gd fmla="val 225013" name="adj"/>
            </a:avLst>
          </a:prstGeom>
          <a:solidFill>
            <a:srgbClr val="CECE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60847" y="2247781"/>
            <a:ext cx="146209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1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Explain the Model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Provide a clear understanding of the core concepts and assumptions of the Black-Scholes model.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389102" y="4291905"/>
            <a:ext cx="793790" cy="45363"/>
          </a:xfrm>
          <a:prstGeom prst="roundRect">
            <a:avLst>
              <a:gd fmla="val 225013" name="adj"/>
            </a:avLst>
          </a:prstGeom>
          <a:solidFill>
            <a:srgbClr val="CECE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038939" y="4144447"/>
            <a:ext cx="190024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2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381500" y="4031100"/>
            <a:ext cx="4305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Demonstrate</a:t>
            </a:r>
            <a:r>
              <a:rPr lang="en-US" sz="2233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Implementation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2381438" y="4569742"/>
            <a:ext cx="5968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Illustrate the practical steps involved in implementing the model using historical data.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89102" y="6188571"/>
            <a:ext cx="793790" cy="45363"/>
          </a:xfrm>
          <a:prstGeom prst="roundRect">
            <a:avLst>
              <a:gd fmla="val 225013" name="adj"/>
            </a:avLst>
          </a:prstGeom>
          <a:solidFill>
            <a:srgbClr val="CECE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1040011" y="6041112"/>
            <a:ext cx="187762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3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Compare Predictions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Analyze the model's predictions against real-world option prices to assess its accuracy.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ant】Black Scholes model and Greeks - TEJ" id="46" name="Google Shape;46;p4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6209125" y="-3950"/>
            <a:ext cx="7833399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6280190" y="92535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b="0" i="0" lang="en-US" sz="4465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Introduction to the Black-Scholes Model</a:t>
            </a:r>
            <a:endParaRPr b="0" i="0" sz="44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6280190" y="2938224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462236" y="3023235"/>
            <a:ext cx="146209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1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7017306" y="293822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Background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7017306" y="3428643"/>
            <a:ext cx="2927747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Black-Scholes model, developed by Fischer Black and Myron Scholes in 1973, provides a theoretical framework for pricing European-style options.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0171867" y="2938224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10332006" y="3023235"/>
            <a:ext cx="190024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2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10908983" y="293822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Importance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0908983" y="3428643"/>
            <a:ext cx="292774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It is a cornerstone of modern finance, revolutionizing the way options are valued and traded.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6280190" y="6088023"/>
            <a:ext cx="510302" cy="510302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6441400" y="6173033"/>
            <a:ext cx="187762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79"/>
              <a:buFont typeface="Gelasio"/>
              <a:buNone/>
            </a:pPr>
            <a:r>
              <a:rPr b="0" i="0" lang="en-US" sz="2679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3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7017306" y="608802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Applications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7017306" y="6578441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model is widely used by investors, traders, and financial institutions to analyze and manage risk.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Are the Different Types of Stocks? - Experian" id="67" name="Google Shape;67;p5"/>
          <p:cNvPicPr preferRelativeResize="0"/>
          <p:nvPr/>
        </p:nvPicPr>
        <p:blipFill rotWithShape="1">
          <a:blip r:embed="rId4">
            <a:alphaModFix/>
          </a:blip>
          <a:srcRect b="689" l="39177" r="11561" t="-690"/>
          <a:stretch/>
        </p:blipFill>
        <p:spPr>
          <a:xfrm>
            <a:off x="0" y="-57200"/>
            <a:ext cx="6053251" cy="820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748076" y="3260875"/>
            <a:ext cx="1117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208"/>
              <a:buFont typeface="Gelasio"/>
              <a:buNone/>
            </a:pPr>
            <a:r>
              <a:rPr b="0" i="0" lang="en-US" sz="4208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Explanation of the Black-Scholes Formula</a:t>
            </a:r>
            <a:endParaRPr b="0" i="0" sz="42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fmla="val 6055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4"/>
              <a:buFont typeface="Gelasio"/>
              <a:buNone/>
            </a:pPr>
            <a:r>
              <a:rPr b="0" i="0" lang="en-US" sz="210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Option Price</a:t>
            </a:r>
            <a:endParaRPr b="0" i="0" sz="21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83"/>
              <a:buFont typeface="Lato"/>
              <a:buNone/>
            </a:pPr>
            <a:r>
              <a:rPr b="0" i="0" lang="en-US" sz="1683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formula calculates the fair price of an option contract, taking into account various factors.</a:t>
            </a:r>
            <a:endParaRPr b="0" i="0" sz="16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fmla="val 6055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4"/>
              <a:buFont typeface="Gelasio"/>
              <a:buNone/>
            </a:pPr>
            <a:r>
              <a:rPr b="0" i="0" lang="en-US" sz="210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Underlying Asset</a:t>
            </a:r>
            <a:endParaRPr b="0" i="0" sz="21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7643455" y="4932998"/>
            <a:ext cx="6017657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83"/>
              <a:buFont typeface="Lato"/>
              <a:buNone/>
            </a:pPr>
            <a:r>
              <a:rPr b="0" i="0" lang="en-US" sz="1683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formula considers the price of the underlying asset, such as a stock, on which the option is based.</a:t>
            </a:r>
            <a:endParaRPr b="0" i="0" sz="16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fmla="val 6055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4"/>
              <a:buFont typeface="Gelasio"/>
              <a:buNone/>
            </a:pPr>
            <a:r>
              <a:rPr b="0" i="0" lang="en-US" sz="210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Time to Expiration</a:t>
            </a:r>
            <a:endParaRPr b="0" i="0" sz="21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969407" y="6735485"/>
            <a:ext cx="6017657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83"/>
              <a:buFont typeface="Lato"/>
              <a:buNone/>
            </a:pPr>
            <a:r>
              <a:rPr b="0" i="0" lang="en-US" sz="1683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formula accounts for the remaining time until the option expires, which influences its value.</a:t>
            </a:r>
            <a:endParaRPr b="0" i="0" sz="16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fmla="val 6055" name="adj"/>
            </a:avLst>
          </a:prstGeom>
          <a:solidFill>
            <a:srgbClr val="E8E8E3"/>
          </a:solidFill>
          <a:ln cap="flat" cmpd="sng" w="9525">
            <a:solidFill>
              <a:srgbClr val="CE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4"/>
              <a:buFont typeface="Gelasio"/>
              <a:buNone/>
            </a:pPr>
            <a:r>
              <a:rPr b="0" i="0" lang="en-US" sz="210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Volatility</a:t>
            </a:r>
            <a:endParaRPr b="0" i="0" sz="21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83"/>
              <a:buFont typeface="Lato"/>
              <a:buNone/>
            </a:pPr>
            <a:r>
              <a:rPr b="0" i="0" lang="en-US" sz="1683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formula incorporates the volatility of the underlying asset, which measures the magnitude of price fluctuations.</a:t>
            </a:r>
            <a:endParaRPr b="0" i="0" sz="16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793801" y="2358500"/>
            <a:ext cx="8760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b="0" i="0" lang="en-US" sz="4465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Key Assumptions of the Model</a:t>
            </a:r>
            <a:endParaRPr b="0" i="0" sz="44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Efficient Markets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model assumes that market prices reflect all available information, eliminating arbitrage opportunities.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5332925" y="3634275"/>
            <a:ext cx="3476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Log-Normal Distribution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model assumes that the price of the underlying asset follows a log-normal distribution, which describes a continuous probability distribution.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233"/>
              <a:buFont typeface="Gelasio"/>
              <a:buNone/>
            </a:pPr>
            <a:r>
              <a:rPr b="0" i="0" lang="en-US" sz="2233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Constant Volatility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The model assumes that the volatility of the underlying asset remains constant over the life of the option.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>
            <a:off x="-67725" y="0"/>
            <a:ext cx="14630400" cy="8229600"/>
          </a:xfrm>
          <a:prstGeom prst="rect">
            <a:avLst/>
          </a:prstGeom>
          <a:solidFill>
            <a:srgbClr val="FFFFFF">
              <a:alpha val="7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61" y="1214736"/>
            <a:ext cx="13380901" cy="5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793790" y="1746171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65"/>
              <a:buFont typeface="Gelasio"/>
              <a:buNone/>
            </a:pPr>
            <a:r>
              <a:rPr b="0" i="0" lang="en-US" sz="4465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Description of the Historical Data Used</a:t>
            </a:r>
            <a:endParaRPr b="0" i="0" sz="44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793790" y="3503890"/>
            <a:ext cx="7556421" cy="2979420"/>
          </a:xfrm>
          <a:prstGeom prst="roundRect">
            <a:avLst>
              <a:gd fmla="val 3426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01410" y="3511510"/>
            <a:ext cx="75411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028224" y="3655219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4802624" y="3655219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lang="en-US" sz="1786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Yahoo Finance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801410" y="4161830"/>
            <a:ext cx="75411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1028224" y="430553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Time Period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4802625" y="4305550"/>
            <a:ext cx="3540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-US" sz="1786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uly 12, 2024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01410" y="4812149"/>
            <a:ext cx="75411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1028224" y="495585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Frequency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802624" y="495585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Daily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801410" y="5462468"/>
            <a:ext cx="7541181" cy="10132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028224" y="5606177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802624" y="5606177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86"/>
              <a:buFont typeface="Lato"/>
              <a:buNone/>
            </a:pPr>
            <a:r>
              <a:rPr b="0" i="0" lang="en-US" sz="1786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Stock price, option prices, and volatility</a:t>
            </a:r>
            <a:endParaRPr b="0" i="0" sz="17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48"/>
              <a:buFont typeface="Gelasio"/>
              <a:buNone/>
            </a:pPr>
            <a:r>
              <a:t/>
            </a:r>
            <a:endParaRPr b="0" i="0" sz="43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473" y="2319933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/>
          <p:nvPr/>
        </p:nvSpPr>
        <p:spPr>
          <a:xfrm>
            <a:off x="9582834" y="2331025"/>
            <a:ext cx="1655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d1</a:t>
            </a:r>
            <a:endParaRPr b="0" i="0" sz="21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39"/>
              <a:buFont typeface="Lato"/>
              <a:buNone/>
            </a:pPr>
            <a:r>
              <a:t/>
            </a:r>
            <a:endParaRPr b="0" i="0" sz="17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3" name="Google Shape;1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9473" y="4087058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9539025" y="4273900"/>
            <a:ext cx="1743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d2</a:t>
            </a:r>
            <a:endParaRPr b="0" i="0" sz="21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5" name="Google Shape;14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9473" y="5854184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8484400" y="6097725"/>
            <a:ext cx="3852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the call option price</a:t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2502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t/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207500" y="2119725"/>
            <a:ext cx="5305800" cy="5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Given Data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Current stock price (</a:t>
            </a:r>
            <a:r>
              <a:rPr b="1" lang="en-US" sz="25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baseline="-25000" lang="en-US" sz="25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​): $230.54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(most recent adjusted close price)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Strike price (</a:t>
            </a:r>
            <a:r>
              <a:rPr b="1" i="1" lang="en-US" sz="2500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$207.5-&gt; $255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Risk-free rate (</a:t>
            </a:r>
            <a:r>
              <a:rPr b="1" lang="en-US" sz="2500">
                <a:latin typeface="Lobster"/>
                <a:ea typeface="Lobster"/>
                <a:cs typeface="Lobster"/>
                <a:sym typeface="Lobster"/>
              </a:rPr>
              <a:t>r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5.25%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(most recent Treasury bill rate)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Time to maturity (</a:t>
            </a:r>
            <a:r>
              <a:rPr lang="en-US" sz="2500">
                <a:latin typeface="Lobster"/>
                <a:ea typeface="Lobster"/>
                <a:cs typeface="Lobster"/>
                <a:sym typeface="Lobster"/>
              </a:rPr>
              <a:t>T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6 days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(0.01643 years, calculated as 6/365)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Volatility (</a:t>
            </a:r>
            <a:r>
              <a:rPr b="1" lang="en-US" sz="2500">
                <a:latin typeface="Lato"/>
                <a:ea typeface="Lato"/>
                <a:cs typeface="Lato"/>
                <a:sym typeface="Lato"/>
              </a:rPr>
              <a:t>σ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23.04%%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6414788" y="608300"/>
            <a:ext cx="79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Data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0075" y="2629279"/>
            <a:ext cx="4601225" cy="127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48588" y="4671825"/>
            <a:ext cx="3124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94875" y="6614025"/>
            <a:ext cx="63627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6259473" y="608290"/>
            <a:ext cx="7597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48"/>
              <a:buFont typeface="Gelasio"/>
              <a:buNone/>
            </a:pPr>
            <a:r>
              <a:t/>
            </a:r>
            <a:endParaRPr b="0" i="0" sz="43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473" y="2319933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/>
          <p:nvPr/>
        </p:nvSpPr>
        <p:spPr>
          <a:xfrm>
            <a:off x="9582834" y="2331025"/>
            <a:ext cx="1655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d1</a:t>
            </a:r>
            <a:endParaRPr b="0" i="0" sz="21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7695128" y="3018353"/>
            <a:ext cx="6162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39"/>
              <a:buFont typeface="Lato"/>
              <a:buNone/>
            </a:pPr>
            <a:r>
              <a:t/>
            </a:r>
            <a:endParaRPr b="0" i="0" sz="17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3" name="Google Shape;1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9473" y="4087058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/>
          <p:nvPr/>
        </p:nvSpPr>
        <p:spPr>
          <a:xfrm>
            <a:off x="9539025" y="4273900"/>
            <a:ext cx="1743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d2</a:t>
            </a:r>
            <a:endParaRPr b="0" i="0" sz="21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5" name="Google Shape;16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9473" y="5854184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8484400" y="6097725"/>
            <a:ext cx="3852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74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Calculate the call option price</a:t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250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74"/>
              <a:buFont typeface="Gelasio"/>
              <a:buNone/>
            </a:pPr>
            <a:r>
              <a:t/>
            </a:r>
            <a:endParaRPr sz="2174">
              <a:solidFill>
                <a:srgbClr val="272525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207500" y="2119725"/>
            <a:ext cx="5305800" cy="5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Given Data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Current stock price (</a:t>
            </a:r>
            <a:r>
              <a:rPr b="1" lang="en-US" sz="25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baseline="-25000" lang="en-US" sz="25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​): $230.54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(most recent adjusted close price)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Strike price (</a:t>
            </a:r>
            <a:r>
              <a:rPr b="1" i="1" lang="en-US" sz="2500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$207.5-&gt; $255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Risk-free rate (</a:t>
            </a:r>
            <a:r>
              <a:rPr b="1" lang="en-US" sz="2500">
                <a:latin typeface="Lobster"/>
                <a:ea typeface="Lobster"/>
                <a:cs typeface="Lobster"/>
                <a:sym typeface="Lobster"/>
              </a:rPr>
              <a:t>r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5.25%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(most recent Treasury bill rate)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Time to maturity (</a:t>
            </a:r>
            <a:r>
              <a:rPr lang="en-US" sz="2500">
                <a:latin typeface="Lobster"/>
                <a:ea typeface="Lobster"/>
                <a:cs typeface="Lobster"/>
                <a:sym typeface="Lobster"/>
              </a:rPr>
              <a:t>T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6 days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(0.01643 years, calculated as 6/365)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Volatility (</a:t>
            </a:r>
            <a:r>
              <a:rPr b="1" lang="en-US" sz="2500">
                <a:latin typeface="Lato"/>
                <a:ea typeface="Lato"/>
                <a:cs typeface="Lato"/>
                <a:sym typeface="Lato"/>
              </a:rPr>
              <a:t>σ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): 23.04%%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6414788" y="608300"/>
            <a:ext cx="79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Data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0075" y="2629279"/>
            <a:ext cx="4601225" cy="127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48588" y="4671825"/>
            <a:ext cx="3124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94875" y="6614025"/>
            <a:ext cx="63627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14431500" cy="8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