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8.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0.xml" ContentType="application/vnd.openxmlformats-officedocument.presentationml.comments+xml"/>
  <Override PartName="/ppt/notesSlides/notesSlide26.xml" ContentType="application/vnd.openxmlformats-officedocument.presentationml.notesSlide+xml"/>
  <Override PartName="/ppt/comments/comment1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2.xml" ContentType="application/vnd.openxmlformats-officedocument.presentationml.comments+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notesMasterIdLst>
    <p:notesMasterId r:id="rId43"/>
  </p:notesMasterIdLst>
  <p:sldIdLst>
    <p:sldId id="256" r:id="rId2"/>
    <p:sldId id="291" r:id="rId3"/>
    <p:sldId id="257" r:id="rId4"/>
    <p:sldId id="258" r:id="rId5"/>
    <p:sldId id="259" r:id="rId6"/>
    <p:sldId id="260" r:id="rId7"/>
    <p:sldId id="261" r:id="rId8"/>
    <p:sldId id="262" r:id="rId9"/>
    <p:sldId id="265" r:id="rId10"/>
    <p:sldId id="263" r:id="rId11"/>
    <p:sldId id="264" r:id="rId12"/>
    <p:sldId id="267" r:id="rId13"/>
    <p:sldId id="266" r:id="rId14"/>
    <p:sldId id="268" r:id="rId15"/>
    <p:sldId id="294" r:id="rId16"/>
    <p:sldId id="269" r:id="rId17"/>
    <p:sldId id="270" r:id="rId18"/>
    <p:sldId id="272" r:id="rId19"/>
    <p:sldId id="271" r:id="rId20"/>
    <p:sldId id="273" r:id="rId21"/>
    <p:sldId id="274" r:id="rId22"/>
    <p:sldId id="275" r:id="rId23"/>
    <p:sldId id="276" r:id="rId24"/>
    <p:sldId id="293" r:id="rId25"/>
    <p:sldId id="278" r:id="rId26"/>
    <p:sldId id="277" r:id="rId27"/>
    <p:sldId id="279" r:id="rId28"/>
    <p:sldId id="280" r:id="rId29"/>
    <p:sldId id="281" r:id="rId30"/>
    <p:sldId id="282" r:id="rId31"/>
    <p:sldId id="296" r:id="rId32"/>
    <p:sldId id="283" r:id="rId33"/>
    <p:sldId id="295" r:id="rId34"/>
    <p:sldId id="284" r:id="rId35"/>
    <p:sldId id="285" r:id="rId36"/>
    <p:sldId id="292" r:id="rId37"/>
    <p:sldId id="286" r:id="rId38"/>
    <p:sldId id="287" r:id="rId39"/>
    <p:sldId id="288" r:id="rId40"/>
    <p:sldId id="289" r:id="rId41"/>
    <p:sldId id="29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 id="4" name="Microsoft Office User" initials="Office [4]" lastIdx="1" clrIdx="3">
    <p:extLst>
      <p:ext uri="{19B8F6BF-5375-455C-9EA6-DF929625EA0E}">
        <p15:presenceInfo xmlns:p15="http://schemas.microsoft.com/office/powerpoint/2012/main" userId="" providerId=""/>
      </p:ext>
    </p:extLst>
  </p:cmAuthor>
  <p:cmAuthor id="5" name="Microsoft Office User" initials="Office [5]" lastIdx="1" clrIdx="4">
    <p:extLst>
      <p:ext uri="{19B8F6BF-5375-455C-9EA6-DF929625EA0E}">
        <p15:presenceInfo xmlns:p15="http://schemas.microsoft.com/office/powerpoint/2012/main" userId="" providerId=""/>
      </p:ext>
    </p:extLst>
  </p:cmAuthor>
  <p:cmAuthor id="6" name="Microsoft Office User" initials="Office [6]" lastIdx="1" clrIdx="5">
    <p:extLst>
      <p:ext uri="{19B8F6BF-5375-455C-9EA6-DF929625EA0E}">
        <p15:presenceInfo xmlns:p15="http://schemas.microsoft.com/office/powerpoint/2012/main" userId="" providerId=""/>
      </p:ext>
    </p:extLst>
  </p:cmAuthor>
  <p:cmAuthor id="7" name="Microsoft Office User" initials="Office [7]" lastIdx="1" clrIdx="6">
    <p:extLst>
      <p:ext uri="{19B8F6BF-5375-455C-9EA6-DF929625EA0E}">
        <p15:presenceInfo xmlns:p15="http://schemas.microsoft.com/office/powerpoint/2012/main" userId="" providerId=""/>
      </p:ext>
    </p:extLst>
  </p:cmAuthor>
  <p:cmAuthor id="8" name="Microsoft Office User" initials="Office [8]" lastIdx="1" clrIdx="7">
    <p:extLst>
      <p:ext uri="{19B8F6BF-5375-455C-9EA6-DF929625EA0E}">
        <p15:presenceInfo xmlns:p15="http://schemas.microsoft.com/office/powerpoint/2012/main" userId="" providerId=""/>
      </p:ext>
    </p:extLst>
  </p:cmAuthor>
  <p:cmAuthor id="9" name="Microsoft Office User" initials="Office [9]" lastIdx="1" clrIdx="8">
    <p:extLst>
      <p:ext uri="{19B8F6BF-5375-455C-9EA6-DF929625EA0E}">
        <p15:presenceInfo xmlns:p15="http://schemas.microsoft.com/office/powerpoint/2012/main" userId="" providerId=""/>
      </p:ext>
    </p:extLst>
  </p:cmAuthor>
  <p:cmAuthor id="10" name="Microsoft Office User" initials="Office [10]" lastIdx="1" clrIdx="9">
    <p:extLst>
      <p:ext uri="{19B8F6BF-5375-455C-9EA6-DF929625EA0E}">
        <p15:presenceInfo xmlns:p15="http://schemas.microsoft.com/office/powerpoint/2012/main" userId="" providerId=""/>
      </p:ext>
    </p:extLst>
  </p:cmAuthor>
  <p:cmAuthor id="11" name="Microsoft Office User" initials="Office [11]" lastIdx="1" clrIdx="10">
    <p:extLst>
      <p:ext uri="{19B8F6BF-5375-455C-9EA6-DF929625EA0E}">
        <p15:presenceInfo xmlns:p15="http://schemas.microsoft.com/office/powerpoint/2012/main" userId="" providerId=""/>
      </p:ext>
    </p:extLst>
  </p:cmAuthor>
  <p:cmAuthor id="12" name="Microsoft Office User" initials="Office [12]" lastIdx="1" clrIdx="11">
    <p:extLst>
      <p:ext uri="{19B8F6BF-5375-455C-9EA6-DF929625EA0E}">
        <p15:presenceInfo xmlns:p15="http://schemas.microsoft.com/office/powerpoint/2012/main" userId="" providerId=""/>
      </p:ext>
    </p:extLst>
  </p:cmAuthor>
  <p:cmAuthor id="13" name="Microsoft Office User" initials="Office [13]" lastIdx="1" clrIdx="12">
    <p:extLst>
      <p:ext uri="{19B8F6BF-5375-455C-9EA6-DF929625EA0E}">
        <p15:presenceInfo xmlns:p15="http://schemas.microsoft.com/office/powerpoint/2012/main" userId="" providerId=""/>
      </p:ext>
    </p:extLst>
  </p:cmAuthor>
  <p:cmAuthor id="14" name="Microsoft Office User" initials="Office [14]" lastIdx="1" clrIdx="13">
    <p:extLst>
      <p:ext uri="{19B8F6BF-5375-455C-9EA6-DF929625EA0E}">
        <p15:presenceInfo xmlns:p15="http://schemas.microsoft.com/office/powerpoint/2012/main" userId="" providerId=""/>
      </p:ext>
    </p:extLst>
  </p:cmAuthor>
  <p:cmAuthor id="15" name="Microsoft Office User" initials="Office [15]" lastIdx="1" clrIdx="14">
    <p:extLst>
      <p:ext uri="{19B8F6BF-5375-455C-9EA6-DF929625EA0E}">
        <p15:presenceInfo xmlns:p15="http://schemas.microsoft.com/office/powerpoint/2012/main" userId="" providerId=""/>
      </p:ext>
    </p:extLst>
  </p:cmAuthor>
  <p:cmAuthor id="16" name="Microsoft Office User" initials="Office [16]" lastIdx="1" clrIdx="15">
    <p:extLst>
      <p:ext uri="{19B8F6BF-5375-455C-9EA6-DF929625EA0E}">
        <p15:presenceInfo xmlns:p15="http://schemas.microsoft.com/office/powerpoint/2012/main" userId="" providerId=""/>
      </p:ext>
    </p:extLst>
  </p:cmAuthor>
  <p:cmAuthor id="17" name="Microsoft Office User" initials="Office [17]" lastIdx="1" clrIdx="16">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24C0"/>
    <a:srgbClr val="0234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69"/>
    <p:restoredTop sz="94686"/>
  </p:normalViewPr>
  <p:slideViewPr>
    <p:cSldViewPr snapToGrid="0" snapToObjects="1">
      <p:cViewPr>
        <p:scale>
          <a:sx n="95" d="100"/>
          <a:sy n="95" d="100"/>
        </p:scale>
        <p:origin x="144" y="632"/>
      </p:cViewPr>
      <p:guideLst/>
    </p:cSldViewPr>
  </p:slid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commentAuthors" Target="commentAuthors.xml"/><Relationship Id="rId4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5" dt="2016-10-08T07:45:57.862" idx="1">
    <p:pos x="3329" y="1736"/>
    <p:text>Jean Valjean - just kidding (Femi Anthony)</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0" dt="2016-10-07T15:21:29.092" idx="1">
    <p:pos x="4142" y="1906"/>
    <p:text>BashOperator - bash tasks, Python Operator - Python tasks, EmailOperator,</p:text>
    <p:extLst>
      <p:ext uri="{C676402C-5697-4E1C-873F-D02D1690AC5C}">
        <p15:threadingInfo xmlns:p15="http://schemas.microsoft.com/office/powerpoint/2012/main" timeZoneBias="240"/>
      </p:ext>
    </p:extLst>
  </p:cm>
  <p:cm authorId="11" dt="2016-10-07T15:29:11.049" idx="1">
    <p:pos x="4142" y="2002"/>
    <p:text>- CeleryExecutor - uses Celery task queue
 - SequentialExecutor
- LocalExecutor - does tasks in parallel using Python multi-processing. Downside 
 if is you want to restart the scheduler
 - MesosExecutor</p:text>
    <p:extLst>
      <p:ext uri="{C676402C-5697-4E1C-873F-D02D1690AC5C}">
        <p15:threadingInfo xmlns:p15="http://schemas.microsoft.com/office/powerpoint/2012/main" timeZoneBias="240">
          <p15:parentCm authorId="10" idx="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2" dt="2016-10-07T15:37:17.667" idx="1">
    <p:pos x="10698" y="1635"/>
    <p:text>Need to fix defn . of DAG</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3" dt="2016-10-07T20:20:54.874" idx="1">
    <p:pos x="4312" y="2118"/>
    <p:text>It is possible to create a data pipeline using boto3 but its not very clear how to specify
complex dependencies. It seems like the emphasis is more on config file based pipeline
definitions than programmatic.</p:text>
    <p:extLst>
      <p:ext uri="{C676402C-5697-4E1C-873F-D02D1690AC5C}">
        <p15:threadingInfo xmlns:p15="http://schemas.microsoft.com/office/powerpoint/2012/main" timeZoneBias="2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7" dt="2016-10-08T09:06:05.202" idx="1">
    <p:pos x="10" y="10"/>
    <p:text>Part of AWS Pipeline definition file to copy data from Amazon S3 to Redshift</p:text>
    <p:extLst>
      <p:ext uri="{C676402C-5697-4E1C-873F-D02D1690AC5C}">
        <p15:threadingInfo xmlns:p15="http://schemas.microsoft.com/office/powerpoint/2012/main" timeZoneBias="2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4" dt="2016-10-07T21:49:59.429" idx="1">
    <p:pos x="10" y="10"/>
    <p:text> Can use Simple Workflow as an alternative if you want more fine-grained programmatic customization over the control flow and patterns of your workflow logic.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06T06:32:07.473" idx="1">
    <p:pos x="777" y="1180"/>
    <p:text>- We're now living in the era of Big data. From social media to smart devices and phones, 
 sensors everywhere there are hundreds of thousands of data sources, many of which we wish  to process, analyze and extract information from. For the data scientist, this represents 
 a gold mine, that will keep them busy and employed from the cradle to the grave (hyperbole).
 The question is, with the deluge of data, how can we get a handle on  all this ?</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6-10-06T16:06:00.857" idx="1">
    <p:pos x="10" y="10"/>
    <p:text>Extremely problematic - any of the fetch data job could take much longer than expected to run and the etl job could start running on what is incomplete data. This brings us to the next approach - calling all tasks from generic wrapper script...</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10-06T15:45:03.265" idx="1">
    <p:pos x="801" y="2628"/>
    <p:text>The scripts are guaranteed to run in order without overlap but what happens in the case of errors in any intermediate step ?</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6-10-06T15:50:18.476" idx="1">
    <p:pos x="801" y="3564"/>
    <p:text>As you can see this approach can get tedious pretty fast as our pipeline becomes more complex.</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7" dt="2016-10-06T16:44:49.037" idx="1">
    <p:pos x="10" y="10"/>
    <p:text>One solution to our problem is to use one of the Python based workflow management tools </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8" dt="2016-10-06T16:45:06.926" idx="1">
    <p:pos x="10" y="10"/>
    <p:text>Idea and name comes from Luigi the plumber character in Super Mario brothers. Purpose of Luigi is to address all the plumbing associated with data pipeline tasks.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6" dt="2016-10-08T08:38:36.979" idx="1">
    <p:pos x="10" y="10"/>
    <p:text>can create your own target by inheriting from luigi.Target</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9" dt="2016-10-07T15:01:24.406" idx="1">
    <p:pos x="10" y="10"/>
    <p:text>Cycles- Airflow will raise exceptions when it finds cycles in your DAG or when a dependency is referenced more than once.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1DE64-A6BE-BD43-BBDF-A0D815606C69}" type="datetimeFigureOut">
              <a:rPr lang="en-US" smtClean="0"/>
              <a:t>10/8/16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smtClean="0"/>
              <a:t> </a:t>
            </a:r>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7FEA7-B70E-8748-9806-F5171A8DA745}" type="slidenum">
              <a:rPr lang="en-US" smtClean="0"/>
              <a:t>‹#›</a:t>
            </a:fld>
            <a:endParaRPr lang="en-US"/>
          </a:p>
        </p:txBody>
      </p:sp>
    </p:spTree>
    <p:extLst>
      <p:ext uri="{BB962C8B-B14F-4D97-AF65-F5344CB8AC3E}">
        <p14:creationId xmlns:p14="http://schemas.microsoft.com/office/powerpoint/2010/main" val="111599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a:p>
            <a:r>
              <a:rPr lang="en-US" smtClean="0"/>
              <a:t>Bit of a misnomer, slightly different from when I made my submission since </a:t>
            </a:r>
            <a:br>
              <a:rPr lang="en-US" smtClean="0"/>
            </a:br>
            <a:r>
              <a:rPr lang="en-US" smtClean="0"/>
              <a:t>the business of creating data pipelines in the cloud isnt that much different from that of using your company infrastructure in the first 2 cases - Luigi, Airflow.</a:t>
            </a:r>
          </a:p>
        </p:txBody>
      </p:sp>
      <p:sp>
        <p:nvSpPr>
          <p:cNvPr id="4" name="Slide Number Placeholder 3"/>
          <p:cNvSpPr>
            <a:spLocks noGrp="1"/>
          </p:cNvSpPr>
          <p:nvPr>
            <p:ph type="sldNum" sz="quarter" idx="10"/>
          </p:nvPr>
        </p:nvSpPr>
        <p:spPr/>
        <p:txBody>
          <a:bodyPr/>
          <a:lstStyle/>
          <a:p>
            <a:fld id="{DF37FEA7-B70E-8748-9806-F5171A8DA745}" type="slidenum">
              <a:rPr lang="en-US" smtClean="0"/>
              <a:t>1</a:t>
            </a:fld>
            <a:endParaRPr lang="en-US"/>
          </a:p>
        </p:txBody>
      </p:sp>
    </p:spTree>
    <p:extLst>
      <p:ext uri="{BB962C8B-B14F-4D97-AF65-F5344CB8AC3E}">
        <p14:creationId xmlns:p14="http://schemas.microsoft.com/office/powerpoint/2010/main" val="85010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scripts are guaranteed to run in order without overlap but what happens in the case of errors in any intermediate step ?</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10</a:t>
            </a:fld>
            <a:endParaRPr lang="en-US"/>
          </a:p>
        </p:txBody>
      </p:sp>
    </p:spTree>
    <p:extLst>
      <p:ext uri="{BB962C8B-B14F-4D97-AF65-F5344CB8AC3E}">
        <p14:creationId xmlns:p14="http://schemas.microsoft.com/office/powerpoint/2010/main" val="1698017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Well, we can add error handling as shown above</a:t>
            </a:r>
            <a:r>
              <a:rPr lang="is-IS" smtClean="0"/>
              <a:t>…</a:t>
            </a:r>
            <a:br>
              <a:rPr lang="is-IS" smtClean="0"/>
            </a:br>
            <a:r>
              <a:rPr lang="is-IS" smtClean="0"/>
              <a:t/>
            </a:r>
            <a:br>
              <a:rPr lang="is-IS" smtClean="0"/>
            </a:br>
            <a:r>
              <a:rPr lang="en-US" smtClean="0"/>
              <a:t>As you can see this approach can get tedious pretty fast as our pipeline becomes more complex.</a:t>
            </a:r>
          </a:p>
          <a:p>
            <a:endParaRPr lang="en-US"/>
          </a:p>
          <a:p>
            <a:r>
              <a:rPr lang="en-US" smtClean="0"/>
              <a:t>So why don’t we take a step back and re-consider our approach</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11</a:t>
            </a:fld>
            <a:endParaRPr lang="en-US"/>
          </a:p>
        </p:txBody>
      </p:sp>
    </p:spTree>
    <p:extLst>
      <p:ext uri="{BB962C8B-B14F-4D97-AF65-F5344CB8AC3E}">
        <p14:creationId xmlns:p14="http://schemas.microsoft.com/office/powerpoint/2010/main" val="673164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One solution to our problem is to use one of the Python based workflow management tools  and we shall consider 3 today shown in the slides.</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12</a:t>
            </a:fld>
            <a:endParaRPr lang="en-US"/>
          </a:p>
        </p:txBody>
      </p:sp>
    </p:spTree>
    <p:extLst>
      <p:ext uri="{BB962C8B-B14F-4D97-AF65-F5344CB8AC3E}">
        <p14:creationId xmlns:p14="http://schemas.microsoft.com/office/powerpoint/2010/main" val="79780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First we start with Luigi. As Pythonistas we’ve all heard of Luigi.</a:t>
            </a:r>
          </a:p>
          <a:p>
            <a:endParaRPr lang="en-US"/>
          </a:p>
          <a:p>
            <a:r>
              <a:rPr lang="en-US" smtClean="0"/>
              <a:t>Idea and name comes from Luigi the plumber character in Super Mario brothers. Purpose of Luigi is to address all the plumbing associated with data pipeline tasks.</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13</a:t>
            </a:fld>
            <a:endParaRPr lang="en-US"/>
          </a:p>
        </p:txBody>
      </p:sp>
    </p:spTree>
    <p:extLst>
      <p:ext uri="{BB962C8B-B14F-4D97-AF65-F5344CB8AC3E}">
        <p14:creationId xmlns:p14="http://schemas.microsoft.com/office/powerpoint/2010/main" val="419674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 little bit about the philosophy and conceps in Luigi</a:t>
            </a:r>
            <a:r>
              <a:rPr lang="is-IS" smtClean="0"/>
              <a:t>….</a:t>
            </a:r>
          </a:p>
          <a:p>
            <a:endParaRPr lang="en-US" smtClean="0"/>
          </a:p>
        </p:txBody>
      </p:sp>
      <p:sp>
        <p:nvSpPr>
          <p:cNvPr id="4" name="Slide Number Placeholder 3"/>
          <p:cNvSpPr>
            <a:spLocks noGrp="1"/>
          </p:cNvSpPr>
          <p:nvPr>
            <p:ph type="sldNum" sz="quarter" idx="10"/>
          </p:nvPr>
        </p:nvSpPr>
        <p:spPr/>
        <p:txBody>
          <a:bodyPr/>
          <a:lstStyle/>
          <a:p>
            <a:fld id="{DF37FEA7-B70E-8748-9806-F5171A8DA745}" type="slidenum">
              <a:rPr lang="en-US" smtClean="0"/>
              <a:t>14</a:t>
            </a:fld>
            <a:endParaRPr lang="en-US"/>
          </a:p>
        </p:txBody>
      </p:sp>
    </p:spTree>
    <p:extLst>
      <p:ext uri="{BB962C8B-B14F-4D97-AF65-F5344CB8AC3E}">
        <p14:creationId xmlns:p14="http://schemas.microsoft.com/office/powerpoint/2010/main" val="1284529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what the Luigi UI looks like. You can monitor the status of tasks, view the dependency graph</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15</a:t>
            </a:fld>
            <a:endParaRPr lang="en-US"/>
          </a:p>
        </p:txBody>
      </p:sp>
    </p:spTree>
    <p:extLst>
      <p:ext uri="{BB962C8B-B14F-4D97-AF65-F5344CB8AC3E}">
        <p14:creationId xmlns:p14="http://schemas.microsoft.com/office/powerpoint/2010/main" val="1969197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how we implement a Task in luigi, by subclassing the luigi.task class </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16</a:t>
            </a:fld>
            <a:endParaRPr lang="en-US"/>
          </a:p>
        </p:txBody>
      </p:sp>
    </p:spTree>
    <p:extLst>
      <p:ext uri="{BB962C8B-B14F-4D97-AF65-F5344CB8AC3E}">
        <p14:creationId xmlns:p14="http://schemas.microsoft.com/office/powerpoint/2010/main" val="3281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is an example of how we could implement the ReportTask which is the final step in our data pipeline.</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17</a:t>
            </a:fld>
            <a:endParaRPr lang="en-US"/>
          </a:p>
        </p:txBody>
      </p:sp>
    </p:spTree>
    <p:extLst>
      <p:ext uri="{BB962C8B-B14F-4D97-AF65-F5344CB8AC3E}">
        <p14:creationId xmlns:p14="http://schemas.microsoft.com/office/powerpoint/2010/main" val="1958508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can create your own target by inheriting from luigi.Target.</a:t>
            </a:r>
            <a:br>
              <a:rPr lang="en-US" smtClean="0"/>
            </a:br>
            <a:r>
              <a:rPr lang="en-US" smtClean="0"/>
              <a:t>Many other targets are specified in the documentation.</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18</a:t>
            </a:fld>
            <a:endParaRPr lang="en-US"/>
          </a:p>
        </p:txBody>
      </p:sp>
    </p:spTree>
    <p:extLst>
      <p:ext uri="{BB962C8B-B14F-4D97-AF65-F5344CB8AC3E}">
        <p14:creationId xmlns:p14="http://schemas.microsoft.com/office/powerpoint/2010/main" val="196737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19</a:t>
            </a:fld>
            <a:endParaRPr lang="en-US"/>
          </a:p>
        </p:txBody>
      </p:sp>
    </p:spTree>
    <p:extLst>
      <p:ext uri="{BB962C8B-B14F-4D97-AF65-F5344CB8AC3E}">
        <p14:creationId xmlns:p14="http://schemas.microsoft.com/office/powerpoint/2010/main" val="143441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Jean Valjean - just kidding (Femi Anthony). Les Miserables reference.</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a:t>
            </a:fld>
            <a:endParaRPr lang="en-US"/>
          </a:p>
        </p:txBody>
      </p:sp>
    </p:spTree>
    <p:extLst>
      <p:ext uri="{BB962C8B-B14F-4D97-AF65-F5344CB8AC3E}">
        <p14:creationId xmlns:p14="http://schemas.microsoft.com/office/powerpoint/2010/main" val="19469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These limitations may also be in the eye of the beholder.</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20</a:t>
            </a:fld>
            <a:endParaRPr lang="en-US"/>
          </a:p>
        </p:txBody>
      </p:sp>
    </p:spTree>
    <p:extLst>
      <p:ext uri="{BB962C8B-B14F-4D97-AF65-F5344CB8AC3E}">
        <p14:creationId xmlns:p14="http://schemas.microsoft.com/office/powerpoint/2010/main" val="523719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now move on to Airflow.</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21</a:t>
            </a:fld>
            <a:endParaRPr lang="en-US"/>
          </a:p>
        </p:txBody>
      </p:sp>
    </p:spTree>
    <p:extLst>
      <p:ext uri="{BB962C8B-B14F-4D97-AF65-F5344CB8AC3E}">
        <p14:creationId xmlns:p14="http://schemas.microsoft.com/office/powerpoint/2010/main" val="82311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Cycles- Airflow will raise exceptions when it finds cycles in your DAG or when a dependency is referenced more than once.</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22</a:t>
            </a:fld>
            <a:endParaRPr lang="en-US"/>
          </a:p>
        </p:txBody>
      </p:sp>
    </p:spTree>
    <p:extLst>
      <p:ext uri="{BB962C8B-B14F-4D97-AF65-F5344CB8AC3E}">
        <p14:creationId xmlns:p14="http://schemas.microsoft.com/office/powerpoint/2010/main" val="82405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is an outline of the architectural components of Airflow.</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23</a:t>
            </a:fld>
            <a:endParaRPr lang="en-US"/>
          </a:p>
        </p:txBody>
      </p:sp>
    </p:spTree>
    <p:extLst>
      <p:ext uri="{BB962C8B-B14F-4D97-AF65-F5344CB8AC3E}">
        <p14:creationId xmlns:p14="http://schemas.microsoft.com/office/powerpoint/2010/main" val="1339154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Screenshot of Airflow UI</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24</a:t>
            </a:fld>
            <a:endParaRPr lang="en-US"/>
          </a:p>
        </p:txBody>
      </p:sp>
    </p:spTree>
    <p:extLst>
      <p:ext uri="{BB962C8B-B14F-4D97-AF65-F5344CB8AC3E}">
        <p14:creationId xmlns:p14="http://schemas.microsoft.com/office/powerpoint/2010/main" val="208594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BashOperator - bash tasks, </a:t>
            </a:r>
          </a:p>
          <a:p>
            <a:r>
              <a:rPr lang="en-US" smtClean="0"/>
              <a:t>Python Operator - Python tasks, </a:t>
            </a:r>
          </a:p>
          <a:p>
            <a:r>
              <a:rPr lang="en-US" smtClean="0"/>
              <a:t>EmailOperator,</a:t>
            </a:r>
          </a:p>
          <a:p>
            <a:endParaRPr lang="en-US" smtClean="0"/>
          </a:p>
          <a:p>
            <a:pPr marL="171450" indent="-171450">
              <a:buFontTx/>
              <a:buChar char="-"/>
            </a:pPr>
            <a:r>
              <a:rPr lang="en-US" smtClean="0"/>
              <a:t>CeleryExecutor - uses Celery task queue </a:t>
            </a:r>
          </a:p>
          <a:p>
            <a:pPr marL="171450" indent="-171450">
              <a:buFontTx/>
              <a:buChar char="-"/>
            </a:pPr>
            <a:r>
              <a:rPr lang="en-US" smtClean="0"/>
              <a:t>- SequentialExecutor</a:t>
            </a:r>
          </a:p>
          <a:p>
            <a:pPr marL="171450" indent="-171450">
              <a:buFontTx/>
              <a:buChar char="-"/>
            </a:pPr>
            <a:r>
              <a:rPr lang="en-US" smtClean="0"/>
              <a:t>- LocalExecutor - does tasks in parallel using Python multi-processing. Downside  if is you want to restart the scheduler </a:t>
            </a:r>
          </a:p>
          <a:p>
            <a:pPr marL="171450" indent="-171450">
              <a:buFontTx/>
              <a:buChar char="-"/>
            </a:pPr>
            <a:r>
              <a:rPr lang="en-US" smtClean="0"/>
              <a:t>- MesosExecutor</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25</a:t>
            </a:fld>
            <a:endParaRPr lang="en-US"/>
          </a:p>
        </p:txBody>
      </p:sp>
    </p:spTree>
    <p:extLst>
      <p:ext uri="{BB962C8B-B14F-4D97-AF65-F5344CB8AC3E}">
        <p14:creationId xmlns:p14="http://schemas.microsoft.com/office/powerpoint/2010/main" val="638423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example of creating a simple DAG in Airflow. DAG defintion file</a:t>
            </a:r>
          </a:p>
          <a:p>
            <a:endParaRPr lang="en-US"/>
          </a:p>
          <a:p>
            <a:r>
              <a:rPr lang="en-US"/>
              <a:t>People sometimes think of the DAG definition file as a place where they can do some actual data processing - that is not the case at all! The script’s purpose is to define a </a:t>
            </a:r>
            <a:r>
              <a:rPr lang="en-US"/>
              <a:t>DAG </a:t>
            </a:r>
            <a:r>
              <a:rPr lang="en-US" smtClean="0"/>
              <a:t>object</a:t>
            </a:r>
          </a:p>
          <a:p>
            <a:endParaRPr lang="en-US"/>
          </a:p>
          <a:p>
            <a:r>
              <a:rPr lang="en-US" smtClean="0"/>
              <a:t>To call Airflow:</a:t>
            </a:r>
          </a:p>
          <a:p>
            <a:endParaRPr lang="en-US"/>
          </a:p>
          <a:p>
            <a:r>
              <a:rPr lang="en-US"/>
              <a:t>python </a:t>
            </a:r>
            <a:r>
              <a:rPr lang="en-US"/>
              <a:t>~/</a:t>
            </a:r>
            <a:r>
              <a:rPr lang="en-US" smtClean="0"/>
              <a:t>airflow/dags/run_tasks.py – parse DAG</a:t>
            </a:r>
            <a:br>
              <a:rPr lang="en-US" smtClean="0"/>
            </a:br>
            <a:r>
              <a:rPr lang="en-US" smtClean="0"/>
              <a:t>airflow test Task_B param</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26</a:t>
            </a:fld>
            <a:endParaRPr lang="en-US"/>
          </a:p>
        </p:txBody>
      </p:sp>
    </p:spTree>
    <p:extLst>
      <p:ext uri="{BB962C8B-B14F-4D97-AF65-F5344CB8AC3E}">
        <p14:creationId xmlns:p14="http://schemas.microsoft.com/office/powerpoint/2010/main" val="1430114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Another DAG definition file showing how we can dynamically create Tasks based on a parameter.</a:t>
            </a:r>
          </a:p>
          <a:p>
            <a:endParaRPr lang="en-US" smtClean="0"/>
          </a:p>
          <a:p>
            <a:r>
              <a:rPr lang="en-US" smtClean="0"/>
              <a:t>Airflow leverages the power of Jinja Templating and provides the pipeline author with a set of built-in parameters and macros. Airflow also provides hooks for the pipeline author to define their own parameters, macros and templates.</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27</a:t>
            </a:fld>
            <a:endParaRPr lang="en-US"/>
          </a:p>
        </p:txBody>
      </p:sp>
    </p:spTree>
    <p:extLst>
      <p:ext uri="{BB962C8B-B14F-4D97-AF65-F5344CB8AC3E}">
        <p14:creationId xmlns:p14="http://schemas.microsoft.com/office/powerpoint/2010/main" val="1301777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28</a:t>
            </a:fld>
            <a:endParaRPr lang="en-US"/>
          </a:p>
        </p:txBody>
      </p:sp>
    </p:spTree>
    <p:extLst>
      <p:ext uri="{BB962C8B-B14F-4D97-AF65-F5344CB8AC3E}">
        <p14:creationId xmlns:p14="http://schemas.microsoft.com/office/powerpoint/2010/main" val="542611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30</a:t>
            </a:fld>
            <a:endParaRPr lang="en-US"/>
          </a:p>
        </p:txBody>
      </p:sp>
    </p:spTree>
    <p:extLst>
      <p:ext uri="{BB962C8B-B14F-4D97-AF65-F5344CB8AC3E}">
        <p14:creationId xmlns:p14="http://schemas.microsoft.com/office/powerpoint/2010/main" val="148916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brief overview as to how I intend to proceed today.</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3</a:t>
            </a:fld>
            <a:endParaRPr lang="en-US"/>
          </a:p>
        </p:txBody>
      </p:sp>
    </p:spTree>
    <p:extLst>
      <p:ext uri="{BB962C8B-B14F-4D97-AF65-F5344CB8AC3E}">
        <p14:creationId xmlns:p14="http://schemas.microsoft.com/office/powerpoint/2010/main" val="806603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32</a:t>
            </a:fld>
            <a:endParaRPr lang="en-US"/>
          </a:p>
        </p:txBody>
      </p:sp>
    </p:spTree>
    <p:extLst>
      <p:ext uri="{BB962C8B-B14F-4D97-AF65-F5344CB8AC3E}">
        <p14:creationId xmlns:p14="http://schemas.microsoft.com/office/powerpoint/2010/main" val="1947695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Can use Simple Workflow as an alternative if you want more fine-grained programmatic customization over the control flow and patterns of your workflow logic. </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35</a:t>
            </a:fld>
            <a:endParaRPr lang="en-US"/>
          </a:p>
        </p:txBody>
      </p:sp>
    </p:spTree>
    <p:extLst>
      <p:ext uri="{BB962C8B-B14F-4D97-AF65-F5344CB8AC3E}">
        <p14:creationId xmlns:p14="http://schemas.microsoft.com/office/powerpoint/2010/main" val="49438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We're now living in the era of Big data. From social media to smart devices and phones,  sensors everywhere there are hundreds of thousands of data sources, many of which we wish  to process, analyze and extract information from. For the data scientist, this represents  a gold mine, that will keep them busy and employed from the cradle to the grave (hyperbole). The question is, with the deluge of data, how can we get a handle on  all this ?</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4</a:t>
            </a:fld>
            <a:endParaRPr lang="en-US"/>
          </a:p>
        </p:txBody>
      </p:sp>
    </p:spTree>
    <p:extLst>
      <p:ext uri="{BB962C8B-B14F-4D97-AF65-F5344CB8AC3E}">
        <p14:creationId xmlns:p14="http://schemas.microsoft.com/office/powerpoint/2010/main" val="89025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Scenario – suppose we’re a web analytics company focusing on a particular demographic, say people who like cycling.  I fit that demographic perfectly.</a:t>
            </a:r>
            <a:br>
              <a:rPr lang="en-US" smtClean="0"/>
            </a:br>
            <a:r>
              <a:rPr lang="en-US" smtClean="0"/>
              <a:t>(MAMIL – middle aged men in lycra.)</a:t>
            </a:r>
          </a:p>
          <a:p>
            <a:endParaRPr lang="en-US" smtClean="0"/>
          </a:p>
          <a:p>
            <a:r>
              <a:rPr lang="en-US" smtClean="0"/>
              <a:t>Step 1 – here we retrieve our daily segment data from 3 separate data sources e.g. Strava, MapMyRide, Endomondo</a:t>
            </a:r>
          </a:p>
          <a:p>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5</a:t>
            </a:fld>
            <a:endParaRPr lang="en-US"/>
          </a:p>
        </p:txBody>
      </p:sp>
    </p:spTree>
    <p:extLst>
      <p:ext uri="{BB962C8B-B14F-4D97-AF65-F5344CB8AC3E}">
        <p14:creationId xmlns:p14="http://schemas.microsoft.com/office/powerpoint/2010/main" val="99350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Having collected daily segment data and asaved in S3, we now have an ETL process that processes each of the site daily data sets in turn and persists them to a cloud location say Amazon s3 bucket.</a:t>
            </a:r>
          </a:p>
          <a:p>
            <a:endParaRPr lang="en-US" smtClean="0"/>
          </a:p>
        </p:txBody>
      </p:sp>
      <p:sp>
        <p:nvSpPr>
          <p:cNvPr id="4" name="Slide Number Placeholder 3"/>
          <p:cNvSpPr>
            <a:spLocks noGrp="1"/>
          </p:cNvSpPr>
          <p:nvPr>
            <p:ph type="sldNum" sz="quarter" idx="10"/>
          </p:nvPr>
        </p:nvSpPr>
        <p:spPr/>
        <p:txBody>
          <a:bodyPr/>
          <a:lstStyle/>
          <a:p>
            <a:fld id="{DF37FEA7-B70E-8748-9806-F5171A8DA745}" type="slidenum">
              <a:rPr lang="en-US" smtClean="0"/>
              <a:t>6</a:t>
            </a:fld>
            <a:endParaRPr lang="en-US"/>
          </a:p>
        </p:txBody>
      </p:sp>
    </p:spTree>
    <p:extLst>
      <p:ext uri="{BB962C8B-B14F-4D97-AF65-F5344CB8AC3E}">
        <p14:creationId xmlns:p14="http://schemas.microsoft.com/office/powerpoint/2010/main" val="194947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we can now perform some aggregations, calculations to find say top 10 most popular segments/routes in each state and write the results to a summary table in Redshift/RDS.</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7</a:t>
            </a:fld>
            <a:endParaRPr lang="en-US"/>
          </a:p>
        </p:txBody>
      </p:sp>
    </p:spTree>
    <p:extLst>
      <p:ext uri="{BB962C8B-B14F-4D97-AF65-F5344CB8AC3E}">
        <p14:creationId xmlns:p14="http://schemas.microsoft.com/office/powerpoint/2010/main" val="46720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Finally we have a process that creates a report or pre-canned reports for our web analytics site.</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8</a:t>
            </a:fld>
            <a:endParaRPr lang="en-US"/>
          </a:p>
        </p:txBody>
      </p:sp>
    </p:spTree>
    <p:extLst>
      <p:ext uri="{BB962C8B-B14F-4D97-AF65-F5344CB8AC3E}">
        <p14:creationId xmlns:p14="http://schemas.microsoft.com/office/powerpoint/2010/main" val="14750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How do we implement the data pipeline outlined in the previous slide. </a:t>
            </a:r>
            <a:br>
              <a:rPr lang="en-US" smtClean="0"/>
            </a:br>
            <a:r>
              <a:rPr lang="en-US" smtClean="0"/>
              <a:t/>
            </a:r>
            <a:br>
              <a:rPr lang="en-US" smtClean="0"/>
            </a:br>
            <a:r>
              <a:rPr lang="en-US" smtClean="0"/>
              <a:t>So we start with the naïve approach and create separate cron tasks for each step in the pipeline:</a:t>
            </a:r>
          </a:p>
          <a:p>
            <a:endParaRPr lang="en-US"/>
          </a:p>
          <a:p>
            <a:r>
              <a:rPr lang="en-US" smtClean="0"/>
              <a:t>Extremely problematic - any of the fetch data job could take much longer than expected to run and the etl job could start running on what is incomplete data. This brings us to the next less naïve approach - calling all tasks from generic wrapper script...</a:t>
            </a:r>
            <a:endParaRPr lang="en-US"/>
          </a:p>
        </p:txBody>
      </p:sp>
      <p:sp>
        <p:nvSpPr>
          <p:cNvPr id="4" name="Slide Number Placeholder 3"/>
          <p:cNvSpPr>
            <a:spLocks noGrp="1"/>
          </p:cNvSpPr>
          <p:nvPr>
            <p:ph type="sldNum" sz="quarter" idx="10"/>
          </p:nvPr>
        </p:nvSpPr>
        <p:spPr/>
        <p:txBody>
          <a:bodyPr/>
          <a:lstStyle/>
          <a:p>
            <a:fld id="{DF37FEA7-B70E-8748-9806-F5171A8DA745}" type="slidenum">
              <a:rPr lang="en-US" smtClean="0"/>
              <a:t>9</a:t>
            </a:fld>
            <a:endParaRPr lang="en-US"/>
          </a:p>
        </p:txBody>
      </p:sp>
    </p:spTree>
    <p:extLst>
      <p:ext uri="{BB962C8B-B14F-4D97-AF65-F5344CB8AC3E}">
        <p14:creationId xmlns:p14="http://schemas.microsoft.com/office/powerpoint/2010/main" val="177928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926610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84380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9641637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79585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0834C-1D86-DB42-A4D6-C99A7A15B4D7}"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807302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50834C-1D86-DB42-A4D6-C99A7A15B4D7}"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77104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50834C-1D86-DB42-A4D6-C99A7A15B4D7}" type="datetimeFigureOut">
              <a:rPr lang="en-US" smtClean="0"/>
              <a:t>10/6/16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85447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0834C-1D86-DB42-A4D6-C99A7A15B4D7}" type="datetimeFigureOut">
              <a:rPr lang="en-US" smtClean="0"/>
              <a:t>10/6/16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68386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0834C-1D86-DB42-A4D6-C99A7A15B4D7}" type="datetimeFigureOut">
              <a:rPr lang="en-US" smtClean="0"/>
              <a:t>10/6/16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11553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0834C-1D86-DB42-A4D6-C99A7A15B4D7}"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29763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0834C-1D86-DB42-A4D6-C99A7A15B4D7}"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54AED-B419-0043-A073-9815AEC3249F}" type="slidenum">
              <a:rPr lang="en-US" smtClean="0"/>
              <a:t>‹#›</a:t>
            </a:fld>
            <a:endParaRPr lang="en-US"/>
          </a:p>
        </p:txBody>
      </p:sp>
    </p:spTree>
    <p:extLst>
      <p:ext uri="{BB962C8B-B14F-4D97-AF65-F5344CB8AC3E}">
        <p14:creationId xmlns:p14="http://schemas.microsoft.com/office/powerpoint/2010/main" val="16262193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0834C-1D86-DB42-A4D6-C99A7A15B4D7}" type="datetimeFigureOut">
              <a:rPr lang="en-US" smtClean="0"/>
              <a:t>10/6/16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54AED-B419-0043-A073-9815AEC3249F}" type="slidenum">
              <a:rPr lang="en-US" smtClean="0"/>
              <a:t>‹#›</a:t>
            </a:fld>
            <a:endParaRPr lang="en-US"/>
          </a:p>
        </p:txBody>
      </p:sp>
    </p:spTree>
    <p:extLst>
      <p:ext uri="{BB962C8B-B14F-4D97-AF65-F5344CB8AC3E}">
        <p14:creationId xmlns:p14="http://schemas.microsoft.com/office/powerpoint/2010/main" val="1008525084"/>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jpg"/><Relationship Id="rId5"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comments" Target="../comments/comment8.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mailto:femibyte@gmail.com" TargetMode="External"/><Relationship Id="rId4" Type="http://schemas.openxmlformats.org/officeDocument/2006/relationships/image" Target="../media/image1.jpg"/><Relationship Id="rId5"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omments" Target="../comments/comment9.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s://pythonhosted.org/airflow/code.html#operators" TargetMode="External"/><Relationship Id="rId4" Type="http://schemas.openxmlformats.org/officeDocument/2006/relationships/image" Target="../media/image7.png"/><Relationship Id="rId5" Type="http://schemas.openxmlformats.org/officeDocument/2006/relationships/comments" Target="../comments/comment10.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omments" Target="../comments/comment11.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12.xm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13.xml"/><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14.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potify/luigi" TargetMode="External"/><Relationship Id="rId4" Type="http://schemas.openxmlformats.org/officeDocument/2006/relationships/hyperlink" Target="https://pythonhosted.org/airflow/start.html" TargetMode="External"/><Relationship Id="rId5" Type="http://schemas.openxmlformats.org/officeDocument/2006/relationships/hyperlink" Target="https://github.com/apache/incubator-airflow" TargetMode="External"/><Relationship Id="rId6" Type="http://schemas.openxmlformats.org/officeDocument/2006/relationships/hyperlink" Target="https://aws.amazon.com/documentation/data-pipeline/" TargetMode="External"/><Relationship Id="rId7" Type="http://schemas.openxmlformats.org/officeDocument/2006/relationships/hyperlink" Target="https://github.com/awslabs/data-pipeline-samples" TargetMode="External"/><Relationship Id="rId1" Type="http://schemas.openxmlformats.org/officeDocument/2006/relationships/slideLayout" Target="../slideLayouts/slideLayout2.xml"/><Relationship Id="rId2" Type="http://schemas.openxmlformats.org/officeDocument/2006/relationships/hyperlink" Target="https://luigi.readthedocs.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Creating Data Pipelines in the Cloud</a:t>
            </a:r>
            <a:endParaRPr lang="en-US" b="1" dirty="0"/>
          </a:p>
        </p:txBody>
      </p:sp>
      <p:sp>
        <p:nvSpPr>
          <p:cNvPr id="3" name="Subtitle 2"/>
          <p:cNvSpPr>
            <a:spLocks noGrp="1"/>
          </p:cNvSpPr>
          <p:nvPr>
            <p:ph type="subTitle" idx="1"/>
          </p:nvPr>
        </p:nvSpPr>
        <p:spPr/>
        <p:txBody>
          <a:bodyPr>
            <a:normAutofit/>
          </a:bodyPr>
          <a:lstStyle/>
          <a:p>
            <a:endParaRPr lang="en-US" dirty="0" smtClean="0"/>
          </a:p>
          <a:p>
            <a:r>
              <a:rPr lang="en-US" dirty="0" smtClean="0"/>
              <a:t>Femi Anthony</a:t>
            </a:r>
            <a:endParaRPr lang="en-US" dirty="0"/>
          </a:p>
        </p:txBody>
      </p:sp>
    </p:spTree>
    <p:extLst>
      <p:ext uri="{BB962C8B-B14F-4D97-AF65-F5344CB8AC3E}">
        <p14:creationId xmlns:p14="http://schemas.microsoft.com/office/powerpoint/2010/main" val="1767074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Naïve approach</a:t>
            </a:r>
            <a:endParaRPr lang="en-US" dirty="0" smtClean="0"/>
          </a:p>
        </p:txBody>
      </p:sp>
      <p:sp>
        <p:nvSpPr>
          <p:cNvPr id="3" name="Content Placeholder 2"/>
          <p:cNvSpPr>
            <a:spLocks noGrp="1"/>
          </p:cNvSpPr>
          <p:nvPr>
            <p:ph idx="1"/>
          </p:nvPr>
        </p:nvSpPr>
        <p:spPr/>
        <p:txBody>
          <a:bodyPr>
            <a:normAutofit/>
          </a:bodyPr>
          <a:lstStyle/>
          <a:p>
            <a:r>
              <a:rPr lang="en-US" dirty="0" smtClean="0"/>
              <a:t>Execute scripts in order in sequential order via single bash script :</a:t>
            </a:r>
            <a:br>
              <a:rPr lang="en-US" dirty="0" smtClean="0"/>
            </a:br>
            <a:r>
              <a:rPr lang="en-US" dirty="0" smtClean="0"/>
              <a:t/>
            </a:r>
            <a:br>
              <a:rPr lang="en-US" dirty="0" smtClean="0"/>
            </a:br>
            <a:r>
              <a:rPr lang="en-US" sz="1600" dirty="0" smtClean="0">
                <a:solidFill>
                  <a:srgbClr val="00B050"/>
                </a:solidFill>
                <a:latin typeface="Courier" charset="0"/>
                <a:ea typeface="Courier" charset="0"/>
                <a:cs typeface="Courier" charset="0"/>
              </a:rPr>
              <a:t>#!/</a:t>
            </a:r>
            <a:r>
              <a:rPr lang="en-US" sz="1600" dirty="0" err="1" smtClean="0">
                <a:solidFill>
                  <a:srgbClr val="00B050"/>
                </a:solidFill>
                <a:latin typeface="Courier" charset="0"/>
                <a:ea typeface="Courier" charset="0"/>
                <a:cs typeface="Courier" charset="0"/>
              </a:rPr>
              <a:t>usr</a:t>
            </a:r>
            <a:r>
              <a:rPr lang="en-US" sz="1600" dirty="0" smtClean="0">
                <a:solidFill>
                  <a:srgbClr val="00B050"/>
                </a:solidFill>
                <a:latin typeface="Courier" charset="0"/>
                <a:ea typeface="Courier" charset="0"/>
                <a:cs typeface="Courier" charset="0"/>
              </a:rPr>
              <a:t>/bin/bash</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dataset_loc1 =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dataset_loc2 =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dataset_loc3 = ...</a:t>
            </a:r>
            <a:br>
              <a:rPr lang="en-US" sz="1600" dirty="0" smtClean="0">
                <a:solidFill>
                  <a:srgbClr val="00B050"/>
                </a:solidFill>
                <a:latin typeface="Courier" charset="0"/>
                <a:ea typeface="Courier" charset="0"/>
                <a:cs typeface="Courier" charset="0"/>
              </a:rPr>
            </a:br>
            <a:r>
              <a:rPr lang="en-US" sz="1600" dirty="0" err="1">
                <a:solidFill>
                  <a:srgbClr val="00B050"/>
                </a:solidFill>
                <a:latin typeface="Courier" charset="0"/>
                <a:ea typeface="Courier" charset="0"/>
                <a:cs typeface="Courier" charset="0"/>
              </a:rPr>
              <a:t>w</a:t>
            </a:r>
            <a:r>
              <a:rPr lang="en-US" sz="1600" dirty="0" err="1" smtClean="0">
                <a:solidFill>
                  <a:srgbClr val="00B050"/>
                </a:solidFill>
                <a:latin typeface="Courier" charset="0"/>
                <a:ea typeface="Courier" charset="0"/>
                <a:cs typeface="Courier" charset="0"/>
              </a:rPr>
              <a:t>orkdir</a:t>
            </a:r>
            <a:r>
              <a:rPr lang="en-US" sz="1600" dirty="0" smtClean="0">
                <a:solidFill>
                  <a:srgbClr val="00B050"/>
                </a:solidFill>
                <a:latin typeface="Courier" charset="0"/>
                <a:ea typeface="Courier" charset="0"/>
                <a:cs typeface="Courier" charset="0"/>
              </a:rPr>
              <a:t> = ...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cd $</a:t>
            </a:r>
            <a:r>
              <a:rPr lang="en-US" sz="1600" dirty="0" err="1" smtClean="0">
                <a:solidFill>
                  <a:srgbClr val="00B050"/>
                </a:solidFill>
                <a:latin typeface="Courier" charset="0"/>
                <a:ea typeface="Courier" charset="0"/>
                <a:cs typeface="Courier" charset="0"/>
              </a:rPr>
              <a:t>workdir</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retrieve data</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dataset_loc1 &amp;&amp;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dataset_loc2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dataset_loc3</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ETL</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run_etl.py</a:t>
            </a:r>
            <a:r>
              <a:rPr lang="en-US" sz="1600" dirty="0" smtClean="0">
                <a:solidFill>
                  <a:srgbClr val="00B050"/>
                </a:solidFill>
                <a:latin typeface="Courier" charset="0"/>
                <a:ea typeface="Courier" charset="0"/>
                <a:cs typeface="Courier" charset="0"/>
              </a:rPr>
              <a:t> s3_location</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aggregation</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aggregate.py</a:t>
            </a:r>
            <a:r>
              <a:rPr lang="en-US" sz="1600" dirty="0" smtClean="0">
                <a:solidFill>
                  <a:srgbClr val="00B050"/>
                </a:solidFill>
                <a:latin typeface="Courier" charset="0"/>
                <a:ea typeface="Courier" charset="0"/>
                <a:cs typeface="Courier" charset="0"/>
              </a:rPr>
              <a:t> </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Generate results</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gen_results.py</a:t>
            </a:r>
            <a:endParaRPr lang="en-US" sz="1600" dirty="0" smtClean="0">
              <a:solidFill>
                <a:srgbClr val="00B050"/>
              </a:solidFill>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1943379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Naïve approach with Error handling</a:t>
            </a:r>
            <a:endParaRPr lang="en-US" dirty="0"/>
          </a:p>
        </p:txBody>
      </p:sp>
      <p:sp>
        <p:nvSpPr>
          <p:cNvPr id="3" name="Content Placeholder 2"/>
          <p:cNvSpPr>
            <a:spLocks noGrp="1"/>
          </p:cNvSpPr>
          <p:nvPr>
            <p:ph idx="1"/>
          </p:nvPr>
        </p:nvSpPr>
        <p:spPr/>
        <p:txBody>
          <a:bodyPr>
            <a:normAutofit/>
          </a:bodyPr>
          <a:lstStyle/>
          <a:p>
            <a:r>
              <a:rPr lang="en-US" dirty="0" smtClean="0"/>
              <a:t>Check the status of each task upon completion before running the next.</a:t>
            </a:r>
            <a:br>
              <a:rPr lang="en-US" dirty="0" smtClean="0"/>
            </a:br>
            <a:r>
              <a:rPr lang="en-US" dirty="0"/>
              <a:t/>
            </a:r>
            <a:br>
              <a:rPr lang="en-US" dirty="0"/>
            </a:br>
            <a:r>
              <a:rPr lang="en-US" sz="1600" dirty="0" smtClean="0">
                <a:solidFill>
                  <a:srgbClr val="0E24C0"/>
                </a:solidFill>
                <a:latin typeface="Courier" charset="0"/>
                <a:ea typeface="Courier" charset="0"/>
                <a:cs typeface="Courier" charset="0"/>
              </a:rPr>
              <a:t>#</a:t>
            </a:r>
            <a:r>
              <a:rPr lang="en-US" sz="1600" dirty="0" smtClean="0">
                <a:solidFill>
                  <a:srgbClr val="00B050"/>
                </a:solidFill>
                <a:latin typeface="Courier" charset="0"/>
                <a:ea typeface="Courier" charset="0"/>
                <a:cs typeface="Courier" charset="0"/>
              </a:rPr>
              <a:t> </a:t>
            </a:r>
            <a:r>
              <a:rPr lang="en-US" sz="1600" dirty="0">
                <a:solidFill>
                  <a:srgbClr val="0E24C0"/>
                </a:solidFill>
                <a:latin typeface="Courier" charset="0"/>
                <a:ea typeface="Courier" charset="0"/>
                <a:cs typeface="Courier" charset="0"/>
              </a:rPr>
              <a:t>R</a:t>
            </a:r>
            <a:r>
              <a:rPr lang="en-US" sz="1600" dirty="0" smtClean="0">
                <a:solidFill>
                  <a:srgbClr val="0E24C0"/>
                </a:solidFill>
                <a:latin typeface="Courier" charset="0"/>
                <a:ea typeface="Courier" charset="0"/>
                <a:cs typeface="Courier" charset="0"/>
              </a:rPr>
              <a:t>etrieve data</a:t>
            </a:r>
            <a:r>
              <a:rPr lang="en-US" sz="1600" dirty="0">
                <a:solidFill>
                  <a:srgbClr val="00B050"/>
                </a:solidFill>
                <a:latin typeface="Courier" charset="0"/>
                <a:ea typeface="Courier" charset="0"/>
                <a:cs typeface="Courier" charset="0"/>
              </a:rPr>
              <a:t/>
            </a:r>
            <a:br>
              <a:rPr lang="en-US" sz="1600" dirty="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dataset_loc1 &amp;&amp;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dataset_loc2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&amp;&amp; python </a:t>
            </a:r>
            <a:r>
              <a:rPr lang="en-US" sz="1600" dirty="0" err="1" smtClean="0">
                <a:solidFill>
                  <a:srgbClr val="00B050"/>
                </a:solidFill>
                <a:latin typeface="Courier" charset="0"/>
                <a:ea typeface="Courier" charset="0"/>
                <a:cs typeface="Courier" charset="0"/>
              </a:rPr>
              <a:t>fetch_data.py</a:t>
            </a:r>
            <a:r>
              <a:rPr lang="en-US" sz="1600" dirty="0" smtClean="0">
                <a:solidFill>
                  <a:srgbClr val="00B050"/>
                </a:solidFill>
                <a:latin typeface="Courier" charset="0"/>
                <a:ea typeface="Courier" charset="0"/>
                <a:cs typeface="Courier" charset="0"/>
              </a:rPr>
              <a:t> dataset_loc3</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ETL</a:t>
            </a:r>
            <a:r>
              <a:rPr lang="en-US" sz="1600" dirty="0" smtClean="0">
                <a:solidFill>
                  <a:srgbClr val="00B050"/>
                </a:solidFill>
                <a:latin typeface="Courier" charset="0"/>
                <a:ea typeface="Courier" charset="0"/>
                <a:cs typeface="Courier" charset="0"/>
              </a:rPr>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if [[ $? == 0 ]]; then</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   python </a:t>
            </a:r>
            <a:r>
              <a:rPr lang="en-US" sz="1600" dirty="0" err="1" smtClean="0">
                <a:solidFill>
                  <a:srgbClr val="00B050"/>
                </a:solidFill>
                <a:latin typeface="Courier" charset="0"/>
                <a:ea typeface="Courier" charset="0"/>
                <a:cs typeface="Courier" charset="0"/>
              </a:rPr>
              <a:t>run_etl.py</a:t>
            </a:r>
            <a:r>
              <a:rPr lang="en-US" sz="1600" dirty="0" smtClean="0">
                <a:solidFill>
                  <a:srgbClr val="00B050"/>
                </a:solidFill>
                <a:latin typeface="Courier" charset="0"/>
                <a:ea typeface="Courier" charset="0"/>
                <a:cs typeface="Courier" charset="0"/>
              </a:rPr>
              <a:t> s3_location</a:t>
            </a:r>
            <a:br>
              <a:rPr lang="en-US" sz="1600" dirty="0" smtClean="0">
                <a:solidFill>
                  <a:srgbClr val="00B050"/>
                </a:solidFill>
                <a:latin typeface="Courier" charset="0"/>
                <a:ea typeface="Courier" charset="0"/>
                <a:cs typeface="Courier" charset="0"/>
              </a:rPr>
            </a:br>
            <a:r>
              <a:rPr lang="en-US" sz="1600" dirty="0" smtClean="0">
                <a:solidFill>
                  <a:srgbClr val="0E24C0"/>
                </a:solidFill>
                <a:latin typeface="Courier" charset="0"/>
                <a:ea typeface="Courier" charset="0"/>
                <a:cs typeface="Courier" charset="0"/>
              </a:rPr>
              <a:t># Do aggregation</a:t>
            </a:r>
            <a:br>
              <a:rPr lang="en-US" sz="1600" dirty="0" smtClean="0">
                <a:solidFill>
                  <a:srgbClr val="0E24C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else </a:t>
            </a:r>
            <a:br>
              <a:rPr lang="en-US" sz="1600" dirty="0" smtClean="0">
                <a:solidFill>
                  <a:srgbClr val="00B050"/>
                </a:solidFill>
                <a:latin typeface="Courier" charset="0"/>
                <a:ea typeface="Courier" charset="0"/>
                <a:cs typeface="Courier" charset="0"/>
              </a:rPr>
            </a:br>
            <a:r>
              <a:rPr lang="en-US" sz="1600" dirty="0" smtClean="0">
                <a:solidFill>
                  <a:srgbClr val="00B050"/>
                </a:solidFill>
                <a:latin typeface="Courier" charset="0"/>
                <a:ea typeface="Courier" charset="0"/>
                <a:cs typeface="Courier" charset="0"/>
              </a:rPr>
              <a:t>   echo “error: $?” &amp;&amp; exit -1</a:t>
            </a:r>
            <a:br>
              <a:rPr lang="en-US" sz="1600" dirty="0" smtClean="0">
                <a:solidFill>
                  <a:srgbClr val="00B050"/>
                </a:solidFill>
                <a:latin typeface="Courier" charset="0"/>
                <a:ea typeface="Courier" charset="0"/>
                <a:cs typeface="Courier" charset="0"/>
              </a:rPr>
            </a:br>
            <a:r>
              <a:rPr lang="is-IS" sz="1600" dirty="0" smtClean="0">
                <a:solidFill>
                  <a:srgbClr val="00B050"/>
                </a:solidFill>
                <a:latin typeface="Courier" charset="0"/>
                <a:ea typeface="Courier" charset="0"/>
                <a:cs typeface="Courier" charset="0"/>
              </a:rPr>
              <a:t>…</a:t>
            </a:r>
            <a:br>
              <a:rPr lang="is-IS" sz="1600" dirty="0" smtClean="0">
                <a:solidFill>
                  <a:srgbClr val="00B050"/>
                </a:solidFill>
                <a:latin typeface="Courier" charset="0"/>
                <a:ea typeface="Courier" charset="0"/>
                <a:cs typeface="Courier" charset="0"/>
              </a:rPr>
            </a:br>
            <a:r>
              <a:rPr lang="is-IS" sz="1600" dirty="0" smtClean="0">
                <a:solidFill>
                  <a:srgbClr val="00B050"/>
                </a:solidFill>
                <a:latin typeface="Courier" charset="0"/>
                <a:ea typeface="Courier" charset="0"/>
                <a:cs typeface="Courier" charset="0"/>
              </a:rPr>
              <a:t>if [[ $? == 0 ]]; then</a:t>
            </a:r>
            <a:r>
              <a:rPr lang="is-IS" sz="1600" dirty="0" smtClean="0">
                <a:latin typeface="Courier" charset="0"/>
                <a:ea typeface="Courier" charset="0"/>
                <a:cs typeface="Courier" charset="0"/>
              </a:rPr>
              <a:t/>
            </a:r>
            <a:br>
              <a:rPr lang="is-IS" sz="1600" dirty="0" smtClean="0">
                <a:latin typeface="Courier" charset="0"/>
                <a:ea typeface="Courier" charset="0"/>
                <a:cs typeface="Courier" charset="0"/>
              </a:rPr>
            </a:br>
            <a:r>
              <a:rPr lang="is-IS" sz="1600" dirty="0" smtClean="0">
                <a:latin typeface="Courier" charset="0"/>
                <a:ea typeface="Courier" charset="0"/>
                <a:cs typeface="Courier" charset="0"/>
              </a:rPr>
              <a:t>...</a:t>
            </a:r>
            <a:r>
              <a:rPr lang="en-US" sz="1600" dirty="0" smtClean="0">
                <a:latin typeface="Courier" charset="0"/>
                <a:ea typeface="Courier" charset="0"/>
                <a:cs typeface="Courier" charset="0"/>
              </a:rPr>
              <a:t/>
            </a:r>
            <a:br>
              <a:rPr lang="en-US" sz="1600" dirty="0" smtClean="0">
                <a:latin typeface="Courier" charset="0"/>
                <a:ea typeface="Courier" charset="0"/>
                <a:cs typeface="Courier" charset="0"/>
              </a:rPr>
            </a:br>
            <a:endParaRPr lang="en-US" sz="1600" dirty="0" smtClean="0">
              <a:latin typeface="Courier" charset="0"/>
              <a:ea typeface="Courier" charset="0"/>
              <a:cs typeface="Courier" charset="0"/>
            </a:endParaRPr>
          </a:p>
          <a:p>
            <a:endParaRPr lang="en-US" sz="1600" dirty="0" smtClean="0">
              <a:latin typeface="Courier" charset="0"/>
              <a:ea typeface="Courier" charset="0"/>
              <a:cs typeface="Courier" charset="0"/>
            </a:endParaRPr>
          </a:p>
        </p:txBody>
      </p:sp>
    </p:spTree>
    <p:extLst>
      <p:ext uri="{BB962C8B-B14F-4D97-AF65-F5344CB8AC3E}">
        <p14:creationId xmlns:p14="http://schemas.microsoft.com/office/powerpoint/2010/main" val="347226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Use Workflow framework manager</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2562815"/>
              </p:ext>
            </p:extLst>
          </p:nvPr>
        </p:nvGraphicFramePr>
        <p:xfrm>
          <a:off x="838200" y="1825625"/>
          <a:ext cx="10515600" cy="4875214"/>
        </p:xfrm>
        <a:graphic>
          <a:graphicData uri="http://schemas.openxmlformats.org/drawingml/2006/table">
            <a:tbl>
              <a:tblPr>
                <a:tableStyleId>{5C22544A-7EE6-4342-B048-85BDC9FD1C3A}</a:tableStyleId>
              </a:tblPr>
              <a:tblGrid>
                <a:gridCol w="5257800"/>
                <a:gridCol w="5257800"/>
              </a:tblGrid>
              <a:tr h="2437607">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2800" dirty="0" smtClean="0"/>
                        <a:t>Luigi</a:t>
                      </a:r>
                    </a:p>
                    <a:p>
                      <a:endParaRPr lang="en-US" dirty="0"/>
                    </a:p>
                  </a:txBody>
                  <a:tcPr/>
                </a:tc>
                <a:tc>
                  <a:txBody>
                    <a:bodyPr/>
                    <a:lstStyle/>
                    <a:p>
                      <a:pPr marL="285750" indent="-285750">
                        <a:buFont typeface="Arial" charset="0"/>
                        <a:buChar char="•"/>
                      </a:pPr>
                      <a:endParaRPr lang="en-US" dirty="0" smtClean="0"/>
                    </a:p>
                    <a:p>
                      <a:pPr marL="285750" indent="-285750">
                        <a:buFont typeface="Arial" charset="0"/>
                        <a:buChar char="•"/>
                      </a:pPr>
                      <a:r>
                        <a:rPr lang="en-US" sz="2800" dirty="0" smtClean="0"/>
                        <a:t>Airflow</a:t>
                      </a:r>
                      <a:br>
                        <a:rPr lang="en-US" sz="2800" dirty="0" smtClean="0"/>
                      </a:br>
                      <a:endParaRPr lang="en-US" sz="2800" dirty="0" smtClean="0"/>
                    </a:p>
                  </a:txBody>
                  <a:tcPr/>
                </a:tc>
              </a:tr>
              <a:tr h="2437607">
                <a:tc>
                  <a:txBody>
                    <a:bodyPr/>
                    <a:lstStyle/>
                    <a:p>
                      <a:pPr marL="285750" indent="-285750">
                        <a:buFont typeface="Arial" charset="0"/>
                        <a:buChar char="•"/>
                      </a:pPr>
                      <a:endParaRPr lang="en-US" dirty="0" smtClean="0"/>
                    </a:p>
                    <a:p>
                      <a:pPr marL="285750" indent="-285750">
                        <a:buFont typeface="Arial" charset="0"/>
                        <a:buChar char="•"/>
                      </a:pPr>
                      <a:r>
                        <a:rPr lang="en-US" sz="2800" dirty="0" smtClean="0"/>
                        <a:t>AWS</a:t>
                      </a:r>
                      <a:r>
                        <a:rPr lang="en-US" sz="2800" baseline="0" dirty="0" smtClean="0"/>
                        <a:t> Data Pipeline</a:t>
                      </a:r>
                      <a:br>
                        <a:rPr lang="en-US" sz="2800" baseline="0" dirty="0" smtClean="0"/>
                      </a:br>
                      <a:endParaRPr lang="en-US" sz="28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962" y="2636043"/>
            <a:ext cx="2263775" cy="12092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268" y="2636043"/>
            <a:ext cx="1270000" cy="1270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924" y="5163541"/>
            <a:ext cx="2582094" cy="1291047"/>
          </a:xfrm>
          <a:prstGeom prst="rect">
            <a:avLst/>
          </a:prstGeom>
        </p:spPr>
      </p:pic>
    </p:spTree>
    <p:extLst>
      <p:ext uri="{BB962C8B-B14F-4D97-AF65-F5344CB8AC3E}">
        <p14:creationId xmlns:p14="http://schemas.microsoft.com/office/powerpoint/2010/main" val="103920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endParaRPr lang="en-US" b="1" dirty="0"/>
          </a:p>
        </p:txBody>
      </p:sp>
      <p:sp>
        <p:nvSpPr>
          <p:cNvPr id="3" name="Content Placeholder 2"/>
          <p:cNvSpPr>
            <a:spLocks noGrp="1"/>
          </p:cNvSpPr>
          <p:nvPr>
            <p:ph idx="1"/>
          </p:nvPr>
        </p:nvSpPr>
        <p:spPr/>
        <p:txBody>
          <a:bodyPr/>
          <a:lstStyle/>
          <a:p>
            <a:r>
              <a:rPr lang="en-US" dirty="0" smtClean="0"/>
              <a:t>Python package that helps build complex pipelines of batch jobs.     </a:t>
            </a:r>
          </a:p>
          <a:p>
            <a:r>
              <a:rPr lang="en-US" dirty="0" smtClean="0"/>
              <a:t>It provides dependency resolution, workflow management, visualization, handling failures, command line integration.</a:t>
            </a:r>
          </a:p>
          <a:p>
            <a:r>
              <a:rPr lang="en-US" dirty="0" smtClean="0"/>
              <a:t>Created by folks at Spotify</a:t>
            </a:r>
          </a:p>
          <a:p>
            <a:r>
              <a:rPr lang="en-US" dirty="0" smtClean="0"/>
              <a:t>Maintained by Erik </a:t>
            </a:r>
            <a:r>
              <a:rPr lang="en-US" dirty="0" err="1" smtClean="0"/>
              <a:t>Bernardson</a:t>
            </a:r>
            <a:r>
              <a:rPr lang="en-US" dirty="0" smtClean="0"/>
              <a:t>.</a:t>
            </a:r>
          </a:p>
          <a:p>
            <a:r>
              <a:rPr lang="en-US" dirty="0" smtClean="0"/>
              <a:t>First open-source Python based workflow manager</a:t>
            </a:r>
            <a:r>
              <a:rPr lang="en-US" smtClean="0"/>
              <a:t>. </a:t>
            </a:r>
          </a:p>
          <a:p>
            <a:r>
              <a:rPr lang="en-US" smtClean="0"/>
              <a:t>Named after the world’s 2</a:t>
            </a:r>
            <a:r>
              <a:rPr lang="en-US" baseline="30000" smtClean="0"/>
              <a:t>nd</a:t>
            </a:r>
            <a:r>
              <a:rPr lang="en-US" smtClean="0"/>
              <a:t> most famous plumber </a:t>
            </a: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800" y="365125"/>
            <a:ext cx="2463801" cy="13160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7617" y="4982696"/>
            <a:ext cx="1477351" cy="1371600"/>
          </a:xfrm>
          <a:prstGeom prst="rect">
            <a:avLst/>
          </a:prstGeom>
        </p:spPr>
      </p:pic>
    </p:spTree>
    <p:extLst>
      <p:ext uri="{BB962C8B-B14F-4D97-AF65-F5344CB8AC3E}">
        <p14:creationId xmlns:p14="http://schemas.microsoft.com/office/powerpoint/2010/main" val="45040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Philosophy and Concepts</a:t>
            </a:r>
            <a:endParaRPr lang="en-US" b="1" dirty="0"/>
          </a:p>
        </p:txBody>
      </p:sp>
      <p:sp>
        <p:nvSpPr>
          <p:cNvPr id="3" name="Content Placeholder 2"/>
          <p:cNvSpPr>
            <a:spLocks noGrp="1"/>
          </p:cNvSpPr>
          <p:nvPr>
            <p:ph idx="1"/>
          </p:nvPr>
        </p:nvSpPr>
        <p:spPr/>
        <p:txBody>
          <a:bodyPr/>
          <a:lstStyle/>
          <a:p>
            <a:r>
              <a:rPr lang="en-US" dirty="0" smtClean="0"/>
              <a:t>Similar to GNU Make where one can define tasks and tasks depend on other tasks</a:t>
            </a:r>
          </a:p>
          <a:p>
            <a:r>
              <a:rPr lang="en-US" dirty="0" smtClean="0"/>
              <a:t>Dependency graph is specified in Python </a:t>
            </a:r>
            <a:r>
              <a:rPr lang="en-US" smtClean="0"/>
              <a:t>code.</a:t>
            </a:r>
          </a:p>
          <a:p>
            <a:r>
              <a:rPr lang="en-US" smtClean="0"/>
              <a:t>Provides UI, can be run in server mode or with local-scheduler mode</a:t>
            </a:r>
            <a:endParaRPr lang="en-US" dirty="0" smtClean="0"/>
          </a:p>
          <a:p>
            <a:r>
              <a:rPr lang="en-US" dirty="0" smtClean="0"/>
              <a:t>Two main abstractions :</a:t>
            </a:r>
          </a:p>
          <a:p>
            <a:pPr lvl="1"/>
            <a:r>
              <a:rPr lang="en-US" b="1" dirty="0" smtClean="0">
                <a:solidFill>
                  <a:srgbClr val="FFFF00"/>
                </a:solidFill>
              </a:rPr>
              <a:t>Task</a:t>
            </a:r>
            <a:r>
              <a:rPr lang="en-US" dirty="0" smtClean="0"/>
              <a:t> – Responsible for execution of a task. It is </a:t>
            </a:r>
            <a:r>
              <a:rPr lang="en-US" dirty="0" err="1" smtClean="0"/>
              <a:t>subclassed</a:t>
            </a:r>
            <a:r>
              <a:rPr lang="en-US" dirty="0" smtClean="0"/>
              <a:t> from the abstract class </a:t>
            </a:r>
            <a:r>
              <a:rPr lang="en-US" i="1" dirty="0" err="1" smtClean="0">
                <a:latin typeface="Courier" charset="0"/>
                <a:ea typeface="Courier" charset="0"/>
                <a:cs typeface="Courier" charset="0"/>
              </a:rPr>
              <a:t>luigi.Task</a:t>
            </a:r>
            <a:r>
              <a:rPr lang="en-US" dirty="0" smtClean="0"/>
              <a:t>. </a:t>
            </a:r>
          </a:p>
          <a:p>
            <a:pPr lvl="1"/>
            <a:r>
              <a:rPr lang="en-US" b="1" dirty="0" smtClean="0">
                <a:solidFill>
                  <a:srgbClr val="FFFF00"/>
                </a:solidFill>
              </a:rPr>
              <a:t>Target</a:t>
            </a:r>
            <a:r>
              <a:rPr lang="en-US" dirty="0" smtClean="0">
                <a:solidFill>
                  <a:srgbClr val="FFFF00"/>
                </a:solidFill>
              </a:rPr>
              <a:t> </a:t>
            </a:r>
            <a:r>
              <a:rPr lang="en-US" dirty="0" smtClean="0"/>
              <a:t>– Corresponds to a location for writing output data from a Task run. Examples : file on disk, file in S3/HDFS, checkpoint entry in database.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513" y="230188"/>
            <a:ext cx="2463801" cy="1316068"/>
          </a:xfrm>
          <a:prstGeom prst="rect">
            <a:avLst/>
          </a:prstGeom>
        </p:spPr>
      </p:pic>
    </p:spTree>
    <p:extLst>
      <p:ext uri="{BB962C8B-B14F-4D97-AF65-F5344CB8AC3E}">
        <p14:creationId xmlns:p14="http://schemas.microsoft.com/office/powerpoint/2010/main" val="122441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Luigi UI      </a:t>
            </a:r>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1504" y="1825625"/>
            <a:ext cx="7608992" cy="4351338"/>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724" y="230188"/>
            <a:ext cx="2463801" cy="1316068"/>
          </a:xfrm>
          <a:prstGeom prst="rect">
            <a:avLst/>
          </a:prstGeom>
        </p:spPr>
      </p:pic>
    </p:spTree>
    <p:extLst>
      <p:ext uri="{BB962C8B-B14F-4D97-AF65-F5344CB8AC3E}">
        <p14:creationId xmlns:p14="http://schemas.microsoft.com/office/powerpoint/2010/main" val="2000501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class Implementation </a:t>
            </a:r>
            <a:endParaRPr lang="en-US" b="1" dirty="0"/>
          </a:p>
        </p:txBody>
      </p:sp>
      <p:sp>
        <p:nvSpPr>
          <p:cNvPr id="3" name="Content Placeholder 2"/>
          <p:cNvSpPr>
            <a:spLocks noGrp="1"/>
          </p:cNvSpPr>
          <p:nvPr>
            <p:ph idx="1"/>
          </p:nvPr>
        </p:nvSpPr>
        <p:spPr/>
        <p:txBody>
          <a:bodyPr/>
          <a:lstStyle/>
          <a:p>
            <a:r>
              <a:rPr lang="en-US" dirty="0"/>
              <a:t>I</a:t>
            </a:r>
            <a:r>
              <a:rPr lang="en-US" dirty="0" smtClean="0"/>
              <a:t>mplement a Task, </a:t>
            </a:r>
            <a:r>
              <a:rPr lang="en-US" smtClean="0"/>
              <a:t>subclass </a:t>
            </a:r>
            <a:r>
              <a:rPr lang="en-US" i="1" smtClean="0"/>
              <a:t>luigi.Task</a:t>
            </a:r>
            <a:r>
              <a:rPr lang="en-US" smtClean="0"/>
              <a:t> </a:t>
            </a:r>
            <a:r>
              <a:rPr lang="en-US" dirty="0" smtClean="0"/>
              <a:t>and implement the following 3 methods:</a:t>
            </a:r>
          </a:p>
          <a:p>
            <a:pPr lvl="1"/>
            <a:r>
              <a:rPr lang="en-US" dirty="0" smtClean="0">
                <a:solidFill>
                  <a:srgbClr val="00B050"/>
                </a:solidFill>
                <a:latin typeface="Courier" charset="0"/>
                <a:ea typeface="Courier" charset="0"/>
                <a:cs typeface="Courier" charset="0"/>
              </a:rPr>
              <a:t>run()</a:t>
            </a:r>
            <a:r>
              <a:rPr lang="en-US" dirty="0" smtClean="0"/>
              <a:t/>
            </a:r>
            <a:br>
              <a:rPr lang="en-US" dirty="0" smtClean="0"/>
            </a:br>
            <a:r>
              <a:rPr lang="en-US" dirty="0" smtClean="0"/>
              <a:t>- contains the logic needed to achieve purpose of Task</a:t>
            </a:r>
          </a:p>
          <a:p>
            <a:pPr lvl="1"/>
            <a:r>
              <a:rPr lang="en-US" dirty="0">
                <a:solidFill>
                  <a:srgbClr val="00B050"/>
                </a:solidFill>
                <a:latin typeface="Courier" charset="0"/>
                <a:ea typeface="Courier" charset="0"/>
                <a:cs typeface="Courier" charset="0"/>
              </a:rPr>
              <a:t>o</a:t>
            </a:r>
            <a:r>
              <a:rPr lang="en-US" dirty="0" smtClean="0">
                <a:solidFill>
                  <a:srgbClr val="00B050"/>
                </a:solidFill>
                <a:latin typeface="Courier" charset="0"/>
                <a:ea typeface="Courier" charset="0"/>
                <a:cs typeface="Courier" charset="0"/>
              </a:rPr>
              <a:t>utput()</a:t>
            </a:r>
            <a:r>
              <a:rPr lang="en-US" dirty="0" smtClean="0"/>
              <a:t/>
            </a:r>
            <a:br>
              <a:rPr lang="en-US" dirty="0" smtClean="0"/>
            </a:br>
            <a:r>
              <a:rPr lang="en-US" dirty="0" smtClean="0"/>
              <a:t>- returns one or more Target objects.</a:t>
            </a:r>
          </a:p>
          <a:p>
            <a:pPr lvl="1"/>
            <a:r>
              <a:rPr lang="en-US" dirty="0">
                <a:solidFill>
                  <a:srgbClr val="00B050"/>
                </a:solidFill>
              </a:rPr>
              <a:t>r</a:t>
            </a:r>
            <a:r>
              <a:rPr lang="en-US" dirty="0" smtClean="0">
                <a:solidFill>
                  <a:srgbClr val="00B050"/>
                </a:solidFill>
              </a:rPr>
              <a:t>equires()</a:t>
            </a:r>
            <a:r>
              <a:rPr lang="en-US" dirty="0" smtClean="0"/>
              <a:t/>
            </a:r>
            <a:br>
              <a:rPr lang="en-US" dirty="0" smtClean="0"/>
            </a:br>
            <a:r>
              <a:rPr lang="en-US" dirty="0" smtClean="0"/>
              <a:t>- specifies dependencies on a preceding Task object.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63" y="365125"/>
            <a:ext cx="2463801" cy="1316068"/>
          </a:xfrm>
          <a:prstGeom prst="rect">
            <a:avLst/>
          </a:prstGeom>
        </p:spPr>
      </p:pic>
    </p:spTree>
    <p:extLst>
      <p:ext uri="{BB962C8B-B14F-4D97-AF65-F5344CB8AC3E}">
        <p14:creationId xmlns:p14="http://schemas.microsoft.com/office/powerpoint/2010/main" val="1283686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class Example</a:t>
            </a:r>
            <a:endParaRPr lang="en-US" b="1" dirty="0"/>
          </a:p>
        </p:txBody>
      </p:sp>
      <p:sp>
        <p:nvSpPr>
          <p:cNvPr id="3" name="Content Placeholder 2"/>
          <p:cNvSpPr>
            <a:spLocks noGrp="1"/>
          </p:cNvSpPr>
          <p:nvPr>
            <p:ph idx="1"/>
          </p:nvPr>
        </p:nvSpPr>
        <p:spPr/>
        <p:txBody>
          <a:bodyPr>
            <a:normAutofit/>
          </a:bodyPr>
          <a:lstStyle/>
          <a:p>
            <a:r>
              <a:rPr lang="en-US" sz="2200" dirty="0" smtClean="0">
                <a:solidFill>
                  <a:srgbClr val="00B050"/>
                </a:solidFill>
                <a:latin typeface="Courier" charset="0"/>
                <a:ea typeface="Courier" charset="0"/>
                <a:cs typeface="Courier" charset="0"/>
              </a:rPr>
              <a:t>class </a:t>
            </a:r>
            <a:r>
              <a:rPr lang="en-US" sz="2200" dirty="0" err="1" smtClean="0">
                <a:solidFill>
                  <a:srgbClr val="00B050"/>
                </a:solidFill>
                <a:latin typeface="Courier" charset="0"/>
                <a:ea typeface="Courier" charset="0"/>
                <a:cs typeface="Courier" charset="0"/>
              </a:rPr>
              <a:t>ReportTask</a:t>
            </a:r>
            <a:r>
              <a:rPr lang="en-US" sz="2200" dirty="0" smtClean="0">
                <a:solidFill>
                  <a:srgbClr val="00B050"/>
                </a:solidFill>
                <a:latin typeface="Courier" charset="0"/>
                <a:ea typeface="Courier" charset="0"/>
                <a:cs typeface="Courier" charset="0"/>
              </a:rPr>
              <a:t>(</a:t>
            </a:r>
            <a:r>
              <a:rPr lang="en-US" sz="2200" dirty="0" err="1" smtClean="0">
                <a:solidFill>
                  <a:srgbClr val="00B050"/>
                </a:solidFill>
                <a:latin typeface="Courier" charset="0"/>
                <a:ea typeface="Courier" charset="0"/>
                <a:cs typeface="Courier" charset="0"/>
              </a:rPr>
              <a:t>luigi.Task</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self.end_date</a:t>
            </a: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luigi.Parameter</a:t>
            </a:r>
            <a:r>
              <a:rPr lang="en-US" sz="2200" dirty="0" smtClean="0">
                <a:solidFill>
                  <a:srgbClr val="00B050"/>
                </a:solidFill>
                <a:latin typeface="Courier" charset="0"/>
                <a:ea typeface="Courier" charset="0"/>
                <a:cs typeface="Courier" charset="0"/>
              </a:rPr>
              <a:t>(</a:t>
            </a:r>
            <a:r>
              <a:rPr lang="en-US" sz="2200" dirty="0" err="1" smtClean="0">
                <a:solidFill>
                  <a:srgbClr val="00B050"/>
                </a:solidFill>
                <a:latin typeface="Courier" charset="0"/>
                <a:ea typeface="Courier" charset="0"/>
                <a:cs typeface="Courier" charset="0"/>
              </a:rPr>
              <a:t>end_date</a:t>
            </a:r>
            <a:r>
              <a:rPr lang="en-US" sz="2200" dirty="0" smtClean="0">
                <a:solidFill>
                  <a:srgbClr val="00B050"/>
                </a:solidFill>
                <a:latin typeface="Courier" charset="0"/>
                <a:ea typeface="Courier" charset="0"/>
                <a:cs typeface="Courier" charset="0"/>
              </a:rPr>
              <a:t>=‘latest’)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def</a:t>
            </a:r>
            <a:r>
              <a:rPr lang="en-US" sz="2200" dirty="0" smtClean="0">
                <a:solidFill>
                  <a:srgbClr val="00B050"/>
                </a:solidFill>
                <a:latin typeface="Courier" charset="0"/>
                <a:ea typeface="Courier" charset="0"/>
                <a:cs typeface="Courier" charset="0"/>
              </a:rPr>
              <a:t> run(self):</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gen_report</a:t>
            </a:r>
            <a:r>
              <a:rPr lang="en-US" sz="2200" dirty="0" smtClean="0">
                <a:solidFill>
                  <a:srgbClr val="00B050"/>
                </a:solidFill>
                <a:latin typeface="Courier" charset="0"/>
                <a:ea typeface="Courier" charset="0"/>
                <a:cs typeface="Courier" charset="0"/>
              </a:rPr>
              <a:t>(</a:t>
            </a:r>
            <a:r>
              <a:rPr lang="en-US" sz="2200" dirty="0" err="1" smtClean="0">
                <a:solidFill>
                  <a:srgbClr val="00B050"/>
                </a:solidFill>
                <a:latin typeface="Courier" charset="0"/>
                <a:ea typeface="Courier" charset="0"/>
                <a:cs typeface="Courier" charset="0"/>
              </a:rPr>
              <a:t>end_date</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def</a:t>
            </a:r>
            <a:r>
              <a:rPr lang="en-US" sz="2200" dirty="0" smtClean="0">
                <a:solidFill>
                  <a:srgbClr val="00B050"/>
                </a:solidFill>
                <a:latin typeface="Courier" charset="0"/>
                <a:ea typeface="Courier" charset="0"/>
                <a:cs typeface="Courier" charset="0"/>
              </a:rPr>
              <a:t> requires(self):</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smtClean="0">
                <a:solidFill>
                  <a:srgbClr val="00B050"/>
                </a:solidFill>
                <a:latin typeface="Courier" charset="0"/>
                <a:ea typeface="Courier" charset="0"/>
                <a:cs typeface="Courier" charset="0"/>
              </a:rPr>
              <a:t>return AggregateTask</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def</a:t>
            </a:r>
            <a:r>
              <a:rPr lang="en-US" sz="2200" dirty="0" smtClean="0">
                <a:solidFill>
                  <a:srgbClr val="00B050"/>
                </a:solidFill>
                <a:latin typeface="Courier" charset="0"/>
                <a:ea typeface="Courier" charset="0"/>
                <a:cs typeface="Courier" charset="0"/>
              </a:rPr>
              <a:t> output(self):</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a:t>
            </a:r>
            <a:r>
              <a:rPr lang="en-US" sz="2200" dirty="0" err="1" smtClean="0">
                <a:solidFill>
                  <a:srgbClr val="00B050"/>
                </a:solidFill>
                <a:latin typeface="Courier" charset="0"/>
                <a:ea typeface="Courier" charset="0"/>
                <a:cs typeface="Courier" charset="0"/>
              </a:rPr>
              <a:t>report_path</a:t>
            </a:r>
            <a:r>
              <a:rPr lang="en-US" sz="2200" dirty="0" smtClean="0">
                <a:solidFill>
                  <a:srgbClr val="00B050"/>
                </a:solidFill>
                <a:latin typeface="Courier" charset="0"/>
                <a:ea typeface="Courier" charset="0"/>
                <a:cs typeface="Courier" charset="0"/>
              </a:rPr>
              <a:t> = </a:t>
            </a:r>
            <a:r>
              <a:rPr lang="en-US" sz="2200" dirty="0" smtClean="0">
                <a:solidFill>
                  <a:srgbClr val="00B050"/>
                </a:solidFill>
                <a:latin typeface="Courier" charset="0"/>
                <a:ea typeface="Courier" charset="0"/>
                <a:cs typeface="Courier" charset="0"/>
              </a:rPr>
              <a:t>(“%s/%</a:t>
            </a:r>
            <a:r>
              <a:rPr lang="en-US" sz="2200" dirty="0" err="1" smtClean="0">
                <a:solidFill>
                  <a:srgbClr val="00B050"/>
                </a:solidFill>
                <a:latin typeface="Courier" charset="0"/>
                <a:ea typeface="Courier" charset="0"/>
                <a:cs typeface="Courier" charset="0"/>
              </a:rPr>
              <a:t>s.txt</a:t>
            </a:r>
            <a:r>
              <a:rPr lang="en-US" sz="2200" dirty="0" smtClean="0">
                <a:solidFill>
                  <a:srgbClr val="00B050"/>
                </a:solidFill>
                <a:latin typeface="Courier" charset="0"/>
                <a:ea typeface="Courier" charset="0"/>
                <a:cs typeface="Courier" charset="0"/>
              </a:rPr>
              <a:t>” %(bucket, </a:t>
            </a:r>
            <a:r>
              <a:rPr lang="en-US" sz="2200" dirty="0" err="1" smtClean="0">
                <a:solidFill>
                  <a:srgbClr val="00B050"/>
                </a:solidFill>
                <a:latin typeface="Courier" charset="0"/>
                <a:ea typeface="Courier" charset="0"/>
                <a:cs typeface="Courier" charset="0"/>
              </a:rPr>
              <a:t>end_date</a:t>
            </a:r>
            <a:r>
              <a:rPr lang="en-US" sz="2200" dirty="0" smtClean="0">
                <a:solidFill>
                  <a:srgbClr val="00B050"/>
                </a:solidFill>
                <a:latin typeface="Courier" charset="0"/>
                <a:ea typeface="Courier" charset="0"/>
                <a:cs typeface="Courier" charset="0"/>
              </a:rPr>
              <a:t>))</a:t>
            </a:r>
            <a:br>
              <a:rPr lang="en-US" sz="2200" dirty="0" smtClean="0">
                <a:solidFill>
                  <a:srgbClr val="00B050"/>
                </a:solidFill>
                <a:latin typeface="Courier" charset="0"/>
                <a:ea typeface="Courier" charset="0"/>
                <a:cs typeface="Courier" charset="0"/>
              </a:rPr>
            </a:br>
            <a:r>
              <a:rPr lang="en-US" sz="2200" dirty="0" smtClean="0">
                <a:solidFill>
                  <a:srgbClr val="00B050"/>
                </a:solidFill>
                <a:latin typeface="Courier" charset="0"/>
                <a:ea typeface="Courier" charset="0"/>
                <a:cs typeface="Courier" charset="0"/>
              </a:rPr>
              <a:t>       return </a:t>
            </a:r>
            <a:r>
              <a:rPr lang="en-US" sz="2200" smtClean="0">
                <a:solidFill>
                  <a:srgbClr val="00B050"/>
                </a:solidFill>
                <a:latin typeface="Courier" charset="0"/>
                <a:ea typeface="Courier" charset="0"/>
                <a:cs typeface="Courier" charset="0"/>
              </a:rPr>
              <a:t>luigi.s3.s3Target(</a:t>
            </a:r>
            <a:r>
              <a:rPr lang="en-US" sz="2200" err="1" smtClean="0">
                <a:solidFill>
                  <a:srgbClr val="00B050"/>
                </a:solidFill>
                <a:latin typeface="Courier" charset="0"/>
                <a:ea typeface="Courier" charset="0"/>
                <a:cs typeface="Courier" charset="0"/>
              </a:rPr>
              <a:t>report_path</a:t>
            </a:r>
            <a:r>
              <a:rPr lang="en-US" sz="2200" smtClean="0">
                <a:solidFill>
                  <a:srgbClr val="00B050"/>
                </a:solidFill>
                <a:latin typeface="Courier" charset="0"/>
                <a:ea typeface="Courier" charset="0"/>
                <a:cs typeface="Courier" charset="0"/>
              </a:rPr>
              <a:t>)</a:t>
            </a:r>
            <a:br>
              <a:rPr lang="en-US" sz="2200" smtClean="0">
                <a:solidFill>
                  <a:srgbClr val="00B050"/>
                </a:solidFill>
                <a:latin typeface="Courier" charset="0"/>
                <a:ea typeface="Courier" charset="0"/>
                <a:cs typeface="Courier" charset="0"/>
              </a:rPr>
            </a:br>
            <a:r>
              <a:rPr lang="en-US" sz="2200" smtClean="0">
                <a:solidFill>
                  <a:srgbClr val="00B050"/>
                </a:solidFill>
                <a:latin typeface="Courier" charset="0"/>
                <a:ea typeface="Courier" charset="0"/>
                <a:cs typeface="Courier" charset="0"/>
              </a:rPr>
              <a:t>if __name==“__main__”:</a:t>
            </a:r>
            <a:r>
              <a:rPr lang="en-US" sz="2200" smtClean="0">
                <a:solidFill>
                  <a:srgbClr val="00B050"/>
                </a:solidFill>
                <a:latin typeface="Courier" charset="0"/>
                <a:ea typeface="Courier" charset="0"/>
                <a:cs typeface="Courier" charset="0"/>
              </a:rPr>
              <a:t/>
            </a:r>
            <a:br>
              <a:rPr lang="en-US" sz="2200" smtClean="0">
                <a:solidFill>
                  <a:srgbClr val="00B050"/>
                </a:solidFill>
                <a:latin typeface="Courier" charset="0"/>
                <a:ea typeface="Courier" charset="0"/>
                <a:cs typeface="Courier" charset="0"/>
              </a:rPr>
            </a:br>
            <a:r>
              <a:rPr lang="en-US" sz="2200" smtClean="0">
                <a:solidFill>
                  <a:srgbClr val="00B050"/>
                </a:solidFill>
                <a:latin typeface="Courier" charset="0"/>
                <a:ea typeface="Courier" charset="0"/>
                <a:cs typeface="Courier" charset="0"/>
              </a:rPr>
              <a:t>    luigi.run()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63" y="365125"/>
            <a:ext cx="2463801" cy="1316068"/>
          </a:xfrm>
          <a:prstGeom prst="rect">
            <a:avLst/>
          </a:prstGeom>
        </p:spPr>
      </p:pic>
    </p:spTree>
    <p:extLst>
      <p:ext uri="{BB962C8B-B14F-4D97-AF65-F5344CB8AC3E}">
        <p14:creationId xmlns:p14="http://schemas.microsoft.com/office/powerpoint/2010/main" val="1325249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Target  </a:t>
            </a:r>
            <a:endParaRPr lang="en-US" b="1" dirty="0"/>
          </a:p>
        </p:txBody>
      </p:sp>
      <p:sp>
        <p:nvSpPr>
          <p:cNvPr id="3" name="Content Placeholder 2"/>
          <p:cNvSpPr>
            <a:spLocks noGrp="1"/>
          </p:cNvSpPr>
          <p:nvPr>
            <p:ph idx="1"/>
          </p:nvPr>
        </p:nvSpPr>
        <p:spPr/>
        <p:txBody>
          <a:bodyPr/>
          <a:lstStyle/>
          <a:p>
            <a:r>
              <a:rPr lang="en-US" dirty="0" err="1" smtClean="0">
                <a:solidFill>
                  <a:srgbClr val="00B050"/>
                </a:solidFill>
              </a:rPr>
              <a:t>MyTarget</a:t>
            </a:r>
            <a:r>
              <a:rPr lang="en-US" dirty="0" smtClean="0">
                <a:solidFill>
                  <a:srgbClr val="00B050"/>
                </a:solidFill>
              </a:rPr>
              <a:t>(</a:t>
            </a:r>
            <a:r>
              <a:rPr lang="en-US" dirty="0" err="1" smtClean="0">
                <a:solidFill>
                  <a:srgbClr val="00B050"/>
                </a:solidFill>
              </a:rPr>
              <a:t>luigi.Target</a:t>
            </a:r>
            <a:r>
              <a:rPr lang="en-US" dirty="0" smtClean="0">
                <a:solidFill>
                  <a:srgbClr val="00B050"/>
                </a:solidFill>
              </a:rPr>
              <a:t>)</a:t>
            </a:r>
          </a:p>
          <a:p>
            <a:r>
              <a:rPr lang="en-US" dirty="0">
                <a:solidFill>
                  <a:srgbClr val="00B050"/>
                </a:solidFill>
              </a:rPr>
              <a:t>l</a:t>
            </a:r>
            <a:r>
              <a:rPr lang="en-US" dirty="0" smtClean="0">
                <a:solidFill>
                  <a:srgbClr val="00B050"/>
                </a:solidFill>
              </a:rPr>
              <a:t>uigi.s3Target</a:t>
            </a:r>
          </a:p>
          <a:p>
            <a:r>
              <a:rPr lang="en-US" dirty="0" err="1" smtClean="0">
                <a:solidFill>
                  <a:srgbClr val="00B050"/>
                </a:solidFill>
              </a:rPr>
              <a:t>luigi.HDFSTarget</a:t>
            </a:r>
            <a:endParaRPr lang="en-US" dirty="0" smtClean="0">
              <a:solidFill>
                <a:srgbClr val="00B050"/>
              </a:solidFill>
            </a:endParaRPr>
          </a:p>
          <a:p>
            <a:r>
              <a:rPr lang="en-US" dirty="0" err="1">
                <a:solidFill>
                  <a:srgbClr val="00B050"/>
                </a:solidFill>
              </a:rPr>
              <a:t>l</a:t>
            </a:r>
            <a:r>
              <a:rPr lang="en-US" dirty="0" err="1" smtClean="0">
                <a:solidFill>
                  <a:srgbClr val="00B050"/>
                </a:solidFill>
              </a:rPr>
              <a:t>uigi.LocalTarget</a:t>
            </a:r>
            <a:endParaRPr lang="en-US" dirty="0" smtClean="0">
              <a:solidFill>
                <a:srgbClr val="00B050"/>
              </a:solidFill>
            </a:endParaRP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0188"/>
            <a:ext cx="2463801" cy="1316068"/>
          </a:xfrm>
          <a:prstGeom prst="rect">
            <a:avLst/>
          </a:prstGeom>
        </p:spPr>
      </p:pic>
    </p:spTree>
    <p:extLst>
      <p:ext uri="{BB962C8B-B14F-4D97-AF65-F5344CB8AC3E}">
        <p14:creationId xmlns:p14="http://schemas.microsoft.com/office/powerpoint/2010/main" val="535224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t>
            </a:r>
            <a:endParaRPr lang="en-US" b="1" dirty="0"/>
          </a:p>
        </p:txBody>
      </p:sp>
      <p:sp>
        <p:nvSpPr>
          <p:cNvPr id="3" name="Content Placeholder 2"/>
          <p:cNvSpPr>
            <a:spLocks noGrp="1"/>
          </p:cNvSpPr>
          <p:nvPr>
            <p:ph idx="1"/>
          </p:nvPr>
        </p:nvSpPr>
        <p:spPr/>
        <p:txBody>
          <a:bodyPr/>
          <a:lstStyle/>
          <a:p>
            <a:r>
              <a:rPr lang="en-US" dirty="0" smtClean="0"/>
              <a:t>Mature, been around the block</a:t>
            </a:r>
          </a:p>
          <a:p>
            <a:r>
              <a:rPr lang="en-US" dirty="0" smtClean="0"/>
              <a:t>Platform agnostic – not limited to say just Hadoop like frameworks such as </a:t>
            </a:r>
            <a:r>
              <a:rPr lang="en-US" dirty="0" err="1" smtClean="0"/>
              <a:t>Oozie</a:t>
            </a:r>
            <a:r>
              <a:rPr lang="en-US" dirty="0" smtClean="0"/>
              <a:t>.</a:t>
            </a:r>
          </a:p>
          <a:p>
            <a:r>
              <a:rPr lang="en-US" dirty="0"/>
              <a:t>N</a:t>
            </a:r>
            <a:r>
              <a:rPr lang="en-US" dirty="0" smtClean="0"/>
              <a:t>ative support for HDFS, S3, </a:t>
            </a:r>
            <a:r>
              <a:rPr lang="en-US" dirty="0" err="1" smtClean="0"/>
              <a:t>postgres</a:t>
            </a:r>
            <a:r>
              <a:rPr lang="en-US" dirty="0" smtClean="0"/>
              <a:t>, MySQL, Redshift, Spark, </a:t>
            </a:r>
            <a:r>
              <a:rPr lang="en-US" dirty="0" err="1" smtClean="0"/>
              <a:t>BigQuery</a:t>
            </a:r>
            <a:r>
              <a:rPr lang="en-US" dirty="0" smtClean="0"/>
              <a:t> </a:t>
            </a:r>
            <a:r>
              <a:rPr lang="en-US" dirty="0" err="1" smtClean="0"/>
              <a:t>etc</a:t>
            </a:r>
            <a:r>
              <a:rPr lang="en-US" dirty="0" smtClean="0"/>
              <a:t> </a:t>
            </a:r>
            <a:r>
              <a:rPr lang="en-US" dirty="0" err="1" smtClean="0"/>
              <a:t>luigi.postgres</a:t>
            </a:r>
            <a:r>
              <a:rPr lang="en-US" dirty="0" smtClean="0"/>
              <a:t>,</a:t>
            </a:r>
          </a:p>
          <a:p>
            <a:r>
              <a:rPr lang="en-US" smtClean="0"/>
              <a:t>Decent visualization tool (UI) </a:t>
            </a:r>
            <a:r>
              <a:rPr lang="en-US" dirty="0" smtClean="0"/>
              <a:t>to track progress of job.</a:t>
            </a:r>
          </a:p>
          <a:p>
            <a:r>
              <a:rPr lang="en-US" dirty="0" smtClean="0"/>
              <a:t>Decentralized dependencies.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725" y="365125"/>
            <a:ext cx="2463801" cy="1316068"/>
          </a:xfrm>
          <a:prstGeom prst="rect">
            <a:avLst/>
          </a:prstGeom>
        </p:spPr>
      </p:pic>
    </p:spTree>
    <p:extLst>
      <p:ext uri="{BB962C8B-B14F-4D97-AF65-F5344CB8AC3E}">
        <p14:creationId xmlns:p14="http://schemas.microsoft.com/office/powerpoint/2010/main" val="858204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Who am I</a:t>
            </a:r>
            <a:endParaRPr lang="en-US" dirty="0"/>
          </a:p>
        </p:txBody>
      </p:sp>
      <p:sp>
        <p:nvSpPr>
          <p:cNvPr id="3" name="Content Placeholder 2"/>
          <p:cNvSpPr>
            <a:spLocks noGrp="1"/>
          </p:cNvSpPr>
          <p:nvPr>
            <p:ph idx="1"/>
          </p:nvPr>
        </p:nvSpPr>
        <p:spPr/>
        <p:txBody>
          <a:bodyPr/>
          <a:lstStyle/>
          <a:p>
            <a:r>
              <a:rPr lang="en-US" dirty="0" smtClean="0"/>
              <a:t>Femi Anthony</a:t>
            </a:r>
          </a:p>
          <a:p>
            <a:r>
              <a:rPr lang="en-US" smtClean="0"/>
              <a:t>Twitter : </a:t>
            </a:r>
            <a:r>
              <a:rPr lang="en-US" smtClean="0">
                <a:solidFill>
                  <a:schemeClr val="accent2">
                    <a:lumMod val="75000"/>
                  </a:schemeClr>
                </a:solidFill>
              </a:rPr>
              <a:t>@dataphanatik</a:t>
            </a:r>
          </a:p>
          <a:p>
            <a:r>
              <a:rPr lang="en-US" altLang="en-US" smtClean="0"/>
              <a:t>Email</a:t>
            </a:r>
            <a:r>
              <a:rPr lang="en-US" altLang="en-US"/>
              <a:t>: </a:t>
            </a:r>
            <a:r>
              <a:rPr lang="en-US" altLang="en-US" smtClean="0">
                <a:hlinkClick r:id="rId3"/>
              </a:rPr>
              <a:t>femibyte@gmail.com</a:t>
            </a:r>
            <a:endParaRPr lang="en-US" dirty="0" smtClean="0"/>
          </a:p>
          <a:p>
            <a:r>
              <a:rPr lang="en-US" dirty="0" smtClean="0"/>
              <a:t>Data Engineer, Capital One</a:t>
            </a:r>
          </a:p>
          <a:p>
            <a:r>
              <a:rPr lang="en-US" dirty="0" smtClean="0"/>
              <a:t>Book with </a:t>
            </a:r>
            <a:r>
              <a:rPr lang="en-US" dirty="0" err="1" smtClean="0"/>
              <a:t>PacktPub</a:t>
            </a:r>
            <a:r>
              <a:rPr lang="en-US" dirty="0" smtClean="0"/>
              <a:t> - Mastering Pandas </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806" y="2850777"/>
            <a:ext cx="2492620" cy="3200400"/>
          </a:xfrm>
          <a:prstGeom prst="rect">
            <a:avLst/>
          </a:prstGeom>
        </p:spPr>
      </p:pic>
    </p:spTree>
    <p:extLst>
      <p:ext uri="{BB962C8B-B14F-4D97-AF65-F5344CB8AC3E}">
        <p14:creationId xmlns:p14="http://schemas.microsoft.com/office/powerpoint/2010/main" val="917622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a:t>
            </a:r>
            <a:endParaRPr lang="en-US" b="1" dirty="0"/>
          </a:p>
        </p:txBody>
      </p:sp>
      <p:sp>
        <p:nvSpPr>
          <p:cNvPr id="3" name="Content Placeholder 2"/>
          <p:cNvSpPr>
            <a:spLocks noGrp="1"/>
          </p:cNvSpPr>
          <p:nvPr>
            <p:ph idx="1"/>
          </p:nvPr>
        </p:nvSpPr>
        <p:spPr/>
        <p:txBody>
          <a:bodyPr/>
          <a:lstStyle/>
          <a:p>
            <a:r>
              <a:rPr lang="en-US" dirty="0" smtClean="0"/>
              <a:t>No built-in task triggering/scheduling. Reliant on </a:t>
            </a:r>
            <a:r>
              <a:rPr lang="en-US" dirty="0" err="1" smtClean="0"/>
              <a:t>cron</a:t>
            </a:r>
            <a:r>
              <a:rPr lang="en-US" dirty="0" smtClean="0"/>
              <a:t> or similar mechanism to trigger pipeline runs.</a:t>
            </a:r>
          </a:p>
          <a:p>
            <a:r>
              <a:rPr lang="en-US" dirty="0" smtClean="0"/>
              <a:t>Focus is on batch processing so not as useful for real-time pipelines or stream </a:t>
            </a:r>
            <a:r>
              <a:rPr lang="en-US" smtClean="0"/>
              <a:t>processing.</a:t>
            </a:r>
          </a:p>
          <a:p>
            <a:r>
              <a:rPr lang="en-US"/>
              <a:t>Relatively small number of Tasks, because requires writing subclasses for unique tasks.</a:t>
            </a:r>
            <a:endParaRPr lang="en-US" dirty="0" smtClean="0"/>
          </a:p>
          <a:p>
            <a:r>
              <a:rPr lang="en-US" dirty="0" smtClean="0"/>
              <a:t>Requires writing to file at every stage - cannot write output from 1 stage to </a:t>
            </a:r>
            <a:r>
              <a:rPr lang="en-US" smtClean="0"/>
              <a:t>another  via </a:t>
            </a:r>
            <a:r>
              <a:rPr lang="en-US" dirty="0" smtClean="0"/>
              <a:t>in-memory buffer.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694" y="365125"/>
            <a:ext cx="2463801" cy="1316068"/>
          </a:xfrm>
          <a:prstGeom prst="rect">
            <a:avLst/>
          </a:prstGeom>
        </p:spPr>
      </p:pic>
    </p:spTree>
    <p:extLst>
      <p:ext uri="{BB962C8B-B14F-4D97-AF65-F5344CB8AC3E}">
        <p14:creationId xmlns:p14="http://schemas.microsoft.com/office/powerpoint/2010/main" val="450858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Airflow    </a:t>
            </a:r>
            <a:endParaRPr lang="en-US" b="1" dirty="0"/>
          </a:p>
        </p:txBody>
      </p:sp>
      <p:sp>
        <p:nvSpPr>
          <p:cNvPr id="3" name="Content Placeholder 2"/>
          <p:cNvSpPr>
            <a:spLocks noGrp="1"/>
          </p:cNvSpPr>
          <p:nvPr>
            <p:ph idx="1"/>
          </p:nvPr>
        </p:nvSpPr>
        <p:spPr/>
        <p:txBody>
          <a:bodyPr/>
          <a:lstStyle/>
          <a:p>
            <a:r>
              <a:rPr lang="en-US" dirty="0"/>
              <a:t>W</a:t>
            </a:r>
            <a:r>
              <a:rPr lang="en-US" dirty="0" smtClean="0"/>
              <a:t>orkflow management and orchestration tool </a:t>
            </a:r>
          </a:p>
          <a:p>
            <a:r>
              <a:rPr lang="en-US" dirty="0" smtClean="0"/>
              <a:t>W</a:t>
            </a:r>
            <a:r>
              <a:rPr lang="en-US" dirty="0" smtClean="0"/>
              <a:t>ritten in Python.</a:t>
            </a:r>
          </a:p>
          <a:p>
            <a:r>
              <a:rPr lang="en-US" dirty="0" smtClean="0"/>
              <a:t>Created by folks at Airbnb</a:t>
            </a:r>
          </a:p>
          <a:p>
            <a:r>
              <a:rPr lang="en-US" dirty="0" smtClean="0"/>
              <a:t>Maintained as an Apache Foundation project</a:t>
            </a:r>
          </a:p>
          <a:p>
            <a:r>
              <a:rPr lang="en-US" dirty="0" smtClean="0"/>
              <a:t>Large set of features including UI, scheduler, command line interface</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599" y="488157"/>
            <a:ext cx="1270000" cy="1270000"/>
          </a:xfrm>
          <a:prstGeom prst="rect">
            <a:avLst/>
          </a:prstGeom>
        </p:spPr>
      </p:pic>
    </p:spTree>
    <p:extLst>
      <p:ext uri="{BB962C8B-B14F-4D97-AF65-F5344CB8AC3E}">
        <p14:creationId xmlns:p14="http://schemas.microsoft.com/office/powerpoint/2010/main" val="578104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Design Principles</a:t>
            </a:r>
            <a:endParaRPr lang="en-US" b="1" dirty="0"/>
          </a:p>
        </p:txBody>
      </p:sp>
      <p:sp>
        <p:nvSpPr>
          <p:cNvPr id="3" name="Content Placeholder 2"/>
          <p:cNvSpPr>
            <a:spLocks noGrp="1"/>
          </p:cNvSpPr>
          <p:nvPr>
            <p:ph idx="1"/>
          </p:nvPr>
        </p:nvSpPr>
        <p:spPr/>
        <p:txBody>
          <a:bodyPr/>
          <a:lstStyle/>
          <a:p>
            <a:r>
              <a:rPr lang="en-US" dirty="0" smtClean="0"/>
              <a:t>Core Abstraction :  DAG (directed acyclic graph)</a:t>
            </a:r>
          </a:p>
          <a:p>
            <a:r>
              <a:rPr lang="en-US" dirty="0" smtClean="0"/>
              <a:t>Pipelines are modeled as DAGs and tasks are nodes on the DAG while dependencies are paths connecting the nodes.</a:t>
            </a:r>
          </a:p>
          <a:p>
            <a:r>
              <a:rPr lang="en-US" dirty="0" smtClean="0"/>
              <a:t>Cycles are not allowed (pipelines need to run to completion)</a:t>
            </a:r>
          </a:p>
          <a:p>
            <a:r>
              <a:rPr lang="en-US" dirty="0" smtClean="0"/>
              <a:t>Can run tasks that are independent in parallel</a:t>
            </a:r>
          </a:p>
          <a:p>
            <a:r>
              <a:rPr lang="en-US" dirty="0" smtClean="0"/>
              <a:t>Task failures in independent parts of the pipeline do not derail other parts.</a:t>
            </a:r>
          </a:p>
          <a:p>
            <a:r>
              <a:rPr lang="en-US" dirty="0" smtClean="0"/>
              <a:t>Can re-run parts of workflow that have been affected by a failure</a:t>
            </a:r>
          </a:p>
          <a:p>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823" y="555625"/>
            <a:ext cx="1270000" cy="1270000"/>
          </a:xfrm>
          <a:prstGeom prst="rect">
            <a:avLst/>
          </a:prstGeom>
        </p:spPr>
      </p:pic>
    </p:spTree>
    <p:extLst>
      <p:ext uri="{BB962C8B-B14F-4D97-AF65-F5344CB8AC3E}">
        <p14:creationId xmlns:p14="http://schemas.microsoft.com/office/powerpoint/2010/main" val="160669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Components  </a:t>
            </a:r>
            <a:endParaRPr lang="en-US" b="1" dirty="0"/>
          </a:p>
        </p:txBody>
      </p:sp>
      <p:sp>
        <p:nvSpPr>
          <p:cNvPr id="3" name="Content Placeholder 2"/>
          <p:cNvSpPr>
            <a:spLocks noGrp="1"/>
          </p:cNvSpPr>
          <p:nvPr>
            <p:ph idx="1"/>
          </p:nvPr>
        </p:nvSpPr>
        <p:spPr/>
        <p:txBody>
          <a:bodyPr>
            <a:normAutofit lnSpcReduction="10000"/>
          </a:bodyPr>
          <a:lstStyle/>
          <a:p>
            <a:r>
              <a:rPr lang="en-US" b="1" dirty="0" smtClean="0"/>
              <a:t>Job definitions</a:t>
            </a:r>
            <a:r>
              <a:rPr lang="en-US" dirty="0" smtClean="0"/>
              <a:t> - stored in </a:t>
            </a:r>
            <a:r>
              <a:rPr lang="en-US" dirty="0"/>
              <a:t>source control</a:t>
            </a:r>
            <a:endParaRPr lang="en-US" dirty="0" smtClean="0"/>
          </a:p>
          <a:p>
            <a:r>
              <a:rPr lang="en-US" b="1" dirty="0" smtClean="0"/>
              <a:t>Metadata DB  </a:t>
            </a:r>
            <a:r>
              <a:rPr lang="en-US" dirty="0" smtClean="0"/>
              <a:t>- MySQL, Postgres used by Airflow </a:t>
            </a:r>
            <a:r>
              <a:rPr lang="en-US" dirty="0"/>
              <a:t>to keep track of </a:t>
            </a:r>
            <a:r>
              <a:rPr lang="en-US" dirty="0" smtClean="0"/>
              <a:t>metadata such as task statuses.</a:t>
            </a:r>
          </a:p>
          <a:p>
            <a:r>
              <a:rPr lang="en-US" b="1" dirty="0" smtClean="0"/>
              <a:t>Command line interface (CLI) </a:t>
            </a:r>
            <a:r>
              <a:rPr lang="en-US" dirty="0" smtClean="0"/>
              <a:t>– to test</a:t>
            </a:r>
            <a:r>
              <a:rPr lang="en-US" dirty="0"/>
              <a:t>, run, backfill, describe and clear parts of </a:t>
            </a:r>
            <a:r>
              <a:rPr lang="en-US" dirty="0" smtClean="0"/>
              <a:t>pipeline definitions.</a:t>
            </a:r>
            <a:endParaRPr lang="en-US" b="1" dirty="0" smtClean="0"/>
          </a:p>
          <a:p>
            <a:r>
              <a:rPr lang="en-US" b="1" dirty="0" smtClean="0"/>
              <a:t>Rich Web interface </a:t>
            </a:r>
            <a:r>
              <a:rPr lang="en-US" dirty="0" smtClean="0"/>
              <a:t>– for viewing task dependencies, logs, statuses, and other metadata. Implemented as a Flask web app.</a:t>
            </a:r>
            <a:endParaRPr lang="en-US" b="1" dirty="0" smtClean="0"/>
          </a:p>
          <a:p>
            <a:r>
              <a:rPr lang="en-US" b="1" dirty="0" smtClean="0"/>
              <a:t>Scheduler </a:t>
            </a:r>
            <a:r>
              <a:rPr lang="en-US" dirty="0" smtClean="0"/>
              <a:t>– </a:t>
            </a:r>
            <a:r>
              <a:rPr lang="en-US" dirty="0" err="1" smtClean="0"/>
              <a:t>cron</a:t>
            </a:r>
            <a:r>
              <a:rPr lang="en-US" dirty="0" smtClean="0"/>
              <a:t> replacement that kicks off tasks that are scheduled to run.</a:t>
            </a:r>
            <a:endParaRPr lang="en-US" b="1" dirty="0" smtClean="0"/>
          </a:p>
          <a:p>
            <a:r>
              <a:rPr lang="en-US" b="1" dirty="0" smtClean="0"/>
              <a:t>Workers</a:t>
            </a:r>
            <a:r>
              <a:rPr lang="en-US" dirty="0" smtClean="0"/>
              <a:t> – array of processes that run tasks in a distributed fashion.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5125"/>
            <a:ext cx="1270000" cy="1270000"/>
          </a:xfrm>
          <a:prstGeom prst="rect">
            <a:avLst/>
          </a:prstGeom>
        </p:spPr>
      </p:pic>
    </p:spTree>
    <p:extLst>
      <p:ext uri="{BB962C8B-B14F-4D97-AF65-F5344CB8AC3E}">
        <p14:creationId xmlns:p14="http://schemas.microsoft.com/office/powerpoint/2010/main" val="962644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Airflow UI   </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7050" y="1825625"/>
            <a:ext cx="8297900" cy="435133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694" y="365125"/>
            <a:ext cx="1270000" cy="1270000"/>
          </a:xfrm>
          <a:prstGeom prst="rect">
            <a:avLst/>
          </a:prstGeom>
        </p:spPr>
      </p:pic>
    </p:spTree>
    <p:extLst>
      <p:ext uri="{BB962C8B-B14F-4D97-AF65-F5344CB8AC3E}">
        <p14:creationId xmlns:p14="http://schemas.microsoft.com/office/powerpoint/2010/main" val="1756477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Code – Concepts  </a:t>
            </a:r>
            <a:endParaRPr lang="en-US" b="1" dirty="0"/>
          </a:p>
        </p:txBody>
      </p:sp>
      <p:sp>
        <p:nvSpPr>
          <p:cNvPr id="3" name="Content Placeholder 2"/>
          <p:cNvSpPr>
            <a:spLocks noGrp="1"/>
          </p:cNvSpPr>
          <p:nvPr>
            <p:ph idx="1"/>
          </p:nvPr>
        </p:nvSpPr>
        <p:spPr/>
        <p:txBody>
          <a:bodyPr>
            <a:normAutofit/>
          </a:bodyPr>
          <a:lstStyle/>
          <a:p>
            <a:r>
              <a:rPr lang="en-US" sz="2400" b="1" dirty="0" smtClean="0">
                <a:solidFill>
                  <a:srgbClr val="FFFF00"/>
                </a:solidFill>
              </a:rPr>
              <a:t>Operators</a:t>
            </a:r>
            <a:r>
              <a:rPr lang="en-US" sz="2400" dirty="0" smtClean="0">
                <a:solidFill>
                  <a:srgbClr val="FFFF00"/>
                </a:solidFill>
              </a:rPr>
              <a:t> </a:t>
            </a:r>
            <a:r>
              <a:rPr lang="en-US" sz="2400" dirty="0" smtClean="0"/>
              <a:t>enable the creation of certain </a:t>
            </a:r>
            <a:r>
              <a:rPr lang="en-US" sz="2400" dirty="0"/>
              <a:t>types of </a:t>
            </a:r>
            <a:r>
              <a:rPr lang="en-US" sz="2400" dirty="0" smtClean="0"/>
              <a:t>tasks. </a:t>
            </a:r>
            <a:r>
              <a:rPr lang="en-US" sz="2400" dirty="0"/>
              <a:t>All operators derive from </a:t>
            </a:r>
            <a:r>
              <a:rPr lang="en-US" sz="2400" dirty="0" err="1"/>
              <a:t>BaseOperator</a:t>
            </a:r>
            <a:r>
              <a:rPr lang="en-US" sz="2400" dirty="0"/>
              <a:t> and inherit many attributes and </a:t>
            </a:r>
            <a:r>
              <a:rPr lang="en-US" sz="2400" dirty="0" smtClean="0"/>
              <a:t>methods.</a:t>
            </a:r>
          </a:p>
          <a:p>
            <a:r>
              <a:rPr lang="en-US" sz="2400" dirty="0" smtClean="0"/>
              <a:t>Examples of Operators: </a:t>
            </a:r>
          </a:p>
          <a:p>
            <a:pPr lvl="1"/>
            <a:r>
              <a:rPr lang="en-US" dirty="0" err="1" smtClean="0"/>
              <a:t>BashOperator</a:t>
            </a:r>
            <a:r>
              <a:rPr lang="en-US" dirty="0" smtClean="0"/>
              <a:t>, </a:t>
            </a:r>
            <a:r>
              <a:rPr lang="en-US" dirty="0" err="1" smtClean="0"/>
              <a:t>PythonOperator</a:t>
            </a:r>
            <a:r>
              <a:rPr lang="en-US" dirty="0" smtClean="0"/>
              <a:t>, </a:t>
            </a:r>
            <a:r>
              <a:rPr lang="en-US" dirty="0" err="1" smtClean="0"/>
              <a:t>EmailOperator</a:t>
            </a:r>
            <a:endParaRPr lang="en-US" dirty="0"/>
          </a:p>
          <a:p>
            <a:pPr lvl="1"/>
            <a:r>
              <a:rPr lang="en-US" dirty="0" smtClean="0"/>
              <a:t>See link for more details: </a:t>
            </a:r>
            <a:r>
              <a:rPr lang="en-US" sz="2000" b="1" dirty="0" smtClean="0">
                <a:solidFill>
                  <a:srgbClr val="0070C0"/>
                </a:solidFill>
                <a:hlinkClick r:id="rId3"/>
              </a:rPr>
              <a:t>https://pythonhosted.org/airflow/code.html#operators</a:t>
            </a:r>
            <a:endParaRPr lang="en-US" sz="2000" b="1" dirty="0">
              <a:solidFill>
                <a:srgbClr val="0070C0"/>
              </a:solidFill>
            </a:endParaRPr>
          </a:p>
          <a:p>
            <a:r>
              <a:rPr lang="en-US" sz="2400" b="1" dirty="0" smtClean="0">
                <a:solidFill>
                  <a:srgbClr val="FFFF00"/>
                </a:solidFill>
              </a:rPr>
              <a:t>Executors</a:t>
            </a:r>
            <a:r>
              <a:rPr lang="en-US" sz="2400" dirty="0" smtClean="0">
                <a:solidFill>
                  <a:srgbClr val="FFFF00"/>
                </a:solidFill>
              </a:rPr>
              <a:t> </a:t>
            </a:r>
            <a:r>
              <a:rPr lang="en-US" sz="2400" dirty="0" smtClean="0"/>
              <a:t>are the mechanism by which tasks get run. All executors inherit from the </a:t>
            </a:r>
            <a:r>
              <a:rPr lang="en-US" sz="2400" dirty="0" err="1" smtClean="0"/>
              <a:t>BaseExecutor</a:t>
            </a:r>
            <a:r>
              <a:rPr lang="en-US" sz="2400" dirty="0" smtClean="0"/>
              <a:t> class. </a:t>
            </a:r>
          </a:p>
          <a:p>
            <a:r>
              <a:rPr lang="en-US" sz="2400" dirty="0" smtClean="0"/>
              <a:t>Examples of Executors: </a:t>
            </a:r>
          </a:p>
          <a:p>
            <a:pPr lvl="1"/>
            <a:r>
              <a:rPr lang="en-US" dirty="0" err="1" smtClean="0"/>
              <a:t>LocalExecutor</a:t>
            </a:r>
            <a:r>
              <a:rPr lang="en-US" dirty="0" smtClean="0"/>
              <a:t>, </a:t>
            </a:r>
            <a:r>
              <a:rPr lang="en-US" dirty="0" err="1" smtClean="0"/>
              <a:t>SequentialExecutor</a:t>
            </a:r>
            <a:r>
              <a:rPr lang="en-US" dirty="0" smtClean="0"/>
              <a:t>, </a:t>
            </a:r>
            <a:r>
              <a:rPr lang="en-US" dirty="0" err="1" smtClean="0"/>
              <a:t>CeleryExecutor</a:t>
            </a:r>
            <a:endParaRPr lang="en-US" dirty="0" smtClean="0"/>
          </a:p>
          <a:p>
            <a:pPr lvl="1"/>
            <a:r>
              <a:rPr lang="en-US" dirty="0" smtClean="0"/>
              <a:t>See link for more details: </a:t>
            </a:r>
            <a:r>
              <a:rPr lang="en-US" sz="2000" b="1" dirty="0" smtClean="0">
                <a:solidFill>
                  <a:srgbClr val="0070C0"/>
                </a:solidFill>
              </a:rPr>
              <a:t>https://</a:t>
            </a:r>
            <a:r>
              <a:rPr lang="en-US" sz="2000" b="1" dirty="0" err="1" smtClean="0">
                <a:solidFill>
                  <a:srgbClr val="0070C0"/>
                </a:solidFill>
              </a:rPr>
              <a:t>pythonhosted.org</a:t>
            </a:r>
            <a:r>
              <a:rPr lang="en-US" sz="2000" b="1" dirty="0" smtClean="0">
                <a:solidFill>
                  <a:srgbClr val="0070C0"/>
                </a:solidFill>
              </a:rPr>
              <a:t>/airflow/</a:t>
            </a:r>
            <a:r>
              <a:rPr lang="en-US" sz="2000" b="1" dirty="0" err="1" smtClean="0">
                <a:solidFill>
                  <a:srgbClr val="0070C0"/>
                </a:solidFill>
              </a:rPr>
              <a:t>code.html#executors</a:t>
            </a:r>
            <a:endParaRPr lang="en-US" sz="2000" b="1" dirty="0" smtClean="0">
              <a:solidFill>
                <a:srgbClr val="0070C0"/>
              </a:solidFill>
            </a:endParaRPr>
          </a:p>
          <a:p>
            <a:endParaRPr lang="en-US" sz="2000" b="1" dirty="0" smtClean="0">
              <a:solidFill>
                <a:srgbClr val="0070C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717" y="392906"/>
            <a:ext cx="1270000" cy="1270000"/>
          </a:xfrm>
          <a:prstGeom prst="rect">
            <a:avLst/>
          </a:prstGeom>
        </p:spPr>
      </p:pic>
    </p:spTree>
    <p:extLst>
      <p:ext uri="{BB962C8B-B14F-4D97-AF65-F5344CB8AC3E}">
        <p14:creationId xmlns:p14="http://schemas.microsoft.com/office/powerpoint/2010/main" val="1653321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Code : Simple Task Creation  </a:t>
            </a:r>
            <a:endParaRPr lang="en-US" b="1" dirty="0"/>
          </a:p>
        </p:txBody>
      </p:sp>
      <p:sp>
        <p:nvSpPr>
          <p:cNvPr id="3" name="Content Placeholder 2"/>
          <p:cNvSpPr>
            <a:spLocks noGrp="1"/>
          </p:cNvSpPr>
          <p:nvPr>
            <p:ph idx="1"/>
          </p:nvPr>
        </p:nvSpPr>
        <p:spPr/>
        <p:txBody>
          <a:bodyPr>
            <a:normAutofit/>
          </a:bodyPr>
          <a:lstStyle/>
          <a:p>
            <a:r>
              <a:rPr lang="de-DE" sz="2400" dirty="0" err="1" smtClean="0">
                <a:ea typeface="Courier" charset="0"/>
                <a:cs typeface="Courier" charset="0"/>
              </a:rPr>
              <a:t>Here</a:t>
            </a:r>
            <a:r>
              <a:rPr lang="de-DE" sz="2400" dirty="0" smtClean="0">
                <a:ea typeface="Courier" charset="0"/>
                <a:cs typeface="Courier" charset="0"/>
              </a:rPr>
              <a:t> </a:t>
            </a:r>
            <a:r>
              <a:rPr lang="de-DE" sz="2400" dirty="0" err="1" smtClean="0">
                <a:ea typeface="Courier" charset="0"/>
                <a:cs typeface="Courier" charset="0"/>
              </a:rPr>
              <a:t>we</a:t>
            </a:r>
            <a:r>
              <a:rPr lang="de-DE" sz="2400" dirty="0" smtClean="0">
                <a:ea typeface="Courier" charset="0"/>
                <a:cs typeface="Courier" charset="0"/>
              </a:rPr>
              <a:t> </a:t>
            </a:r>
            <a:r>
              <a:rPr lang="de-DE" sz="2400" dirty="0" err="1" smtClean="0">
                <a:ea typeface="Courier" charset="0"/>
                <a:cs typeface="Courier" charset="0"/>
              </a:rPr>
              <a:t>create</a:t>
            </a:r>
            <a:r>
              <a:rPr lang="de-DE" sz="2400" dirty="0" smtClean="0">
                <a:ea typeface="Courier" charset="0"/>
                <a:cs typeface="Courier" charset="0"/>
              </a:rPr>
              <a:t> 2 </a:t>
            </a:r>
            <a:r>
              <a:rPr lang="de-DE" sz="2400" dirty="0" err="1" smtClean="0">
                <a:ea typeface="Courier" charset="0"/>
                <a:cs typeface="Courier" charset="0"/>
              </a:rPr>
              <a:t>tasks</a:t>
            </a:r>
            <a:r>
              <a:rPr lang="de-DE" sz="2400" dirty="0" smtClean="0">
                <a:ea typeface="Courier" charset="0"/>
                <a:cs typeface="Courier" charset="0"/>
              </a:rPr>
              <a:t>  - </a:t>
            </a:r>
            <a:r>
              <a:rPr lang="de-DE" sz="2400" dirty="0" err="1" smtClean="0">
                <a:ea typeface="Courier" charset="0"/>
                <a:cs typeface="Courier" charset="0"/>
              </a:rPr>
              <a:t>Task_A</a:t>
            </a:r>
            <a:r>
              <a:rPr lang="de-DE" sz="2400" dirty="0" smtClean="0">
                <a:ea typeface="Courier" charset="0"/>
                <a:cs typeface="Courier" charset="0"/>
              </a:rPr>
              <a:t>, </a:t>
            </a:r>
            <a:r>
              <a:rPr lang="de-DE" sz="2400" dirty="0" err="1" smtClean="0">
                <a:ea typeface="Courier" charset="0"/>
                <a:cs typeface="Courier" charset="0"/>
              </a:rPr>
              <a:t>Task_B</a:t>
            </a:r>
            <a:r>
              <a:rPr lang="de-DE" sz="2400" dirty="0" smtClean="0">
                <a:ea typeface="Courier" charset="0"/>
                <a:cs typeface="Courier" charset="0"/>
              </a:rPr>
              <a:t> </a:t>
            </a:r>
            <a:r>
              <a:rPr lang="de-DE" sz="2400" dirty="0" err="1" smtClean="0">
                <a:ea typeface="Courier" charset="0"/>
                <a:cs typeface="Courier" charset="0"/>
              </a:rPr>
              <a:t>with</a:t>
            </a:r>
            <a:r>
              <a:rPr lang="de-DE" sz="2400" dirty="0" smtClean="0">
                <a:ea typeface="Courier" charset="0"/>
                <a:cs typeface="Courier" charset="0"/>
              </a:rPr>
              <a:t> </a:t>
            </a:r>
            <a:r>
              <a:rPr lang="de-DE" sz="2400" dirty="0" err="1" smtClean="0">
                <a:ea typeface="Courier" charset="0"/>
                <a:cs typeface="Courier" charset="0"/>
              </a:rPr>
              <a:t>Task_B</a:t>
            </a:r>
            <a:r>
              <a:rPr lang="de-DE" sz="2400" dirty="0" smtClean="0">
                <a:ea typeface="Courier" charset="0"/>
                <a:cs typeface="Courier" charset="0"/>
              </a:rPr>
              <a:t> </a:t>
            </a:r>
            <a:r>
              <a:rPr lang="de-DE" sz="2400" dirty="0" err="1" smtClean="0">
                <a:ea typeface="Courier" charset="0"/>
                <a:cs typeface="Courier" charset="0"/>
              </a:rPr>
              <a:t>dependent</a:t>
            </a:r>
            <a:r>
              <a:rPr lang="de-DE" sz="2400" dirty="0" smtClean="0">
                <a:ea typeface="Courier" charset="0"/>
                <a:cs typeface="Courier" charset="0"/>
              </a:rPr>
              <a:t> on </a:t>
            </a:r>
            <a:r>
              <a:rPr lang="de-DE" sz="2400" dirty="0" err="1" smtClean="0">
                <a:ea typeface="Courier" charset="0"/>
                <a:cs typeface="Courier" charset="0"/>
              </a:rPr>
              <a:t>Task_A</a:t>
            </a:r>
            <a:r>
              <a:rPr lang="de-DE" sz="2400" dirty="0" smtClean="0">
                <a:ea typeface="Courier" charset="0"/>
                <a:cs typeface="Courier" charset="0"/>
              </a:rPr>
              <a:t> :</a:t>
            </a:r>
          </a:p>
          <a:p>
            <a:pPr marL="0" indent="0">
              <a:buNone/>
            </a:pPr>
            <a:r>
              <a:rPr lang="de-DE" sz="2000" dirty="0" smtClean="0">
                <a:latin typeface="Courier" charset="0"/>
                <a:ea typeface="Courier" charset="0"/>
                <a:cs typeface="Courier" charset="0"/>
              </a:rPr>
              <a:t> </a:t>
            </a:r>
            <a:endParaRPr lang="de-DE" sz="2000" dirty="0">
              <a:latin typeface="Courier" charset="0"/>
              <a:ea typeface="Courier" charset="0"/>
              <a:cs typeface="Courier" charset="0"/>
            </a:endParaRPr>
          </a:p>
          <a:p>
            <a:pPr marL="0" indent="0">
              <a:buNone/>
            </a:pPr>
            <a:r>
              <a:rPr lang="de-DE" sz="2000" smtClean="0">
                <a:solidFill>
                  <a:srgbClr val="00B050"/>
                </a:solidFill>
                <a:latin typeface="Courier" charset="0"/>
                <a:ea typeface="Courier" charset="0"/>
                <a:cs typeface="Courier" charset="0"/>
              </a:rPr>
              <a:t>import airflow.models as afm</a:t>
            </a:r>
            <a:br>
              <a:rPr lang="de-DE" sz="2000" smtClean="0">
                <a:solidFill>
                  <a:srgbClr val="00B050"/>
                </a:solidFill>
                <a:latin typeface="Courier" charset="0"/>
                <a:ea typeface="Courier" charset="0"/>
                <a:cs typeface="Courier" charset="0"/>
              </a:rPr>
            </a:br>
            <a:r>
              <a:rPr lang="de-DE" sz="2000" smtClean="0">
                <a:solidFill>
                  <a:srgbClr val="00B050"/>
                </a:solidFill>
                <a:latin typeface="Courier" charset="0"/>
                <a:ea typeface="Courier" charset="0"/>
                <a:cs typeface="Courier" charset="0"/>
              </a:rPr>
              <a:t>from airflow import DAG</a:t>
            </a:r>
            <a:br>
              <a:rPr lang="de-DE" sz="2000" smtClean="0">
                <a:solidFill>
                  <a:srgbClr val="00B050"/>
                </a:solidFill>
                <a:latin typeface="Courier" charset="0"/>
                <a:ea typeface="Courier" charset="0"/>
                <a:cs typeface="Courier" charset="0"/>
              </a:rPr>
            </a:br>
            <a:r>
              <a:rPr lang="de-DE" sz="2000" smtClean="0">
                <a:solidFill>
                  <a:srgbClr val="00B050"/>
                </a:solidFill>
                <a:latin typeface="Courier" charset="0"/>
                <a:ea typeface="Courier" charset="0"/>
                <a:cs typeface="Courier" charset="0"/>
              </a:rPr>
              <a:t>mydag = DAG(...)        </a:t>
            </a:r>
            <a:br>
              <a:rPr lang="de-DE" sz="2000" smtClean="0">
                <a:solidFill>
                  <a:srgbClr val="00B050"/>
                </a:solidFill>
                <a:latin typeface="Courier" charset="0"/>
                <a:ea typeface="Courier" charset="0"/>
                <a:cs typeface="Courier" charset="0"/>
              </a:rPr>
            </a:br>
            <a:r>
              <a:rPr lang="de-DE" sz="2000" smtClean="0">
                <a:solidFill>
                  <a:srgbClr val="00B050"/>
                </a:solidFill>
                <a:latin typeface="Courier" charset="0"/>
                <a:ea typeface="Courier" charset="0"/>
                <a:cs typeface="Courier" charset="0"/>
              </a:rPr>
              <a:t>task_a = afm.PythonOperator(task_id = </a:t>
            </a:r>
            <a:r>
              <a:rPr lang="de-DE" sz="2000" smtClean="0">
                <a:solidFill>
                  <a:srgbClr val="00B050"/>
                </a:solidFill>
                <a:latin typeface="Courier" charset="0"/>
                <a:ea typeface="Courier" charset="0"/>
                <a:cs typeface="Courier" charset="0"/>
              </a:rPr>
              <a:t>'</a:t>
            </a:r>
            <a:r>
              <a:rPr lang="de-DE" sz="2000" smtClean="0">
                <a:solidFill>
                  <a:srgbClr val="00B050"/>
                </a:solidFill>
                <a:latin typeface="Courier" charset="0"/>
                <a:ea typeface="Courier" charset="0"/>
                <a:cs typeface="Courier" charset="0"/>
              </a:rPr>
              <a:t>Task_A',                                                   </a:t>
            </a:r>
            <a:br>
              <a:rPr lang="de-DE" sz="2000" smtClean="0">
                <a:solidFill>
                  <a:srgbClr val="00B050"/>
                </a:solidFill>
                <a:latin typeface="Courier" charset="0"/>
                <a:ea typeface="Courier" charset="0"/>
                <a:cs typeface="Courier" charset="0"/>
              </a:rPr>
            </a:br>
            <a:r>
              <a:rPr lang="de-DE" sz="2000" smtClean="0">
                <a:solidFill>
                  <a:srgbClr val="00B050"/>
                </a:solidFill>
                <a:latin typeface="Courier" charset="0"/>
                <a:ea typeface="Courier" charset="0"/>
                <a:cs typeface="Courier" charset="0"/>
              </a:rPr>
              <a:t>                            python_callable = module.func_a,                                  </a:t>
            </a:r>
            <a:br>
              <a:rPr lang="de-DE" sz="2000" smtClean="0">
                <a:solidFill>
                  <a:srgbClr val="00B050"/>
                </a:solidFill>
                <a:latin typeface="Courier" charset="0"/>
                <a:ea typeface="Courier" charset="0"/>
                <a:cs typeface="Courier" charset="0"/>
              </a:rPr>
            </a:br>
            <a:r>
              <a:rPr lang="de-DE" sz="2000" smtClean="0">
                <a:solidFill>
                  <a:srgbClr val="00B050"/>
                </a:solidFill>
                <a:latin typeface="Courier" charset="0"/>
                <a:ea typeface="Courier" charset="0"/>
                <a:cs typeface="Courier" charset="0"/>
              </a:rPr>
              <a:t>                            dag = mydag)        </a:t>
            </a:r>
          </a:p>
          <a:p>
            <a:pPr marL="0" indent="0">
              <a:buNone/>
            </a:pPr>
            <a:r>
              <a:rPr lang="de-DE" sz="2000" smtClean="0">
                <a:solidFill>
                  <a:srgbClr val="00B050"/>
                </a:solidFill>
                <a:latin typeface="Courier" charset="0"/>
                <a:ea typeface="Courier" charset="0"/>
                <a:cs typeface="Courier" charset="0"/>
              </a:rPr>
              <a:t>task_b </a:t>
            </a: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afm.PythonOperator</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task_id</a:t>
            </a:r>
            <a:r>
              <a:rPr lang="de-DE" sz="2000" dirty="0" smtClean="0">
                <a:solidFill>
                  <a:srgbClr val="00B050"/>
                </a:solidFill>
                <a:latin typeface="Courier" charset="0"/>
                <a:ea typeface="Courier" charset="0"/>
                <a:cs typeface="Courier" charset="0"/>
              </a:rPr>
              <a:t> = </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Task_B</a:t>
            </a: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python_callable</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module.func_b</a:t>
            </a: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dag</a:t>
            </a:r>
            <a:r>
              <a:rPr lang="de-DE" sz="2000" dirty="0" smtClean="0">
                <a:solidFill>
                  <a:srgbClr val="00B050"/>
                </a:solidFill>
                <a:latin typeface="Courier" charset="0"/>
                <a:ea typeface="Courier" charset="0"/>
                <a:cs typeface="Courier" charset="0"/>
              </a:rPr>
              <a:t> </a:t>
            </a:r>
            <a:r>
              <a:rPr lang="de-DE" sz="2000" smtClean="0">
                <a:solidFill>
                  <a:srgbClr val="00B050"/>
                </a:solidFill>
                <a:latin typeface="Courier" charset="0"/>
                <a:ea typeface="Courier" charset="0"/>
                <a:cs typeface="Courier" charset="0"/>
              </a:rPr>
              <a:t>= mydag)        </a:t>
            </a:r>
            <a:endParaRPr lang="de-DE" sz="2000" dirty="0" smtClean="0">
              <a:solidFill>
                <a:srgbClr val="00B050"/>
              </a:solidFill>
              <a:latin typeface="Courier" charset="0"/>
              <a:ea typeface="Courier" charset="0"/>
              <a:cs typeface="Courier" charset="0"/>
            </a:endParaRPr>
          </a:p>
          <a:p>
            <a:pPr marL="0" indent="0">
              <a:buNone/>
            </a:pPr>
            <a:r>
              <a:rPr lang="de-DE" sz="2000" dirty="0" err="1" smtClean="0">
                <a:solidFill>
                  <a:srgbClr val="00B050"/>
                </a:solidFill>
                <a:latin typeface="Courier" charset="0"/>
                <a:ea typeface="Courier" charset="0"/>
                <a:cs typeface="Courier" charset="0"/>
              </a:rPr>
              <a:t>task_b.set_upstream</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task_a</a:t>
            </a:r>
            <a:r>
              <a:rPr lang="de-DE" sz="2000" dirty="0" smtClean="0">
                <a:solidFill>
                  <a:srgbClr val="00B050"/>
                </a:solidFill>
                <a:latin typeface="Courier" charset="0"/>
                <a:ea typeface="Courier" charset="0"/>
                <a:cs typeface="Courier" charset="0"/>
              </a:rPr>
              <a:t>)</a:t>
            </a:r>
            <a:endParaRPr lang="en-US" sz="2000" dirty="0">
              <a:solidFill>
                <a:srgbClr val="00B050"/>
              </a:solidFill>
              <a:latin typeface="Courier" charset="0"/>
              <a:ea typeface="Courier" charset="0"/>
              <a:cs typeface="Courier"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588" y="365125"/>
            <a:ext cx="1270000" cy="1270000"/>
          </a:xfrm>
          <a:prstGeom prst="rect">
            <a:avLst/>
          </a:prstGeom>
        </p:spPr>
      </p:pic>
    </p:spTree>
    <p:extLst>
      <p:ext uri="{BB962C8B-B14F-4D97-AF65-F5344CB8AC3E}">
        <p14:creationId xmlns:p14="http://schemas.microsoft.com/office/powerpoint/2010/main" val="1692518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Airflow Code : Dynamic Task Creation  </a:t>
            </a:r>
            <a:endParaRPr lang="en-US" dirty="0"/>
          </a:p>
        </p:txBody>
      </p:sp>
      <p:sp>
        <p:nvSpPr>
          <p:cNvPr id="3" name="Content Placeholder 2"/>
          <p:cNvSpPr>
            <a:spLocks noGrp="1"/>
          </p:cNvSpPr>
          <p:nvPr>
            <p:ph idx="1"/>
          </p:nvPr>
        </p:nvSpPr>
        <p:spPr/>
        <p:txBody>
          <a:bodyPr>
            <a:normAutofit/>
          </a:bodyPr>
          <a:lstStyle/>
          <a:p>
            <a:pPr marL="0" indent="0">
              <a:buNone/>
            </a:pPr>
            <a:endParaRPr lang="de-DE" sz="2000" dirty="0" smtClean="0">
              <a:solidFill>
                <a:srgbClr val="00B050"/>
              </a:solidFill>
              <a:latin typeface="Courier" charset="0"/>
              <a:ea typeface="Courier" charset="0"/>
              <a:cs typeface="Courier" charset="0"/>
            </a:endParaRPr>
          </a:p>
          <a:p>
            <a:pPr marL="0" indent="0">
              <a:buNone/>
            </a:pPr>
            <a:endParaRPr lang="de-DE" sz="2000" dirty="0">
              <a:solidFill>
                <a:srgbClr val="00B050"/>
              </a:solidFill>
              <a:latin typeface="Courier" charset="0"/>
              <a:ea typeface="Courier" charset="0"/>
              <a:cs typeface="Courier" charset="0"/>
            </a:endParaRPr>
          </a:p>
          <a:p>
            <a:pPr marL="0" indent="0">
              <a:buNone/>
            </a:pPr>
            <a:r>
              <a:rPr lang="de-DE" sz="2000" dirty="0" err="1" smtClean="0">
                <a:solidFill>
                  <a:srgbClr val="00B050"/>
                </a:solidFill>
                <a:latin typeface="Courier" charset="0"/>
                <a:ea typeface="Courier" charset="0"/>
                <a:cs typeface="Courier" charset="0"/>
              </a:rPr>
              <a:t>for</a:t>
            </a:r>
            <a:r>
              <a:rPr lang="de-DE" sz="2000" dirty="0" smtClean="0">
                <a:solidFill>
                  <a:srgbClr val="00B050"/>
                </a:solidFill>
                <a:latin typeface="Courier" charset="0"/>
                <a:ea typeface="Courier" charset="0"/>
                <a:cs typeface="Courier" charset="0"/>
              </a:rPr>
              <a:t> </a:t>
            </a:r>
            <a:r>
              <a:rPr lang="de-DE" sz="2000" dirty="0" err="1">
                <a:solidFill>
                  <a:srgbClr val="00B050"/>
                </a:solidFill>
                <a:latin typeface="Courier" charset="0"/>
                <a:ea typeface="Courier" charset="0"/>
                <a:cs typeface="Courier" charset="0"/>
              </a:rPr>
              <a:t>f</a:t>
            </a:r>
            <a:r>
              <a:rPr lang="de-DE" sz="2000" dirty="0" err="1" smtClean="0">
                <a:solidFill>
                  <a:srgbClr val="00B050"/>
                </a:solidFill>
                <a:latin typeface="Courier" charset="0"/>
                <a:ea typeface="Courier" charset="0"/>
                <a:cs typeface="Courier" charset="0"/>
              </a:rPr>
              <a:t>name</a:t>
            </a:r>
            <a:r>
              <a:rPr lang="de-DE" sz="2000" dirty="0" smtClean="0">
                <a:solidFill>
                  <a:srgbClr val="00B050"/>
                </a:solidFill>
                <a:latin typeface="Courier" charset="0"/>
                <a:ea typeface="Courier" charset="0"/>
                <a:cs typeface="Courier" charset="0"/>
              </a:rPr>
              <a:t> </a:t>
            </a:r>
            <a:r>
              <a:rPr lang="de-DE" sz="2000" dirty="0">
                <a:solidFill>
                  <a:srgbClr val="00B050"/>
                </a:solidFill>
                <a:latin typeface="Courier" charset="0"/>
                <a:ea typeface="Courier" charset="0"/>
                <a:cs typeface="Courier" charset="0"/>
              </a:rPr>
              <a:t>in </a:t>
            </a:r>
            <a:r>
              <a:rPr lang="de-DE" sz="2000" dirty="0" err="1">
                <a:solidFill>
                  <a:srgbClr val="00B050"/>
                </a:solidFill>
                <a:latin typeface="Courier" charset="0"/>
                <a:ea typeface="Courier" charset="0"/>
                <a:cs typeface="Courier" charset="0"/>
              </a:rPr>
              <a:t>files</a:t>
            </a:r>
            <a:r>
              <a:rPr lang="de-DE" sz="2000" dirty="0">
                <a:solidFill>
                  <a:srgbClr val="00B050"/>
                </a:solidFill>
                <a:latin typeface="Courier" charset="0"/>
                <a:ea typeface="Courier" charset="0"/>
                <a:cs typeface="Courier" charset="0"/>
              </a:rPr>
              <a:t>:             </a:t>
            </a:r>
            <a:r>
              <a:rPr lang="de-DE" sz="2000" dirty="0" smtClean="0">
                <a:solidFill>
                  <a:srgbClr val="00B050"/>
                </a:solidFill>
                <a:latin typeface="Courier" charset="0"/>
                <a:ea typeface="Courier" charset="0"/>
                <a:cs typeface="Courier" charset="0"/>
              </a:rPr>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task</a:t>
            </a:r>
            <a:r>
              <a:rPr lang="de-DE" sz="2000" dirty="0" smtClean="0">
                <a:solidFill>
                  <a:srgbClr val="00B050"/>
                </a:solidFill>
                <a:latin typeface="Courier" charset="0"/>
                <a:ea typeface="Courier" charset="0"/>
                <a:cs typeface="Courier" charset="0"/>
              </a:rPr>
              <a:t> </a:t>
            </a:r>
            <a:r>
              <a:rPr lang="de-DE" sz="2000" dirty="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afm.PythonOperator</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task_id</a:t>
            </a:r>
            <a:r>
              <a:rPr lang="de-DE" sz="2000" dirty="0">
                <a:solidFill>
                  <a:srgbClr val="00B050"/>
                </a:solidFill>
                <a:latin typeface="Courier" charset="0"/>
                <a:ea typeface="Courier" charset="0"/>
                <a:cs typeface="Courier" charset="0"/>
              </a:rPr>
              <a:t>=</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proc</a:t>
            </a:r>
            <a:r>
              <a:rPr lang="de-DE" sz="2000" dirty="0" smtClean="0">
                <a:solidFill>
                  <a:srgbClr val="00B050"/>
                </a:solidFill>
                <a:latin typeface="Courier" charset="0"/>
                <a:ea typeface="Courier" charset="0"/>
                <a:cs typeface="Courier" charset="0"/>
              </a:rPr>
              <a:t>_%</a:t>
            </a:r>
            <a:r>
              <a:rPr lang="de-DE" sz="2000" dirty="0" err="1">
                <a:solidFill>
                  <a:srgbClr val="00B050"/>
                </a:solidFill>
                <a:latin typeface="Courier" charset="0"/>
                <a:ea typeface="Courier" charset="0"/>
                <a:cs typeface="Courier" charset="0"/>
              </a:rPr>
              <a:t>s'</a:t>
            </a:r>
            <a:r>
              <a:rPr lang="de-DE" sz="2000" dirty="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fname</a:t>
            </a:r>
            <a:r>
              <a:rPr lang="de-DE" sz="2000" dirty="0" smtClean="0">
                <a:solidFill>
                  <a:srgbClr val="00B050"/>
                </a:solidFill>
                <a:latin typeface="Courier" charset="0"/>
                <a:ea typeface="Courier" charset="0"/>
                <a:cs typeface="Courier" charset="0"/>
              </a:rPr>
              <a:t>,</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python_callable</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process</a:t>
            </a:r>
            <a:r>
              <a:rPr lang="de-DE" sz="2000" dirty="0" smtClean="0">
                <a:solidFill>
                  <a:srgbClr val="00B050"/>
                </a:solidFill>
                <a:latin typeface="Courier" charset="0"/>
                <a:ea typeface="Courier" charset="0"/>
                <a:cs typeface="Courier" charset="0"/>
              </a:rPr>
              <a:t>,</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op_kwargs</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fname</a:t>
            </a:r>
            <a:r>
              <a:rPr lang="de-DE" sz="2000" dirty="0">
                <a:solidFill>
                  <a:srgbClr val="00B050"/>
                </a:solidFill>
                <a:latin typeface="Courier" charset="0"/>
                <a:ea typeface="Courier" charset="0"/>
                <a:cs typeface="Courier" charset="0"/>
              </a:rPr>
              <a:t>'</a:t>
            </a:r>
            <a:r>
              <a:rPr lang="de-DE" sz="2000" dirty="0" smtClean="0">
                <a:solidFill>
                  <a:srgbClr val="00B050"/>
                </a:solidFill>
                <a:latin typeface="Courier" charset="0"/>
                <a:ea typeface="Courier" charset="0"/>
                <a:cs typeface="Courier" charset="0"/>
              </a:rPr>
              <a:t> : </a:t>
            </a:r>
            <a:r>
              <a:rPr lang="de-DE" sz="2000" dirty="0" err="1" smtClean="0">
                <a:solidFill>
                  <a:srgbClr val="00B050"/>
                </a:solidFill>
                <a:latin typeface="Courier" charset="0"/>
                <a:ea typeface="Courier" charset="0"/>
                <a:cs typeface="Courier" charset="0"/>
              </a:rPr>
              <a:t>filename</a:t>
            </a:r>
            <a:r>
              <a:rPr lang="de-DE" sz="2000" dirty="0" smtClean="0">
                <a:solidFill>
                  <a:srgbClr val="00B050"/>
                </a:solidFill>
                <a:latin typeface="Courier" charset="0"/>
                <a:ea typeface="Courier" charset="0"/>
                <a:cs typeface="Courier" charset="0"/>
              </a:rPr>
              <a:t>},</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dag</a:t>
            </a:r>
            <a:r>
              <a:rPr lang="de-DE" sz="2000" dirty="0" smtClean="0">
                <a:solidFill>
                  <a:srgbClr val="00B050"/>
                </a:solidFill>
                <a:latin typeface="Courier" charset="0"/>
                <a:ea typeface="Courier" charset="0"/>
                <a:cs typeface="Courier" charset="0"/>
              </a:rPr>
              <a:t>=DAG)</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br>
              <a:rPr lang="de-DE" sz="2000" dirty="0" smtClean="0">
                <a:solidFill>
                  <a:srgbClr val="00B050"/>
                </a:solidFill>
                <a:latin typeface="Courier" charset="0"/>
                <a:ea typeface="Courier" charset="0"/>
                <a:cs typeface="Courier" charset="0"/>
              </a:rPr>
            </a:br>
            <a:r>
              <a:rPr lang="de-DE" sz="2000" dirty="0" smtClean="0">
                <a:solidFill>
                  <a:srgbClr val="00B050"/>
                </a:solidFill>
                <a:latin typeface="Courier" charset="0"/>
                <a:ea typeface="Courier" charset="0"/>
                <a:cs typeface="Courier" charset="0"/>
              </a:rPr>
              <a:t>  </a:t>
            </a:r>
            <a:r>
              <a:rPr lang="de-DE" sz="2000" dirty="0" err="1" smtClean="0">
                <a:solidFill>
                  <a:srgbClr val="00B050"/>
                </a:solidFill>
                <a:latin typeface="Courier" charset="0"/>
                <a:ea typeface="Courier" charset="0"/>
                <a:cs typeface="Courier" charset="0"/>
              </a:rPr>
              <a:t>task.set_upstream</a:t>
            </a:r>
            <a:r>
              <a:rPr lang="de-DE" sz="2000" dirty="0" smtClean="0">
                <a:solidFill>
                  <a:srgbClr val="00B050"/>
                </a:solidFill>
                <a:latin typeface="Courier" charset="0"/>
                <a:ea typeface="Courier" charset="0"/>
                <a:cs typeface="Courier" charset="0"/>
              </a:rPr>
              <a:t>(</a:t>
            </a:r>
            <a:r>
              <a:rPr lang="de-DE" sz="2000" dirty="0" err="1" smtClean="0">
                <a:solidFill>
                  <a:srgbClr val="00B050"/>
                </a:solidFill>
                <a:latin typeface="Courier" charset="0"/>
                <a:ea typeface="Courier" charset="0"/>
                <a:cs typeface="Courier" charset="0"/>
              </a:rPr>
              <a:t>task_a</a:t>
            </a:r>
            <a:r>
              <a:rPr lang="de-DE" sz="2000" dirty="0">
                <a:solidFill>
                  <a:srgbClr val="00B050"/>
                </a:solidFill>
                <a:latin typeface="Courier" charset="0"/>
                <a:ea typeface="Courier" charset="0"/>
                <a:cs typeface="Courier" charset="0"/>
              </a:rPr>
              <a:t>)</a:t>
            </a:r>
            <a:endParaRPr lang="en-US" sz="2000" dirty="0">
              <a:solidFill>
                <a:srgbClr val="00B050"/>
              </a:solidFill>
              <a:latin typeface="Courier" charset="0"/>
              <a:ea typeface="Courier" charset="0"/>
              <a:cs typeface="Courier"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3977" y="365125"/>
            <a:ext cx="1270000" cy="1270000"/>
          </a:xfrm>
          <a:prstGeom prst="rect">
            <a:avLst/>
          </a:prstGeom>
        </p:spPr>
      </p:pic>
    </p:spTree>
    <p:extLst>
      <p:ext uri="{BB962C8B-B14F-4D97-AF65-F5344CB8AC3E}">
        <p14:creationId xmlns:p14="http://schemas.microsoft.com/office/powerpoint/2010/main" val="115211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Advantages </a:t>
            </a:r>
            <a:endParaRPr lang="en-US" b="1" dirty="0"/>
          </a:p>
        </p:txBody>
      </p:sp>
      <p:sp>
        <p:nvSpPr>
          <p:cNvPr id="3" name="Content Placeholder 2"/>
          <p:cNvSpPr>
            <a:spLocks noGrp="1"/>
          </p:cNvSpPr>
          <p:nvPr>
            <p:ph idx="1"/>
          </p:nvPr>
        </p:nvSpPr>
        <p:spPr/>
        <p:txBody>
          <a:bodyPr/>
          <a:lstStyle/>
          <a:p>
            <a:r>
              <a:rPr lang="en-US" dirty="0" smtClean="0"/>
              <a:t>Comprehensive workflow management solution </a:t>
            </a:r>
          </a:p>
          <a:p>
            <a:r>
              <a:rPr lang="en-US" smtClean="0"/>
              <a:t>Programmatic </a:t>
            </a:r>
            <a:r>
              <a:rPr lang="en-US" dirty="0" smtClean="0"/>
              <a:t>authoring of pipelines - all dependencies expressed in code rather than </a:t>
            </a:r>
            <a:r>
              <a:rPr lang="en-US" dirty="0" err="1" smtClean="0"/>
              <a:t>config</a:t>
            </a:r>
            <a:r>
              <a:rPr lang="en-US" dirty="0" smtClean="0"/>
              <a:t> files such as in </a:t>
            </a:r>
            <a:r>
              <a:rPr lang="en-US" dirty="0" err="1" smtClean="0"/>
              <a:t>Oozie</a:t>
            </a:r>
            <a:r>
              <a:rPr lang="en-US" dirty="0" smtClean="0"/>
              <a:t> (XML).</a:t>
            </a:r>
          </a:p>
          <a:p>
            <a:r>
              <a:rPr lang="en-US" dirty="0" smtClean="0"/>
              <a:t>Extremely feature rich CLI and web UI.</a:t>
            </a:r>
          </a:p>
          <a:p>
            <a:r>
              <a:rPr lang="en-US" dirty="0" smtClean="0"/>
              <a:t>Can express complex dependencies in pipelines - e.g. sub DAGs can be expressed within DAGs.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964" y="392906"/>
            <a:ext cx="1270000" cy="1270000"/>
          </a:xfrm>
          <a:prstGeom prst="rect">
            <a:avLst/>
          </a:prstGeom>
        </p:spPr>
      </p:pic>
    </p:spTree>
    <p:extLst>
      <p:ext uri="{BB962C8B-B14F-4D97-AF65-F5344CB8AC3E}">
        <p14:creationId xmlns:p14="http://schemas.microsoft.com/office/powerpoint/2010/main" val="501650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Airflow Disadvantages   </a:t>
            </a:r>
            <a:endParaRPr lang="en-US" b="1" dirty="0"/>
          </a:p>
        </p:txBody>
      </p:sp>
      <p:sp>
        <p:nvSpPr>
          <p:cNvPr id="3" name="Content Placeholder 2"/>
          <p:cNvSpPr>
            <a:spLocks noGrp="1"/>
          </p:cNvSpPr>
          <p:nvPr>
            <p:ph idx="1"/>
          </p:nvPr>
        </p:nvSpPr>
        <p:spPr/>
        <p:txBody>
          <a:bodyPr/>
          <a:lstStyle/>
          <a:p>
            <a:r>
              <a:rPr lang="en-US" dirty="0" smtClean="0"/>
              <a:t>Architectural complexity – lots of moving pieces – metadata DB, scheduler, queue</a:t>
            </a:r>
          </a:p>
          <a:p>
            <a:r>
              <a:rPr lang="en-US" dirty="0" smtClean="0"/>
              <a:t>Code complexity – not as simple to use as say Luigi.</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423" y="392906"/>
            <a:ext cx="1270000" cy="1270000"/>
          </a:xfrm>
          <a:prstGeom prst="rect">
            <a:avLst/>
          </a:prstGeom>
        </p:spPr>
      </p:pic>
    </p:spTree>
    <p:extLst>
      <p:ext uri="{BB962C8B-B14F-4D97-AF65-F5344CB8AC3E}">
        <p14:creationId xmlns:p14="http://schemas.microsoft.com/office/powerpoint/2010/main" val="80413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br>
              <a:rPr lang="en-US" dirty="0" smtClean="0"/>
            </a:br>
            <a:endParaRPr lang="en-US" dirty="0"/>
          </a:p>
        </p:txBody>
      </p:sp>
      <p:sp>
        <p:nvSpPr>
          <p:cNvPr id="3" name="Content Placeholder 2"/>
          <p:cNvSpPr>
            <a:spLocks noGrp="1"/>
          </p:cNvSpPr>
          <p:nvPr>
            <p:ph idx="1"/>
          </p:nvPr>
        </p:nvSpPr>
        <p:spPr/>
        <p:txBody>
          <a:bodyPr/>
          <a:lstStyle/>
          <a:p>
            <a:r>
              <a:rPr lang="en-US" dirty="0" smtClean="0"/>
              <a:t>Definition and Rationale for Data Pipelines	  </a:t>
            </a:r>
          </a:p>
          <a:p>
            <a:r>
              <a:rPr lang="en-US" dirty="0" smtClean="0"/>
              <a:t>Data Pipeline Tools - Luigi, Airflow, AWS Data Pipeline	  </a:t>
            </a:r>
          </a:p>
          <a:p>
            <a:r>
              <a:rPr lang="en-US" dirty="0" smtClean="0"/>
              <a:t>Usage in </a:t>
            </a:r>
            <a:r>
              <a:rPr lang="en-US" smtClean="0"/>
              <a:t>the cloud and comparative analysis</a:t>
            </a:r>
            <a:endParaRPr lang="en-US" dirty="0"/>
          </a:p>
        </p:txBody>
      </p:sp>
    </p:spTree>
    <p:extLst>
      <p:ext uri="{BB962C8B-B14F-4D97-AF65-F5344CB8AC3E}">
        <p14:creationId xmlns:p14="http://schemas.microsoft.com/office/powerpoint/2010/main" val="1980440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Data Pipeline</a:t>
            </a:r>
            <a:endParaRPr lang="en-US" b="1" dirty="0"/>
          </a:p>
        </p:txBody>
      </p:sp>
      <p:sp>
        <p:nvSpPr>
          <p:cNvPr id="3" name="Content Placeholder 2"/>
          <p:cNvSpPr>
            <a:spLocks noGrp="1"/>
          </p:cNvSpPr>
          <p:nvPr>
            <p:ph idx="1"/>
          </p:nvPr>
        </p:nvSpPr>
        <p:spPr/>
        <p:txBody>
          <a:bodyPr/>
          <a:lstStyle/>
          <a:p>
            <a:r>
              <a:rPr lang="en-US" dirty="0" smtClean="0"/>
              <a:t>Web-service based workflow manager for managing data pipelines created via Amazon Web Services AWS</a:t>
            </a:r>
          </a:p>
          <a:p>
            <a:r>
              <a:rPr lang="en-US" dirty="0" smtClean="0"/>
              <a:t>Similar to SSIS rather than Python based workflow engine like Luigi, Airflow</a:t>
            </a:r>
          </a:p>
          <a:p>
            <a:r>
              <a:rPr lang="en-US" dirty="0" smtClean="0"/>
              <a:t>Requires SNS endpoint</a:t>
            </a:r>
          </a:p>
          <a:p>
            <a:r>
              <a:rPr lang="en-US" dirty="0" smtClean="0"/>
              <a:t>Basically ETL process hosted on Amazon's Cloud</a:t>
            </a:r>
          </a:p>
          <a:p>
            <a:r>
              <a:rPr lang="en-US" dirty="0" smtClean="0"/>
              <a:t>Emphasis is more on UI based pipeline creation and management</a:t>
            </a:r>
            <a:br>
              <a:rPr lang="en-US" dirty="0" smtClean="0"/>
            </a:br>
            <a:r>
              <a:rPr lang="en-US" dirty="0" smtClean="0"/>
              <a:t>rather than a programmatic approach.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307" y="597238"/>
            <a:ext cx="2582094" cy="1093450"/>
          </a:xfrm>
          <a:prstGeom prst="rect">
            <a:avLst/>
          </a:prstGeom>
        </p:spPr>
      </p:pic>
    </p:spTree>
    <p:extLst>
      <p:ext uri="{BB962C8B-B14F-4D97-AF65-F5344CB8AC3E}">
        <p14:creationId xmlns:p14="http://schemas.microsoft.com/office/powerpoint/2010/main" val="667306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AWS Data Pipeline UI    </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327" y="1825625"/>
            <a:ext cx="7249346" cy="435133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307" y="597238"/>
            <a:ext cx="2582094" cy="1093450"/>
          </a:xfrm>
          <a:prstGeom prst="rect">
            <a:avLst/>
          </a:prstGeom>
        </p:spPr>
      </p:pic>
    </p:spTree>
    <p:extLst>
      <p:ext uri="{BB962C8B-B14F-4D97-AF65-F5344CB8AC3E}">
        <p14:creationId xmlns:p14="http://schemas.microsoft.com/office/powerpoint/2010/main" val="1318597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Data Pipeline Creation </a:t>
            </a:r>
            <a:endParaRPr lang="en-US" b="1" dirty="0"/>
          </a:p>
        </p:txBody>
      </p:sp>
      <p:sp>
        <p:nvSpPr>
          <p:cNvPr id="3" name="Content Placeholder 2"/>
          <p:cNvSpPr>
            <a:spLocks noGrp="1"/>
          </p:cNvSpPr>
          <p:nvPr>
            <p:ph idx="1"/>
          </p:nvPr>
        </p:nvSpPr>
        <p:spPr/>
        <p:txBody>
          <a:bodyPr/>
          <a:lstStyle/>
          <a:p>
            <a:r>
              <a:rPr lang="en-US" dirty="0" smtClean="0"/>
              <a:t>Various ways to create a pipeline:</a:t>
            </a:r>
            <a:endParaRPr lang="en-US" dirty="0"/>
          </a:p>
          <a:p>
            <a:pPr lvl="1"/>
            <a:r>
              <a:rPr lang="en-US" b="1" dirty="0"/>
              <a:t>AWS Management </a:t>
            </a:r>
            <a:r>
              <a:rPr lang="en-US" b="1" dirty="0" smtClean="0"/>
              <a:t>Console  - </a:t>
            </a:r>
            <a:r>
              <a:rPr lang="en-US" dirty="0" smtClean="0"/>
              <a:t>web </a:t>
            </a:r>
            <a:r>
              <a:rPr lang="en-US" dirty="0"/>
              <a:t>interface </a:t>
            </a:r>
            <a:r>
              <a:rPr lang="en-US" dirty="0" smtClean="0"/>
              <a:t>to manage AWS </a:t>
            </a:r>
            <a:r>
              <a:rPr lang="en-US" dirty="0"/>
              <a:t>Data Pipeline</a:t>
            </a:r>
            <a:r>
              <a:rPr lang="en-US" dirty="0" smtClean="0"/>
              <a:t>.</a:t>
            </a:r>
          </a:p>
          <a:p>
            <a:pPr lvl="1"/>
            <a:r>
              <a:rPr lang="en-US" b="1" dirty="0" smtClean="0"/>
              <a:t>AWS </a:t>
            </a:r>
            <a:r>
              <a:rPr lang="en-US" b="1" dirty="0"/>
              <a:t>Command Line Interface (AWS CLI)</a:t>
            </a:r>
            <a:r>
              <a:rPr lang="en-US" dirty="0"/>
              <a:t> </a:t>
            </a:r>
            <a:r>
              <a:rPr lang="en-US" dirty="0" smtClean="0"/>
              <a:t>- with a pipeline definition file in JSON format.</a:t>
            </a:r>
          </a:p>
          <a:p>
            <a:pPr lvl="1"/>
            <a:r>
              <a:rPr lang="en-US" b="1" dirty="0"/>
              <a:t>AWS SDKs</a:t>
            </a:r>
            <a:r>
              <a:rPr lang="en-US" dirty="0"/>
              <a:t> — Provides language-specific </a:t>
            </a:r>
            <a:r>
              <a:rPr lang="en-US" dirty="0" smtClean="0"/>
              <a:t>APIs.  </a:t>
            </a:r>
            <a:br>
              <a:rPr lang="en-US" dirty="0" smtClean="0"/>
            </a:br>
            <a:r>
              <a:rPr lang="en-US" dirty="0" smtClean="0"/>
              <a:t>In Python's case you can use the boto3 module.</a:t>
            </a:r>
            <a:br>
              <a:rPr lang="en-US" dirty="0" smtClean="0"/>
            </a:br>
            <a:r>
              <a:rPr lang="en-US" dirty="0" smtClean="0"/>
              <a:t>See: </a:t>
            </a:r>
            <a:br>
              <a:rPr lang="en-US" dirty="0" smtClean="0"/>
            </a:br>
            <a:r>
              <a:rPr lang="en-US" sz="2000" dirty="0" smtClean="0">
                <a:solidFill>
                  <a:srgbClr val="0070C0"/>
                </a:solidFill>
              </a:rPr>
              <a:t>https://boto3.readthedocs.io/</a:t>
            </a:r>
            <a:r>
              <a:rPr lang="en-US" sz="2000" dirty="0" err="1" smtClean="0">
                <a:solidFill>
                  <a:srgbClr val="0070C0"/>
                </a:solidFill>
              </a:rPr>
              <a:t>en</a:t>
            </a:r>
            <a:r>
              <a:rPr lang="en-US" sz="2000" dirty="0" smtClean="0">
                <a:solidFill>
                  <a:srgbClr val="0070C0"/>
                </a:solidFill>
              </a:rPr>
              <a:t>/latest/reference/services/</a:t>
            </a:r>
            <a:r>
              <a:rPr lang="en-US" sz="2000" dirty="0" err="1" smtClean="0">
                <a:solidFill>
                  <a:srgbClr val="0070C0"/>
                </a:solidFill>
              </a:rPr>
              <a:t>datapipeline.html</a:t>
            </a:r>
            <a:r>
              <a:rPr lang="en-US" sz="2000" dirty="0" smtClean="0">
                <a:solidFill>
                  <a:srgbClr val="0070C0"/>
                </a:solidFill>
              </a:rPr>
              <a:t> </a:t>
            </a:r>
          </a:p>
          <a:p>
            <a:pPr lvl="1"/>
            <a:r>
              <a:rPr lang="en-US" b="1" dirty="0"/>
              <a:t>Query API</a:t>
            </a:r>
            <a:r>
              <a:rPr lang="en-US" dirty="0"/>
              <a:t>— Provides low-level APIs that you call using HTTPS requests. Using the Query API is the most direct way to access AWS Data Pipeline</a:t>
            </a:r>
            <a:r>
              <a:rPr lang="en-US" dirty="0" smtClean="0"/>
              <a:t/>
            </a:r>
            <a:br>
              <a:rPr lang="en-US" dirty="0" smtClean="0"/>
            </a:b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860" y="481181"/>
            <a:ext cx="2582094" cy="1093450"/>
          </a:xfrm>
          <a:prstGeom prst="rect">
            <a:avLst/>
          </a:prstGeom>
        </p:spPr>
      </p:pic>
    </p:spTree>
    <p:extLst>
      <p:ext uri="{BB962C8B-B14F-4D97-AF65-F5344CB8AC3E}">
        <p14:creationId xmlns:p14="http://schemas.microsoft.com/office/powerpoint/2010/main" val="1229712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AWS Pipeline Definition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858" y="1825625"/>
            <a:ext cx="5102237" cy="47548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860" y="481181"/>
            <a:ext cx="2582094" cy="1093450"/>
          </a:xfrm>
          <a:prstGeom prst="rect">
            <a:avLst/>
          </a:prstGeom>
        </p:spPr>
      </p:pic>
    </p:spTree>
    <p:extLst>
      <p:ext uri="{BB962C8B-B14F-4D97-AF65-F5344CB8AC3E}">
        <p14:creationId xmlns:p14="http://schemas.microsoft.com/office/powerpoint/2010/main" val="1681496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t>
            </a:r>
            <a:endParaRPr lang="en-US" b="1" dirty="0"/>
          </a:p>
        </p:txBody>
      </p:sp>
      <p:sp>
        <p:nvSpPr>
          <p:cNvPr id="3" name="Content Placeholder 2"/>
          <p:cNvSpPr>
            <a:spLocks noGrp="1"/>
          </p:cNvSpPr>
          <p:nvPr>
            <p:ph idx="1"/>
          </p:nvPr>
        </p:nvSpPr>
        <p:spPr/>
        <p:txBody>
          <a:bodyPr/>
          <a:lstStyle/>
          <a:p>
            <a:r>
              <a:rPr lang="en-US" dirty="0" smtClean="0"/>
              <a:t>Seamless integration with AWS Services - Amazon S3, Amazon RDS, HDFS (AWS EMR), Redshift  </a:t>
            </a:r>
          </a:p>
          <a:p>
            <a:r>
              <a:rPr lang="en-US" dirty="0" smtClean="0"/>
              <a:t>Easy to use web UI for creating and monitoring pipelines.</a:t>
            </a:r>
          </a:p>
          <a:p>
            <a:r>
              <a:rPr lang="en-US" dirty="0" smtClean="0"/>
              <a:t>(To non-programmers) – emphasis is on configuration-based pipeline specification.</a:t>
            </a:r>
          </a:p>
          <a:p>
            <a:r>
              <a:rPr lang="en-US" dirty="0" smtClean="0"/>
              <a:t>No need to install any additional software for use in the AWS cloud environment unlike tools like Luigi, Airflow.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919" y="481181"/>
            <a:ext cx="2582094" cy="1093450"/>
          </a:xfrm>
          <a:prstGeom prst="rect">
            <a:avLst/>
          </a:prstGeom>
        </p:spPr>
      </p:pic>
    </p:spTree>
    <p:extLst>
      <p:ext uri="{BB962C8B-B14F-4D97-AF65-F5344CB8AC3E}">
        <p14:creationId xmlns:p14="http://schemas.microsoft.com/office/powerpoint/2010/main" val="531622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a:t>
            </a:r>
            <a:endParaRPr lang="en-US" b="1" dirty="0"/>
          </a:p>
        </p:txBody>
      </p:sp>
      <p:sp>
        <p:nvSpPr>
          <p:cNvPr id="3" name="Content Placeholder 2"/>
          <p:cNvSpPr>
            <a:spLocks noGrp="1"/>
          </p:cNvSpPr>
          <p:nvPr>
            <p:ph idx="1"/>
          </p:nvPr>
        </p:nvSpPr>
        <p:spPr/>
        <p:txBody>
          <a:bodyPr/>
          <a:lstStyle/>
          <a:p>
            <a:r>
              <a:rPr lang="en-US" dirty="0" smtClean="0"/>
              <a:t>Very tight coupling with AWS Services. Essentially vendor lock-in.</a:t>
            </a:r>
          </a:p>
          <a:p>
            <a:r>
              <a:rPr lang="en-US" dirty="0" smtClean="0"/>
              <a:t>Requires paying for services you may not want to use S3, Dynamo RDS etc.</a:t>
            </a:r>
          </a:p>
          <a:p>
            <a:r>
              <a:rPr lang="en-US" dirty="0" smtClean="0"/>
              <a:t>Not very programmatic  - more configuration file-based.  Programmability via Python was limited. Cannot specify the dependencies in Python code like  you do in Luigi/Airflow.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683" y="481181"/>
            <a:ext cx="2582094" cy="1093450"/>
          </a:xfrm>
          <a:prstGeom prst="rect">
            <a:avLst/>
          </a:prstGeom>
        </p:spPr>
      </p:pic>
    </p:spTree>
    <p:extLst>
      <p:ext uri="{BB962C8B-B14F-4D97-AF65-F5344CB8AC3E}">
        <p14:creationId xmlns:p14="http://schemas.microsoft.com/office/powerpoint/2010/main" val="1136422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Pipelines in the cloud - AWS</a:t>
            </a:r>
            <a:endParaRPr lang="en-US" dirty="0"/>
          </a:p>
        </p:txBody>
      </p:sp>
      <p:sp>
        <p:nvSpPr>
          <p:cNvPr id="3" name="Content Placeholder 2"/>
          <p:cNvSpPr>
            <a:spLocks noGrp="1"/>
          </p:cNvSpPr>
          <p:nvPr>
            <p:ph idx="1"/>
          </p:nvPr>
        </p:nvSpPr>
        <p:spPr/>
        <p:txBody>
          <a:bodyPr/>
          <a:lstStyle/>
          <a:p>
            <a:r>
              <a:rPr lang="en-US" dirty="0" smtClean="0"/>
              <a:t>For Luigi, Airflow :</a:t>
            </a:r>
          </a:p>
          <a:p>
            <a:pPr lvl="1"/>
            <a:r>
              <a:rPr lang="en-US" dirty="0" smtClean="0"/>
              <a:t>Launch EC2 instance</a:t>
            </a:r>
          </a:p>
          <a:p>
            <a:pPr lvl="1"/>
            <a:r>
              <a:rPr lang="en-US" dirty="0" smtClean="0"/>
              <a:t>Install Python – via Anaconda</a:t>
            </a:r>
            <a:endParaRPr lang="en-US" dirty="0" smtClean="0"/>
          </a:p>
          <a:p>
            <a:pPr lvl="1"/>
            <a:r>
              <a:rPr lang="en-US" dirty="0">
                <a:solidFill>
                  <a:srgbClr val="00B050"/>
                </a:solidFill>
                <a:latin typeface="Courier" charset="0"/>
                <a:ea typeface="Courier" charset="0"/>
                <a:cs typeface="Courier" charset="0"/>
              </a:rPr>
              <a:t>p</a:t>
            </a:r>
            <a:r>
              <a:rPr lang="en-US" dirty="0" smtClean="0">
                <a:solidFill>
                  <a:srgbClr val="00B050"/>
                </a:solidFill>
                <a:latin typeface="Courier" charset="0"/>
                <a:ea typeface="Courier" charset="0"/>
                <a:cs typeface="Courier" charset="0"/>
              </a:rPr>
              <a:t>ip install </a:t>
            </a:r>
            <a:r>
              <a:rPr lang="en-US" dirty="0" err="1" smtClean="0">
                <a:solidFill>
                  <a:srgbClr val="00B050"/>
                </a:solidFill>
                <a:latin typeface="Courier" charset="0"/>
                <a:ea typeface="Courier" charset="0"/>
                <a:cs typeface="Courier" charset="0"/>
              </a:rPr>
              <a:t>luigi</a:t>
            </a:r>
            <a:endParaRPr lang="en-US" dirty="0" smtClean="0">
              <a:solidFill>
                <a:srgbClr val="00B050"/>
              </a:solidFill>
              <a:latin typeface="Courier" charset="0"/>
              <a:ea typeface="Courier" charset="0"/>
              <a:cs typeface="Courier" charset="0"/>
            </a:endParaRPr>
          </a:p>
          <a:p>
            <a:pPr lvl="1"/>
            <a:r>
              <a:rPr lang="en-US" dirty="0" smtClean="0">
                <a:solidFill>
                  <a:srgbClr val="00B050"/>
                </a:solidFill>
                <a:latin typeface="Courier" charset="0"/>
                <a:ea typeface="Courier" charset="0"/>
                <a:cs typeface="Courier" charset="0"/>
              </a:rPr>
              <a:t>pip install airflow</a:t>
            </a:r>
          </a:p>
          <a:p>
            <a:pPr lvl="1"/>
            <a:endParaRPr lang="en-US" dirty="0" smtClean="0">
              <a:latin typeface="Courier" charset="0"/>
              <a:ea typeface="Courier" charset="0"/>
              <a:cs typeface="Courier" charset="0"/>
            </a:endParaRPr>
          </a:p>
          <a:p>
            <a:r>
              <a:rPr lang="en-US" dirty="0" smtClean="0"/>
              <a:t>For AWS Data Pipeline :</a:t>
            </a:r>
          </a:p>
          <a:p>
            <a:pPr lvl="1"/>
            <a:endParaRPr lang="en-US" dirty="0" smtClean="0"/>
          </a:p>
          <a:p>
            <a:pPr lvl="1"/>
            <a:endParaRPr lang="en-US" dirty="0" smtClean="0"/>
          </a:p>
        </p:txBody>
      </p:sp>
    </p:spTree>
    <p:extLst>
      <p:ext uri="{BB962C8B-B14F-4D97-AF65-F5344CB8AC3E}">
        <p14:creationId xmlns:p14="http://schemas.microsoft.com/office/powerpoint/2010/main" val="13200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620122"/>
          </a:xfrm>
        </p:spPr>
        <p:txBody>
          <a:bodyPr>
            <a:normAutofit/>
          </a:bodyPr>
          <a:lstStyle/>
          <a:p>
            <a:r>
              <a:rPr lang="en-US" b="1" dirty="0" smtClean="0"/>
              <a:t>Luigi vs. Airflow vs. AWS Data Pipeline</a:t>
            </a:r>
            <a:br>
              <a:rPr lang="en-US" b="1" dirty="0" smtClean="0"/>
            </a:br>
            <a:r>
              <a:rPr lang="en-US" dirty="0" smtClean="0"/>
              <a:t> </a:t>
            </a:r>
            <a:br>
              <a:rPr lang="en-US" dirty="0"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7780319"/>
              </p:ext>
            </p:extLst>
          </p:nvPr>
        </p:nvGraphicFramePr>
        <p:xfrm>
          <a:off x="838200" y="3126890"/>
          <a:ext cx="10515600" cy="2590800"/>
        </p:xfrm>
        <a:graphic>
          <a:graphicData uri="http://schemas.openxmlformats.org/drawingml/2006/table">
            <a:tbl>
              <a:tblPr firstRow="1" firstCol="1" bandRow="1">
                <a:tableStyleId>{5C22544A-7EE6-4342-B048-85BDC9FD1C3A}</a:tableStyleId>
              </a:tblPr>
              <a:tblGrid>
                <a:gridCol w="2628900"/>
                <a:gridCol w="2342029"/>
                <a:gridCol w="2915771"/>
                <a:gridCol w="2628900"/>
              </a:tblGrid>
              <a:tr h="0">
                <a:tc>
                  <a:txBody>
                    <a:bodyPr/>
                    <a:lstStyle/>
                    <a:p>
                      <a:r>
                        <a:rPr lang="en-US" b="0" cap="none" spc="0" dirty="0" smtClean="0">
                          <a:ln w="0"/>
                          <a:solidFill>
                            <a:schemeClr val="tx1"/>
                          </a:solidFill>
                          <a:effectLst>
                            <a:outerShdw blurRad="38100" dist="19050" dir="2700000" algn="tl" rotWithShape="0">
                              <a:schemeClr val="dk1">
                                <a:alpha val="40000"/>
                              </a:schemeClr>
                            </a:outerShdw>
                          </a:effectLst>
                        </a:rPr>
                        <a:t>Metric</a:t>
                      </a:r>
                      <a:endParaRPr lang="en-US"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US" dirty="0" smtClean="0"/>
                        <a:t>Luigi</a:t>
                      </a:r>
                      <a:endParaRPr lang="en-US" dirty="0"/>
                    </a:p>
                  </a:txBody>
                  <a:tcPr/>
                </a:tc>
                <a:tc>
                  <a:txBody>
                    <a:bodyPr/>
                    <a:lstStyle/>
                    <a:p>
                      <a:r>
                        <a:rPr lang="en-US" dirty="0" smtClean="0"/>
                        <a:t>Airflow</a:t>
                      </a:r>
                      <a:endParaRPr lang="en-US" dirty="0"/>
                    </a:p>
                  </a:txBody>
                  <a:tcPr/>
                </a:tc>
                <a:tc>
                  <a:txBody>
                    <a:bodyPr/>
                    <a:lstStyle/>
                    <a:p>
                      <a:r>
                        <a:rPr lang="en-US" dirty="0" smtClean="0"/>
                        <a:t>AWS Data Pipeline</a:t>
                      </a:r>
                      <a:endParaRPr lang="en-US" dirty="0"/>
                    </a:p>
                  </a:txBody>
                  <a:tcPr/>
                </a:tc>
              </a:tr>
              <a:tr h="370840">
                <a:tc>
                  <a:txBody>
                    <a:bodyPr/>
                    <a:lstStyle/>
                    <a:p>
                      <a:r>
                        <a:rPr lang="en-US" dirty="0" smtClean="0"/>
                        <a:t>Ease of use</a:t>
                      </a:r>
                      <a:endParaRPr lang="en-US" dirty="0"/>
                    </a:p>
                  </a:txBody>
                  <a:tcPr/>
                </a:tc>
                <a:tc>
                  <a:txBody>
                    <a:bodyPr/>
                    <a:lstStyle/>
                    <a:p>
                      <a:r>
                        <a:rPr lang="en-US" dirty="0" smtClean="0"/>
                        <a:t>Easy</a:t>
                      </a:r>
                      <a:endParaRPr lang="en-US" dirty="0"/>
                    </a:p>
                  </a:txBody>
                  <a:tcPr/>
                </a:tc>
                <a:tc>
                  <a:txBody>
                    <a:bodyPr/>
                    <a:lstStyle/>
                    <a:p>
                      <a:r>
                        <a:rPr lang="en-US" dirty="0" smtClean="0"/>
                        <a:t>Moderate</a:t>
                      </a:r>
                      <a:endParaRPr lang="en-US" dirty="0"/>
                    </a:p>
                  </a:txBody>
                  <a:tcPr/>
                </a:tc>
                <a:tc>
                  <a:txBody>
                    <a:bodyPr/>
                    <a:lstStyle/>
                    <a:p>
                      <a:r>
                        <a:rPr lang="en-US" dirty="0" smtClean="0"/>
                        <a:t>It depends</a:t>
                      </a:r>
                      <a:endParaRPr lang="en-US" dirty="0"/>
                    </a:p>
                  </a:txBody>
                  <a:tcPr/>
                </a:tc>
              </a:tr>
              <a:tr h="370840">
                <a:tc>
                  <a:txBody>
                    <a:bodyPr/>
                    <a:lstStyle/>
                    <a:p>
                      <a:r>
                        <a:rPr lang="en-US" dirty="0" smtClean="0"/>
                        <a:t>Programmability</a:t>
                      </a:r>
                      <a:endParaRPr lang="en-US" dirty="0"/>
                    </a:p>
                  </a:txBody>
                  <a:tcPr/>
                </a:tc>
                <a:tc>
                  <a:txBody>
                    <a:bodyPr/>
                    <a:lstStyle/>
                    <a:p>
                      <a:r>
                        <a:rPr lang="en-US" dirty="0" smtClean="0"/>
                        <a:t>Medium</a:t>
                      </a:r>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r>
              <a:tr h="370840">
                <a:tc>
                  <a:txBody>
                    <a:bodyPr/>
                    <a:lstStyle/>
                    <a:p>
                      <a:r>
                        <a:rPr lang="en-US" dirty="0" smtClean="0"/>
                        <a:t>Complexity</a:t>
                      </a:r>
                      <a:endParaRPr lang="en-US" dirty="0"/>
                    </a:p>
                  </a:txBody>
                  <a:tcPr/>
                </a:tc>
                <a:tc>
                  <a:txBody>
                    <a:bodyPr/>
                    <a:lstStyle/>
                    <a:p>
                      <a:r>
                        <a:rPr lang="en-US" dirty="0" smtClean="0"/>
                        <a:t>Low</a:t>
                      </a:r>
                      <a:endParaRPr lang="en-US" dirty="0"/>
                    </a:p>
                  </a:txBody>
                  <a:tcPr/>
                </a:tc>
                <a:tc>
                  <a:txBody>
                    <a:bodyPr/>
                    <a:lstStyle/>
                    <a:p>
                      <a:r>
                        <a:rPr lang="en-US" dirty="0" smtClean="0"/>
                        <a:t>Moderate</a:t>
                      </a:r>
                      <a:endParaRPr lang="en-US" dirty="0"/>
                    </a:p>
                  </a:txBody>
                  <a:tcPr/>
                </a:tc>
                <a:tc>
                  <a:txBody>
                    <a:bodyPr/>
                    <a:lstStyle/>
                    <a:p>
                      <a:r>
                        <a:rPr lang="en-US" dirty="0" smtClean="0"/>
                        <a:t>Moderate</a:t>
                      </a:r>
                      <a:endParaRPr lang="en-US" dirty="0"/>
                    </a:p>
                  </a:txBody>
                  <a:tcPr/>
                </a:tc>
              </a:tr>
              <a:tr h="370840">
                <a:tc>
                  <a:txBody>
                    <a:bodyPr/>
                    <a:lstStyle/>
                    <a:p>
                      <a:r>
                        <a:rPr lang="en-US" dirty="0" smtClean="0"/>
                        <a:t>Cloud provider coupling</a:t>
                      </a:r>
                      <a:endParaRPr lang="en-US" dirty="0"/>
                    </a:p>
                  </a:txBody>
                  <a:tcPr/>
                </a:tc>
                <a:tc>
                  <a:txBody>
                    <a:bodyPr/>
                    <a:lstStyle/>
                    <a:p>
                      <a:r>
                        <a:rPr lang="en-US" dirty="0" smtClean="0"/>
                        <a:t>None</a:t>
                      </a:r>
                      <a:endParaRPr lang="en-US" dirty="0"/>
                    </a:p>
                  </a:txBody>
                  <a:tcPr/>
                </a:tc>
                <a:tc>
                  <a:txBody>
                    <a:bodyPr/>
                    <a:lstStyle/>
                    <a:p>
                      <a:r>
                        <a:rPr lang="en-US" dirty="0" smtClean="0"/>
                        <a:t>None</a:t>
                      </a:r>
                      <a:endParaRPr lang="en-US" dirty="0"/>
                    </a:p>
                  </a:txBody>
                  <a:tcPr/>
                </a:tc>
                <a:tc>
                  <a:txBody>
                    <a:bodyPr/>
                    <a:lstStyle/>
                    <a:p>
                      <a:r>
                        <a:rPr lang="en-US" dirty="0" smtClean="0"/>
                        <a:t>High</a:t>
                      </a:r>
                      <a:endParaRPr lang="en-US" dirty="0"/>
                    </a:p>
                  </a:txBody>
                  <a:tcPr/>
                </a:tc>
              </a:tr>
              <a:tr h="370840">
                <a:tc>
                  <a:txBody>
                    <a:bodyPr/>
                    <a:lstStyle/>
                    <a:p>
                      <a:r>
                        <a:rPr lang="en-US" dirty="0" smtClean="0"/>
                        <a:t>Cost</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r>
              <a:tr h="370840">
                <a:tc>
                  <a:txBody>
                    <a:bodyPr/>
                    <a:lstStyle/>
                    <a:p>
                      <a:r>
                        <a:rPr lang="en-US" dirty="0" smtClean="0"/>
                        <a:t>Developer learning curve</a:t>
                      </a:r>
                      <a:endParaRPr lang="en-US" dirty="0"/>
                    </a:p>
                  </a:txBody>
                  <a:tcPr/>
                </a:tc>
                <a:tc>
                  <a:txBody>
                    <a:bodyPr/>
                    <a:lstStyle/>
                    <a:p>
                      <a:r>
                        <a:rPr lang="en-US" dirty="0" smtClean="0"/>
                        <a:t>Low</a:t>
                      </a:r>
                      <a:endParaRPr lang="en-US" dirty="0"/>
                    </a:p>
                  </a:txBody>
                  <a:tcPr/>
                </a:tc>
                <a:tc>
                  <a:txBody>
                    <a:bodyPr/>
                    <a:lstStyle/>
                    <a:p>
                      <a:r>
                        <a:rPr lang="en-US" dirty="0" smtClean="0"/>
                        <a:t>Moderate</a:t>
                      </a:r>
                      <a:endParaRPr lang="en-US" dirty="0"/>
                    </a:p>
                  </a:txBody>
                  <a:tcPr/>
                </a:tc>
                <a:tc>
                  <a:txBody>
                    <a:bodyPr/>
                    <a:lstStyle/>
                    <a:p>
                      <a:r>
                        <a:rPr lang="en-US" dirty="0" smtClean="0"/>
                        <a:t>Moderate to High</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89" y="1888166"/>
            <a:ext cx="2463801" cy="10658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347" y="1786068"/>
            <a:ext cx="1270000" cy="127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5458" y="1693078"/>
            <a:ext cx="2582094" cy="1093450"/>
          </a:xfrm>
          <a:prstGeom prst="rect">
            <a:avLst/>
          </a:prstGeom>
        </p:spPr>
      </p:pic>
    </p:spTree>
    <p:extLst>
      <p:ext uri="{BB962C8B-B14F-4D97-AF65-F5344CB8AC3E}">
        <p14:creationId xmlns:p14="http://schemas.microsoft.com/office/powerpoint/2010/main" val="1359268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1787"/>
          </a:xfrm>
        </p:spPr>
        <p:txBody>
          <a:bodyPr>
            <a:normAutofit fontScale="90000"/>
          </a:bodyPr>
          <a:lstStyle/>
          <a:p>
            <a:r>
              <a:rPr lang="en-US" b="1" dirty="0" smtClean="0"/>
              <a:t>Conclusions</a:t>
            </a:r>
            <a:r>
              <a:rPr lang="en-US" dirty="0" smtClean="0"/>
              <a:t/>
            </a:r>
            <a:br>
              <a:rPr lang="en-US" dirty="0" smtClean="0"/>
            </a:b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838200" y="2220321"/>
            <a:ext cx="10515600" cy="3956641"/>
          </a:xfrm>
        </p:spPr>
        <p:txBody>
          <a:bodyPr>
            <a:normAutofit/>
          </a:bodyPr>
          <a:lstStyle/>
          <a:p>
            <a:r>
              <a:rPr lang="en-US" dirty="0" smtClean="0"/>
              <a:t>Use Luigi if:</a:t>
            </a:r>
          </a:p>
          <a:p>
            <a:pPr lvl="1"/>
            <a:r>
              <a:rPr lang="en-US" dirty="0" smtClean="0"/>
              <a:t>You have relatively simple workflows.</a:t>
            </a:r>
          </a:p>
          <a:p>
            <a:pPr lvl="1"/>
            <a:r>
              <a:rPr lang="en-US" dirty="0" smtClean="0"/>
              <a:t>You want a minimalist workflow management solution which is programmatic.  </a:t>
            </a:r>
          </a:p>
          <a:p>
            <a:pPr lvl="1"/>
            <a:r>
              <a:rPr lang="en-US" dirty="0" smtClean="0"/>
              <a:t>You want a tried and tested mature solution which has a vast knowledge base of solutions.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595" y="195215"/>
            <a:ext cx="2463801" cy="1065803"/>
          </a:xfrm>
          <a:prstGeom prst="rect">
            <a:avLst/>
          </a:prstGeom>
        </p:spPr>
      </p:pic>
    </p:spTree>
    <p:extLst>
      <p:ext uri="{BB962C8B-B14F-4D97-AF65-F5344CB8AC3E}">
        <p14:creationId xmlns:p14="http://schemas.microsoft.com/office/powerpoint/2010/main" val="804024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Use Airflow if:</a:t>
            </a:r>
          </a:p>
          <a:p>
            <a:pPr lvl="1"/>
            <a:r>
              <a:rPr lang="en-US" dirty="0" smtClean="0"/>
              <a:t>You would like an all in one solution.</a:t>
            </a:r>
          </a:p>
          <a:p>
            <a:pPr lvl="1"/>
            <a:r>
              <a:rPr lang="en-US" dirty="0" smtClean="0"/>
              <a:t>You have complicated workflows with many dependencies.</a:t>
            </a:r>
          </a:p>
          <a:p>
            <a:pPr lvl="1"/>
            <a:r>
              <a:rPr lang="en-US" dirty="0" smtClean="0"/>
              <a:t>You prefer encoding your task dependencies in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300" y="420688"/>
            <a:ext cx="1270000" cy="1270000"/>
          </a:xfrm>
          <a:prstGeom prst="rect">
            <a:avLst/>
          </a:prstGeom>
        </p:spPr>
      </p:pic>
    </p:spTree>
    <p:extLst>
      <p:ext uri="{BB962C8B-B14F-4D97-AF65-F5344CB8AC3E}">
        <p14:creationId xmlns:p14="http://schemas.microsoft.com/office/powerpoint/2010/main" val="1610489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pipeline ?</a:t>
            </a:r>
            <a:endParaRPr lang="en-US" dirty="0"/>
          </a:p>
        </p:txBody>
      </p:sp>
      <p:sp>
        <p:nvSpPr>
          <p:cNvPr id="3" name="Content Placeholder 2"/>
          <p:cNvSpPr>
            <a:spLocks noGrp="1"/>
          </p:cNvSpPr>
          <p:nvPr>
            <p:ph idx="1"/>
          </p:nvPr>
        </p:nvSpPr>
        <p:spPr/>
        <p:txBody>
          <a:bodyPr/>
          <a:lstStyle/>
          <a:p>
            <a:r>
              <a:rPr lang="en-US" dirty="0" smtClean="0"/>
              <a:t>A data pipeline consists of a series of software tasks that source and extract data from possibly disparate sources, move it to a centralized location, process and transform it in a logically consistent manner and produce a set of meaningful results that can be consumed by a client/end user.</a:t>
            </a:r>
          </a:p>
        </p:txBody>
      </p:sp>
    </p:spTree>
    <p:extLst>
      <p:ext uri="{BB962C8B-B14F-4D97-AF65-F5344CB8AC3E}">
        <p14:creationId xmlns:p14="http://schemas.microsoft.com/office/powerpoint/2010/main" val="1855061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Use AWS if :</a:t>
            </a:r>
          </a:p>
          <a:p>
            <a:pPr lvl="1"/>
            <a:r>
              <a:rPr lang="en-US" dirty="0" smtClean="0"/>
              <a:t>You plan on deploying all your workflows within only AWS.   </a:t>
            </a:r>
          </a:p>
          <a:p>
            <a:pPr lvl="1"/>
            <a:r>
              <a:rPr lang="en-US" dirty="0" smtClean="0"/>
              <a:t>You don't mind a configuration/UI based pipeline definition   </a:t>
            </a:r>
          </a:p>
          <a:p>
            <a:pPr lvl="1"/>
            <a:r>
              <a:rPr lang="en-US" dirty="0" smtClean="0"/>
              <a:t>You would like an all in one solution that seamlessly integrates with AWS services.</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731" y="481181"/>
            <a:ext cx="2582094" cy="1093450"/>
          </a:xfrm>
          <a:prstGeom prst="rect">
            <a:avLst/>
          </a:prstGeom>
        </p:spPr>
      </p:pic>
    </p:spTree>
    <p:extLst>
      <p:ext uri="{BB962C8B-B14F-4D97-AF65-F5344CB8AC3E}">
        <p14:creationId xmlns:p14="http://schemas.microsoft.com/office/powerpoint/2010/main" val="1198991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b="1" dirty="0" smtClean="0"/>
              <a:t>Luigi</a:t>
            </a:r>
          </a:p>
          <a:p>
            <a:pPr lvl="1"/>
            <a:r>
              <a:rPr lang="en-US" dirty="0" smtClean="0">
                <a:hlinkClick r:id="rId2"/>
              </a:rPr>
              <a:t>https://luigi.readthedocs.io/en/latest/</a:t>
            </a:r>
            <a:r>
              <a:rPr lang="en-US" dirty="0" smtClean="0"/>
              <a:t> - Read the docs</a:t>
            </a:r>
          </a:p>
          <a:p>
            <a:pPr lvl="1"/>
            <a:r>
              <a:rPr lang="en-US" dirty="0" smtClean="0">
                <a:hlinkClick r:id="rId3"/>
              </a:rPr>
              <a:t>https://github.com/spotify/luigi</a:t>
            </a:r>
            <a:r>
              <a:rPr lang="en-US" dirty="0" smtClean="0"/>
              <a:t> - </a:t>
            </a:r>
            <a:r>
              <a:rPr lang="en-US" dirty="0" err="1" smtClean="0"/>
              <a:t>Github</a:t>
            </a:r>
            <a:r>
              <a:rPr lang="en-US" dirty="0" smtClean="0"/>
              <a:t> repo</a:t>
            </a:r>
          </a:p>
          <a:p>
            <a:pPr lvl="1"/>
            <a:endParaRPr lang="en-US" dirty="0"/>
          </a:p>
          <a:p>
            <a:r>
              <a:rPr lang="en-US" b="1" dirty="0" smtClean="0"/>
              <a:t>Airflow</a:t>
            </a:r>
          </a:p>
          <a:p>
            <a:pPr lvl="1"/>
            <a:r>
              <a:rPr lang="en-US" dirty="0" smtClean="0">
                <a:hlinkClick r:id="rId4"/>
              </a:rPr>
              <a:t>https://pythonhosted.org/airflow/start.html</a:t>
            </a:r>
            <a:r>
              <a:rPr lang="en-US" dirty="0" smtClean="0"/>
              <a:t> - Documentation</a:t>
            </a:r>
          </a:p>
          <a:p>
            <a:pPr lvl="1"/>
            <a:r>
              <a:rPr lang="en-US" dirty="0" smtClean="0">
                <a:hlinkClick r:id="rId5"/>
              </a:rPr>
              <a:t>https://github.com/apache/incubator-airflow</a:t>
            </a:r>
            <a:r>
              <a:rPr lang="en-US" dirty="0" smtClean="0"/>
              <a:t> - </a:t>
            </a:r>
            <a:r>
              <a:rPr lang="en-US" dirty="0" err="1" smtClean="0"/>
              <a:t>Github</a:t>
            </a:r>
            <a:r>
              <a:rPr lang="en-US" dirty="0" smtClean="0"/>
              <a:t> repo</a:t>
            </a:r>
          </a:p>
          <a:p>
            <a:pPr lvl="1"/>
            <a:endParaRPr lang="en-US" dirty="0" smtClean="0"/>
          </a:p>
          <a:p>
            <a:r>
              <a:rPr lang="en-US" b="1" dirty="0" smtClean="0"/>
              <a:t>AWS Data Pipeline</a:t>
            </a:r>
          </a:p>
          <a:p>
            <a:pPr lvl="1"/>
            <a:r>
              <a:rPr lang="en-US" dirty="0" smtClean="0">
                <a:hlinkClick r:id="rId6"/>
              </a:rPr>
              <a:t>https://aws.amazon.com/documentation/data-pipeline/</a:t>
            </a:r>
            <a:r>
              <a:rPr lang="en-US" dirty="0" smtClean="0"/>
              <a:t> - Documentation</a:t>
            </a:r>
            <a:endParaRPr lang="en-US" dirty="0" smtClean="0">
              <a:hlinkClick r:id="rId7"/>
            </a:endParaRPr>
          </a:p>
          <a:p>
            <a:pPr lvl="1"/>
            <a:r>
              <a:rPr lang="en-US" dirty="0" smtClean="0">
                <a:hlinkClick r:id="rId7"/>
              </a:rPr>
              <a:t>https://github.com/awslabs/data-pipeline-samples</a:t>
            </a:r>
            <a:r>
              <a:rPr lang="en-US" dirty="0" smtClean="0"/>
              <a:t> - Data Pipeline Samples</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413033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1 – Data Retrieval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3860800" cy="3708400"/>
          </a:xfrm>
        </p:spPr>
      </p:pic>
    </p:spTree>
    <p:extLst>
      <p:ext uri="{BB962C8B-B14F-4D97-AF65-F5344CB8AC3E}">
        <p14:creationId xmlns:p14="http://schemas.microsoft.com/office/powerpoint/2010/main" val="1164002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2 – Extract Transform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32769"/>
            <a:ext cx="6070600" cy="3708400"/>
          </a:xfrm>
        </p:spPr>
      </p:pic>
    </p:spTree>
    <p:extLst>
      <p:ext uri="{BB962C8B-B14F-4D97-AF65-F5344CB8AC3E}">
        <p14:creationId xmlns:p14="http://schemas.microsoft.com/office/powerpoint/2010/main" val="9693967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3 – Aggregate/Predict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239000" cy="3708400"/>
          </a:xfrm>
        </p:spPr>
      </p:pic>
    </p:spTree>
    <p:extLst>
      <p:ext uri="{BB962C8B-B14F-4D97-AF65-F5344CB8AC3E}">
        <p14:creationId xmlns:p14="http://schemas.microsoft.com/office/powerpoint/2010/main" val="1154084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Step 4 – Write Results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26381"/>
            <a:ext cx="9398000" cy="3721100"/>
          </a:xfrm>
        </p:spPr>
      </p:pic>
    </p:spTree>
    <p:extLst>
      <p:ext uri="{BB962C8B-B14F-4D97-AF65-F5344CB8AC3E}">
        <p14:creationId xmlns:p14="http://schemas.microsoft.com/office/powerpoint/2010/main" val="66868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 : separate </a:t>
            </a:r>
            <a:r>
              <a:rPr lang="en-US" dirty="0" err="1" smtClean="0"/>
              <a:t>cron</a:t>
            </a:r>
            <a:r>
              <a:rPr lang="en-US" dirty="0" smtClean="0"/>
              <a:t> tasks</a:t>
            </a:r>
            <a:endParaRPr lang="en-US" dirty="0"/>
          </a:p>
        </p:txBody>
      </p:sp>
      <p:sp>
        <p:nvSpPr>
          <p:cNvPr id="3" name="Content Placeholder 2"/>
          <p:cNvSpPr>
            <a:spLocks noGrp="1"/>
          </p:cNvSpPr>
          <p:nvPr>
            <p:ph idx="1"/>
          </p:nvPr>
        </p:nvSpPr>
        <p:spPr/>
        <p:txBody>
          <a:bodyPr/>
          <a:lstStyle/>
          <a:p>
            <a:r>
              <a:rPr lang="en-US" dirty="0" smtClean="0"/>
              <a:t>Run the scripts in desired order as </a:t>
            </a:r>
            <a:r>
              <a:rPr lang="en-US" dirty="0" err="1" smtClean="0"/>
              <a:t>cron</a:t>
            </a:r>
            <a:r>
              <a:rPr lang="en-US" dirty="0" smtClean="0"/>
              <a:t> jobs and hope for the best:</a:t>
            </a:r>
            <a:br>
              <a:rPr lang="en-US" dirty="0" smtClean="0"/>
            </a:br>
            <a:r>
              <a:rPr lang="en-US" dirty="0" smtClean="0"/>
              <a:t/>
            </a:r>
            <a:br>
              <a:rPr lang="en-US" dirty="0" smtClean="0"/>
            </a:br>
            <a:r>
              <a:rPr lang="en-US" dirty="0" smtClean="0">
                <a:solidFill>
                  <a:srgbClr val="00B050"/>
                </a:solidFill>
                <a:latin typeface="Courier" charset="0"/>
                <a:ea typeface="Courier" charset="0"/>
                <a:cs typeface="Courier" charset="0"/>
              </a:rPr>
              <a:t>0 8 * * * /home/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fetch_data.py</a:t>
            </a:r>
            <a:r>
              <a:rPr lang="en-US" dirty="0">
                <a:solidFill>
                  <a:srgbClr val="00B050"/>
                </a:solidFill>
                <a:latin typeface="Courier" charset="0"/>
                <a:ea typeface="Courier" charset="0"/>
                <a:cs typeface="Courier" charset="0"/>
              </a:rPr>
              <a:t> ds1</a:t>
            </a:r>
            <a:br>
              <a:rPr lang="en-US" dirty="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a:t>
            </a:r>
            <a:r>
              <a:rPr lang="en-US" dirty="0">
                <a:solidFill>
                  <a:srgbClr val="00B050"/>
                </a:solidFill>
                <a:latin typeface="Courier" charset="0"/>
                <a:ea typeface="Courier" charset="0"/>
                <a:cs typeface="Courier" charset="0"/>
              </a:rPr>
              <a:t>8 * * * /home/</a:t>
            </a:r>
            <a:r>
              <a:rPr lang="en-US" dirty="0" err="1">
                <a:solidFill>
                  <a:srgbClr val="00B050"/>
                </a:solidFill>
                <a:latin typeface="Courier" charset="0"/>
                <a:ea typeface="Courier" charset="0"/>
                <a:cs typeface="Courier" charset="0"/>
              </a:rPr>
              <a:t>ubuntu</a:t>
            </a:r>
            <a:r>
              <a:rPr lang="en-US" dirty="0">
                <a:solidFill>
                  <a:srgbClr val="00B050"/>
                </a:solidFill>
                <a:latin typeface="Courier" charset="0"/>
                <a:ea typeface="Courier" charset="0"/>
                <a:cs typeface="Courier" charset="0"/>
              </a:rPr>
              <a:t>/bin/</a:t>
            </a:r>
            <a:r>
              <a:rPr lang="en-US" dirty="0" err="1">
                <a:solidFill>
                  <a:srgbClr val="00B050"/>
                </a:solidFill>
                <a:latin typeface="Courier" charset="0"/>
                <a:ea typeface="Courier" charset="0"/>
                <a:cs typeface="Courier" charset="0"/>
              </a:rPr>
              <a:t>fetch_data.py</a:t>
            </a:r>
            <a:r>
              <a:rPr lang="en-US" dirty="0">
                <a:solidFill>
                  <a:srgbClr val="00B050"/>
                </a:solidFill>
                <a:latin typeface="Courier" charset="0"/>
                <a:ea typeface="Courier" charset="0"/>
                <a:cs typeface="Courier" charset="0"/>
              </a:rPr>
              <a:t> </a:t>
            </a:r>
            <a:r>
              <a:rPr lang="en-US" dirty="0" smtClean="0">
                <a:solidFill>
                  <a:srgbClr val="00B050"/>
                </a:solidFill>
                <a:latin typeface="Courier" charset="0"/>
                <a:ea typeface="Courier" charset="0"/>
                <a:cs typeface="Courier" charset="0"/>
              </a:rPr>
              <a:t>ds2</a:t>
            </a:r>
            <a:br>
              <a:rPr lang="en-US" dirty="0" smtClean="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a:t>
            </a:r>
            <a:r>
              <a:rPr lang="en-US" dirty="0">
                <a:solidFill>
                  <a:srgbClr val="00B050"/>
                </a:solidFill>
                <a:latin typeface="Courier" charset="0"/>
                <a:ea typeface="Courier" charset="0"/>
                <a:cs typeface="Courier" charset="0"/>
              </a:rPr>
              <a:t>8 * * * /</a:t>
            </a:r>
            <a:r>
              <a:rPr lang="en-US">
                <a:solidFill>
                  <a:srgbClr val="00B050"/>
                </a:solidFill>
                <a:latin typeface="Courier" charset="0"/>
                <a:ea typeface="Courier" charset="0"/>
                <a:cs typeface="Courier" charset="0"/>
              </a:rPr>
              <a:t>home/</a:t>
            </a:r>
            <a:r>
              <a:rPr lang="en-US" err="1">
                <a:solidFill>
                  <a:srgbClr val="00B050"/>
                </a:solidFill>
                <a:latin typeface="Courier" charset="0"/>
                <a:ea typeface="Courier" charset="0"/>
                <a:cs typeface="Courier" charset="0"/>
              </a:rPr>
              <a:t>ubuntu</a:t>
            </a:r>
            <a:r>
              <a:rPr lang="en-US">
                <a:solidFill>
                  <a:srgbClr val="00B050"/>
                </a:solidFill>
                <a:latin typeface="Courier" charset="0"/>
                <a:ea typeface="Courier" charset="0"/>
                <a:cs typeface="Courier" charset="0"/>
              </a:rPr>
              <a:t>/bin/</a:t>
            </a:r>
            <a:r>
              <a:rPr lang="en-US" err="1">
                <a:solidFill>
                  <a:srgbClr val="00B050"/>
                </a:solidFill>
                <a:latin typeface="Courier" charset="0"/>
                <a:ea typeface="Courier" charset="0"/>
                <a:cs typeface="Courier" charset="0"/>
              </a:rPr>
              <a:t>fetch_data.py</a:t>
            </a:r>
            <a:r>
              <a:rPr lang="en-US">
                <a:solidFill>
                  <a:srgbClr val="00B050"/>
                </a:solidFill>
                <a:latin typeface="Courier" charset="0"/>
                <a:ea typeface="Courier" charset="0"/>
                <a:cs typeface="Courier" charset="0"/>
              </a:rPr>
              <a:t> </a:t>
            </a:r>
            <a:r>
              <a:rPr lang="en-US" smtClean="0">
                <a:solidFill>
                  <a:srgbClr val="00B050"/>
                </a:solidFill>
                <a:latin typeface="Courier" charset="0"/>
                <a:ea typeface="Courier" charset="0"/>
                <a:cs typeface="Courier" charset="0"/>
              </a:rPr>
              <a:t>ds3</a:t>
            </a:r>
            <a:r>
              <a:rPr lang="en-US" dirty="0" smtClean="0">
                <a:solidFill>
                  <a:srgbClr val="00B050"/>
                </a:solidFill>
                <a:latin typeface="Courier" charset="0"/>
                <a:ea typeface="Courier" charset="0"/>
                <a:cs typeface="Courier" charset="0"/>
              </a:rPr>
              <a:t/>
            </a:r>
            <a:br>
              <a:rPr lang="en-US" dirty="0" smtClean="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30 8 * * * /home/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etl.py</a:t>
            </a:r>
            <a:r>
              <a:rPr lang="en-US" dirty="0" smtClean="0">
                <a:solidFill>
                  <a:srgbClr val="00B050"/>
                </a:solidFill>
                <a:latin typeface="Courier" charset="0"/>
                <a:ea typeface="Courier" charset="0"/>
                <a:cs typeface="Courier" charset="0"/>
              </a:rPr>
              <a:t> </a:t>
            </a:r>
            <a:br>
              <a:rPr lang="en-US" dirty="0" smtClean="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0 9 </a:t>
            </a:r>
            <a:r>
              <a:rPr lang="en-US" dirty="0">
                <a:solidFill>
                  <a:srgbClr val="00B050"/>
                </a:solidFill>
                <a:latin typeface="Courier" charset="0"/>
                <a:ea typeface="Courier" charset="0"/>
                <a:cs typeface="Courier" charset="0"/>
              </a:rPr>
              <a:t>* * * /</a:t>
            </a:r>
            <a:r>
              <a:rPr lang="en-US" dirty="0" smtClean="0">
                <a:solidFill>
                  <a:srgbClr val="00B050"/>
                </a:solidFill>
                <a:latin typeface="Courier" charset="0"/>
                <a:ea typeface="Courier" charset="0"/>
                <a:cs typeface="Courier" charset="0"/>
              </a:rPr>
              <a:t>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aggregate.py</a:t>
            </a:r>
            <a:r>
              <a:rPr lang="en-US" dirty="0">
                <a:solidFill>
                  <a:srgbClr val="00B050"/>
                </a:solidFill>
                <a:latin typeface="Courier" charset="0"/>
                <a:ea typeface="Courier" charset="0"/>
                <a:cs typeface="Courier" charset="0"/>
              </a:rPr>
              <a:t/>
            </a:r>
            <a:br>
              <a:rPr lang="en-US" dirty="0">
                <a:solidFill>
                  <a:srgbClr val="00B050"/>
                </a:solidFill>
                <a:latin typeface="Courier" charset="0"/>
                <a:ea typeface="Courier" charset="0"/>
                <a:cs typeface="Courier" charset="0"/>
              </a:rPr>
            </a:br>
            <a:r>
              <a:rPr lang="en-US" dirty="0" smtClean="0">
                <a:solidFill>
                  <a:srgbClr val="00B050"/>
                </a:solidFill>
                <a:latin typeface="Courier" charset="0"/>
                <a:ea typeface="Courier" charset="0"/>
                <a:cs typeface="Courier" charset="0"/>
              </a:rPr>
              <a:t>0 10 </a:t>
            </a:r>
            <a:r>
              <a:rPr lang="en-US" dirty="0">
                <a:solidFill>
                  <a:srgbClr val="00B050"/>
                </a:solidFill>
                <a:latin typeface="Courier" charset="0"/>
                <a:ea typeface="Courier" charset="0"/>
                <a:cs typeface="Courier" charset="0"/>
              </a:rPr>
              <a:t>* * * /</a:t>
            </a:r>
            <a:r>
              <a:rPr lang="en-US" dirty="0" smtClean="0">
                <a:solidFill>
                  <a:srgbClr val="00B050"/>
                </a:solidFill>
                <a:latin typeface="Courier" charset="0"/>
                <a:ea typeface="Courier" charset="0"/>
                <a:cs typeface="Courier" charset="0"/>
              </a:rPr>
              <a:t>home/</a:t>
            </a:r>
            <a:r>
              <a:rPr lang="en-US" dirty="0" err="1" smtClean="0">
                <a:solidFill>
                  <a:srgbClr val="00B050"/>
                </a:solidFill>
                <a:latin typeface="Courier" charset="0"/>
                <a:ea typeface="Courier" charset="0"/>
                <a:cs typeface="Courier" charset="0"/>
              </a:rPr>
              <a:t>ubuntu</a:t>
            </a:r>
            <a:r>
              <a:rPr lang="en-US" dirty="0" smtClean="0">
                <a:solidFill>
                  <a:srgbClr val="00B050"/>
                </a:solidFill>
                <a:latin typeface="Courier" charset="0"/>
                <a:ea typeface="Courier" charset="0"/>
                <a:cs typeface="Courier" charset="0"/>
              </a:rPr>
              <a:t>/bin/</a:t>
            </a:r>
            <a:r>
              <a:rPr lang="en-US" dirty="0" err="1" smtClean="0">
                <a:solidFill>
                  <a:srgbClr val="00B050"/>
                </a:solidFill>
                <a:latin typeface="Courier" charset="0"/>
                <a:ea typeface="Courier" charset="0"/>
                <a:cs typeface="Courier" charset="0"/>
              </a:rPr>
              <a:t>gen_report.py</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182792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3153</TotalTime>
  <Words>2059</Words>
  <Application>Microsoft Macintosh PowerPoint</Application>
  <PresentationFormat>Widescreen</PresentationFormat>
  <Paragraphs>291</Paragraphs>
  <Slides>41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Calibri Light</vt:lpstr>
      <vt:lpstr>Courier</vt:lpstr>
      <vt:lpstr>Arial</vt:lpstr>
      <vt:lpstr>Office Theme</vt:lpstr>
      <vt:lpstr>Creating Data Pipelines in the Cloud</vt:lpstr>
      <vt:lpstr>Who am I</vt:lpstr>
      <vt:lpstr>Overview </vt:lpstr>
      <vt:lpstr>What is a data pipeline ?</vt:lpstr>
      <vt:lpstr>Data Pipeline Step 1 – Data Retrieval</vt:lpstr>
      <vt:lpstr>Data Pipeline Step 2 – Extract Transform Load</vt:lpstr>
      <vt:lpstr>Data Pipeline Step 3 – Aggregate/Predict</vt:lpstr>
      <vt:lpstr>Data Pipeline Step 4 – Write Results</vt:lpstr>
      <vt:lpstr>Naïve approach : separate cron tasks</vt:lpstr>
      <vt:lpstr>Less Naïve approach</vt:lpstr>
      <vt:lpstr>Less Naïve approach with Error handling</vt:lpstr>
      <vt:lpstr>Solution: Use Workflow framework manager</vt:lpstr>
      <vt:lpstr>Introduction to  </vt:lpstr>
      <vt:lpstr>Philosophy and Concepts</vt:lpstr>
      <vt:lpstr> Luigi UI      </vt:lpstr>
      <vt:lpstr>Task class Implementation </vt:lpstr>
      <vt:lpstr>Task class Example</vt:lpstr>
      <vt:lpstr>Examples of Target  </vt:lpstr>
      <vt:lpstr>Advantages </vt:lpstr>
      <vt:lpstr>Limitations      </vt:lpstr>
      <vt:lpstr>Introduction to Airflow    </vt:lpstr>
      <vt:lpstr>Airflow Design Principles</vt:lpstr>
      <vt:lpstr>Airflow Components  </vt:lpstr>
      <vt:lpstr>Airflow UI   </vt:lpstr>
      <vt:lpstr>Airflow Code – Concepts  </vt:lpstr>
      <vt:lpstr>Airflow Code : Simple Task Creation  </vt:lpstr>
      <vt:lpstr>Airflow Code : Dynamic Task Creation  </vt:lpstr>
      <vt:lpstr>Airflow Advantages </vt:lpstr>
      <vt:lpstr>Airflow Disadvantages   </vt:lpstr>
      <vt:lpstr>AWS Data Pipeline</vt:lpstr>
      <vt:lpstr>AWS Data Pipeline UI    </vt:lpstr>
      <vt:lpstr>AWS Data Pipeline Creation </vt:lpstr>
      <vt:lpstr>AWS Pipeline Definition    </vt:lpstr>
      <vt:lpstr>Advantages    </vt:lpstr>
      <vt:lpstr>Limitations </vt:lpstr>
      <vt:lpstr>Launching Pipelines in the cloud - AWS</vt:lpstr>
      <vt:lpstr>Luigi vs. Airflow vs. AWS Data Pipeline   </vt:lpstr>
      <vt:lpstr>Conclusions   </vt:lpstr>
      <vt:lpstr>Conclusions </vt:lpstr>
      <vt:lpstr>Conclusions </vt:lpstr>
      <vt:lpstr>References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Pipelines in the Cloud</dc:title>
  <dc:creator>Microsoft Office User</dc:creator>
  <cp:lastModifiedBy>Microsoft Office User</cp:lastModifiedBy>
  <cp:revision>93</cp:revision>
  <dcterms:created xsi:type="dcterms:W3CDTF">2016-10-06T10:19:47Z</dcterms:created>
  <dcterms:modified xsi:type="dcterms:W3CDTF">2016-10-08T14:53:01Z</dcterms:modified>
</cp:coreProperties>
</file>