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0" r:id="rId1"/>
  </p:sldMasterIdLst>
  <p:sldIdLst>
    <p:sldId id="256" r:id="rId2"/>
    <p:sldId id="291" r:id="rId3"/>
    <p:sldId id="257" r:id="rId4"/>
    <p:sldId id="258" r:id="rId5"/>
    <p:sldId id="259" r:id="rId6"/>
    <p:sldId id="260" r:id="rId7"/>
    <p:sldId id="261" r:id="rId8"/>
    <p:sldId id="262" r:id="rId9"/>
    <p:sldId id="265" r:id="rId10"/>
    <p:sldId id="263" r:id="rId11"/>
    <p:sldId id="264" r:id="rId12"/>
    <p:sldId id="267" r:id="rId13"/>
    <p:sldId id="266" r:id="rId14"/>
    <p:sldId id="268" r:id="rId15"/>
    <p:sldId id="269" r:id="rId16"/>
    <p:sldId id="270" r:id="rId17"/>
    <p:sldId id="272" r:id="rId18"/>
    <p:sldId id="271" r:id="rId19"/>
    <p:sldId id="273" r:id="rId20"/>
    <p:sldId id="274" r:id="rId21"/>
    <p:sldId id="275" r:id="rId22"/>
    <p:sldId id="276" r:id="rId23"/>
    <p:sldId id="278" r:id="rId24"/>
    <p:sldId id="277" r:id="rId25"/>
    <p:sldId id="279" r:id="rId26"/>
    <p:sldId id="280" r:id="rId27"/>
    <p:sldId id="281" r:id="rId28"/>
    <p:sldId id="282" r:id="rId29"/>
    <p:sldId id="283" r:id="rId30"/>
    <p:sldId id="284" r:id="rId31"/>
    <p:sldId id="285" r:id="rId32"/>
    <p:sldId id="292" r:id="rId33"/>
    <p:sldId id="286" r:id="rId34"/>
    <p:sldId id="287" r:id="rId35"/>
    <p:sldId id="288"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 id="2" name="Microsoft Office User" initials="Office [2]" lastIdx="1" clrIdx="1">
    <p:extLst>
      <p:ext uri="{19B8F6BF-5375-455C-9EA6-DF929625EA0E}">
        <p15:presenceInfo xmlns:p15="http://schemas.microsoft.com/office/powerpoint/2012/main" userId="" providerId=""/>
      </p:ext>
    </p:extLst>
  </p:cmAuthor>
  <p:cmAuthor id="3" name="Microsoft Office User" initials="Office [3]" lastIdx="1" clrIdx="2">
    <p:extLst>
      <p:ext uri="{19B8F6BF-5375-455C-9EA6-DF929625EA0E}">
        <p15:presenceInfo xmlns:p15="http://schemas.microsoft.com/office/powerpoint/2012/main" userId="" providerId=""/>
      </p:ext>
    </p:extLst>
  </p:cmAuthor>
  <p:cmAuthor id="4" name="Microsoft Office User" initials="Office [4]" lastIdx="1" clrIdx="3">
    <p:extLst>
      <p:ext uri="{19B8F6BF-5375-455C-9EA6-DF929625EA0E}">
        <p15:presenceInfo xmlns:p15="http://schemas.microsoft.com/office/powerpoint/2012/main" userId="" providerId=""/>
      </p:ext>
    </p:extLst>
  </p:cmAuthor>
  <p:cmAuthor id="5" name="Microsoft Office User" initials="Office [5]" lastIdx="1" clrIdx="4">
    <p:extLst>
      <p:ext uri="{19B8F6BF-5375-455C-9EA6-DF929625EA0E}">
        <p15:presenceInfo xmlns:p15="http://schemas.microsoft.com/office/powerpoint/2012/main" userId="" providerId=""/>
      </p:ext>
    </p:extLst>
  </p:cmAuthor>
  <p:cmAuthor id="6" name="Microsoft Office User" initials="Office [6]" lastIdx="1" clrIdx="5">
    <p:extLst>
      <p:ext uri="{19B8F6BF-5375-455C-9EA6-DF929625EA0E}">
        <p15:presenceInfo xmlns:p15="http://schemas.microsoft.com/office/powerpoint/2012/main" userId="" providerId=""/>
      </p:ext>
    </p:extLst>
  </p:cmAuthor>
  <p:cmAuthor id="7" name="Microsoft Office User" initials="Office [7]" lastIdx="1" clrIdx="6">
    <p:extLst>
      <p:ext uri="{19B8F6BF-5375-455C-9EA6-DF929625EA0E}">
        <p15:presenceInfo xmlns:p15="http://schemas.microsoft.com/office/powerpoint/2012/main" userId="" providerId=""/>
      </p:ext>
    </p:extLst>
  </p:cmAuthor>
  <p:cmAuthor id="8" name="Microsoft Office User" initials="Office [8]" lastIdx="1" clrIdx="7">
    <p:extLst>
      <p:ext uri="{19B8F6BF-5375-455C-9EA6-DF929625EA0E}">
        <p15:presenceInfo xmlns:p15="http://schemas.microsoft.com/office/powerpoint/2012/main" userId="" providerId=""/>
      </p:ext>
    </p:extLst>
  </p:cmAuthor>
  <p:cmAuthor id="9" name="Microsoft Office User" initials="Office [9]" lastIdx="1" clrIdx="8">
    <p:extLst>
      <p:ext uri="{19B8F6BF-5375-455C-9EA6-DF929625EA0E}">
        <p15:presenceInfo xmlns:p15="http://schemas.microsoft.com/office/powerpoint/2012/main" userId="" providerId=""/>
      </p:ext>
    </p:extLst>
  </p:cmAuthor>
  <p:cmAuthor id="10" name="Microsoft Office User" initials="Office [10]" lastIdx="1" clrIdx="9">
    <p:extLst>
      <p:ext uri="{19B8F6BF-5375-455C-9EA6-DF929625EA0E}">
        <p15:presenceInfo xmlns:p15="http://schemas.microsoft.com/office/powerpoint/2012/main" userId="" providerId=""/>
      </p:ext>
    </p:extLst>
  </p:cmAuthor>
  <p:cmAuthor id="11" name="Microsoft Office User" initials="Office [11]" lastIdx="1" clrIdx="10">
    <p:extLst>
      <p:ext uri="{19B8F6BF-5375-455C-9EA6-DF929625EA0E}">
        <p15:presenceInfo xmlns:p15="http://schemas.microsoft.com/office/powerpoint/2012/main" userId="" providerId=""/>
      </p:ext>
    </p:extLst>
  </p:cmAuthor>
  <p:cmAuthor id="12" name="Microsoft Office User" initials="Office [12]" lastIdx="1" clrIdx="11">
    <p:extLst>
      <p:ext uri="{19B8F6BF-5375-455C-9EA6-DF929625EA0E}">
        <p15:presenceInfo xmlns:p15="http://schemas.microsoft.com/office/powerpoint/2012/main" userId="" providerId=""/>
      </p:ext>
    </p:extLst>
  </p:cmAuthor>
  <p:cmAuthor id="13" name="Microsoft Office User" initials="Office [13]" lastIdx="1" clrIdx="12">
    <p:extLst>
      <p:ext uri="{19B8F6BF-5375-455C-9EA6-DF929625EA0E}">
        <p15:presenceInfo xmlns:p15="http://schemas.microsoft.com/office/powerpoint/2012/main" userId="" providerId=""/>
      </p:ext>
    </p:extLst>
  </p:cmAuthor>
  <p:cmAuthor id="14" name="Microsoft Office User" initials="Office [14]" lastIdx="1" clrIdx="13">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24C0"/>
    <a:srgbClr val="0234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69"/>
    <p:restoredTop sz="94686"/>
  </p:normalViewPr>
  <p:slideViewPr>
    <p:cSldViewPr snapToGrid="0" snapToObjects="1">
      <p:cViewPr>
        <p:scale>
          <a:sx n="95" d="100"/>
          <a:sy n="95" d="100"/>
        </p:scale>
        <p:origin x="144"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6T06:32:07.473" idx="1">
    <p:pos x="777" y="1180"/>
    <p:text>- We're now living in the era of Big data. From social media to smart devices and phones, 
 sensors everywhere there are hundreds of thousands of data sources, many of which we wish  to process, analyze and extract information from. For the data scientist, this represents 
 a gold mine, that will keep them busy and employed from the cradle to the grave (hyperbole).
 The question is, with the deluge of data, how can we get a handle on  all this ?</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3" dt="2016-10-07T20:20:54.874" idx="1">
    <p:pos x="4312" y="2118"/>
    <p:text>It is possible to create a data pipeline using boto3 but its not very clear how to specify
complex dependencies. It seems like the emphasis is more on config file based pipeline
definitions than programmatic.</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4" dt="2016-10-07T21:49:59.429" idx="1">
    <p:pos x="10" y="10"/>
    <p:text> Can use Simple Workflow as an alternative if you want more fine-grained programmatic customization over the control flow and patterns of your workflow logic.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6-10-06T16:06:00.857" idx="1">
    <p:pos x="10" y="10"/>
    <p:text>Extremely problematic - any of the fetch data job could take much longer than expected to run and the etl job could start running on what is incomplete data. This brings us to the next approach - calling all tasks from generic wrapper script...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10-06T15:45:03.265" idx="1">
    <p:pos x="801" y="2628"/>
    <p:text>The scripts are guaranteed to run in order without overlap but what happens in the case of errors in any intermediate step ?</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6-10-06T15:50:18.476" idx="1">
    <p:pos x="801" y="3564"/>
    <p:text>As you can see this approach can get tedious pretty fast as our pipeline becomes more complex.</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7" dt="2016-10-06T16:44:49.037" idx="1">
    <p:pos x="10" y="10"/>
    <p:text>One solution to our problem is to use one of the Python based workflow management tools </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8" dt="2016-10-06T16:45:06.926" idx="1">
    <p:pos x="10" y="10"/>
    <p:text>Idea and name comes from Luigi the plumber character in Super Mario brothers. Purpose of Luigi is to address all the plumbing associated with data pipeline tasks.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9" dt="2016-10-07T15:01:24.406" idx="1">
    <p:pos x="10" y="10"/>
    <p:text>Cycles- Airflow will raise exceptions when it finds cycles in your DAG or when a dependency is referenced more than once.</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0" dt="2016-10-07T15:21:29.092" idx="1">
    <p:pos x="4142" y="1906"/>
    <p:text>BashOperator - bash tasks, Python Operator - Python tasks, EmailOperator,</p:text>
    <p:extLst>
      <p:ext uri="{C676402C-5697-4E1C-873F-D02D1690AC5C}">
        <p15:threadingInfo xmlns:p15="http://schemas.microsoft.com/office/powerpoint/2012/main" timeZoneBias="240"/>
      </p:ext>
    </p:extLst>
  </p:cm>
  <p:cm authorId="11" dt="2016-10-07T15:29:11.049" idx="1">
    <p:pos x="4142" y="2002"/>
    <p:text>- CeleryExecutor - uses Celery task queue
 - SequentialExecutor
- LocalExecutor - does tasks in parallel using Python multi-processing. Downside 
 if is you want to restart the scheduler
 - MesosExecutor</p:text>
    <p:extLst>
      <p:ext uri="{C676402C-5697-4E1C-873F-D02D1690AC5C}">
        <p15:threadingInfo xmlns:p15="http://schemas.microsoft.com/office/powerpoint/2012/main" timeZoneBias="240">
          <p15:parentCm authorId="10" idx="1"/>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2" dt="2016-10-07T15:37:17.667" idx="1">
    <p:pos x="10698" y="1635"/>
    <p:text>Need to fix defn . of DAG</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926610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84380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96416375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79585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807302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50834C-1D86-DB42-A4D6-C99A7A15B4D7}" type="datetimeFigureOut">
              <a:rPr lang="en-US" smtClean="0"/>
              <a:t>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77104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50834C-1D86-DB42-A4D6-C99A7A15B4D7}" type="datetimeFigureOut">
              <a:rPr lang="en-US" smtClean="0"/>
              <a:t>10/6/16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85447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50834C-1D86-DB42-A4D6-C99A7A15B4D7}" type="datetimeFigureOut">
              <a:rPr lang="en-US" smtClean="0"/>
              <a:t>10/6/16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68386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0834C-1D86-DB42-A4D6-C99A7A15B4D7}" type="datetimeFigureOut">
              <a:rPr lang="en-US" smtClean="0"/>
              <a:t>10/6/16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11553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0834C-1D86-DB42-A4D6-C99A7A15B4D7}" type="datetimeFigureOut">
              <a:rPr lang="en-US" smtClean="0"/>
              <a:t>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297633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0834C-1D86-DB42-A4D6-C99A7A15B4D7}" type="datetimeFigureOut">
              <a:rPr lang="en-US" smtClean="0"/>
              <a:t>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6262193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0834C-1D86-DB42-A4D6-C99A7A15B4D7}" type="datetimeFigureOut">
              <a:rPr lang="en-US" smtClean="0"/>
              <a:t>10/6/16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54AED-B419-0043-A073-9815AEC3249F}" type="slidenum">
              <a:rPr lang="en-US" smtClean="0"/>
              <a:t>‹#›</a:t>
            </a:fld>
            <a:endParaRPr lang="en-US"/>
          </a:p>
        </p:txBody>
      </p:sp>
    </p:spTree>
    <p:extLst>
      <p:ext uri="{BB962C8B-B14F-4D97-AF65-F5344CB8AC3E}">
        <p14:creationId xmlns:p14="http://schemas.microsoft.com/office/powerpoint/2010/main" val="1008525084"/>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comments" Target="../comments/comment5.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comments" Target="../comments/commen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comments" Target="../comments/comment8.xml"/><Relationship Id="rId1" Type="http://schemas.openxmlformats.org/officeDocument/2006/relationships/slideLayout" Target="../slideLayouts/slideLayout2.xml"/><Relationship Id="rId2" Type="http://schemas.openxmlformats.org/officeDocument/2006/relationships/hyperlink" Target="https://pythonhosted.org/airflow/code.html#operator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comments" Target="../comments/commen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comments" Target="../comments/commen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comments" Target="../comments/commen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potify/luigi" TargetMode="External"/><Relationship Id="rId4" Type="http://schemas.openxmlformats.org/officeDocument/2006/relationships/hyperlink" Target="https://pythonhosted.org/airflow/start.html" TargetMode="External"/><Relationship Id="rId5" Type="http://schemas.openxmlformats.org/officeDocument/2006/relationships/hyperlink" Target="https://github.com/apache/incubator-airflow" TargetMode="External"/><Relationship Id="rId6" Type="http://schemas.openxmlformats.org/officeDocument/2006/relationships/hyperlink" Target="https://aws.amazon.com/documentation/data-pipeline/" TargetMode="External"/><Relationship Id="rId7" Type="http://schemas.openxmlformats.org/officeDocument/2006/relationships/hyperlink" Target="https://github.com/awslabs/data-pipeline-samples" TargetMode="External"/><Relationship Id="rId1" Type="http://schemas.openxmlformats.org/officeDocument/2006/relationships/slideLayout" Target="../slideLayouts/slideLayout2.xml"/><Relationship Id="rId2" Type="http://schemas.openxmlformats.org/officeDocument/2006/relationships/hyperlink" Target="https://luigi.readthedocs.io/en/late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Creating Data Pipelines in the Cloud</a:t>
            </a:r>
            <a:endParaRPr lang="en-US" b="1" dirty="0"/>
          </a:p>
        </p:txBody>
      </p:sp>
      <p:sp>
        <p:nvSpPr>
          <p:cNvPr id="3" name="Subtitle 2"/>
          <p:cNvSpPr>
            <a:spLocks noGrp="1"/>
          </p:cNvSpPr>
          <p:nvPr>
            <p:ph type="subTitle" idx="1"/>
          </p:nvPr>
        </p:nvSpPr>
        <p:spPr/>
        <p:txBody>
          <a:bodyPr>
            <a:normAutofit/>
          </a:bodyPr>
          <a:lstStyle/>
          <a:p>
            <a:endParaRPr lang="en-US" dirty="0" smtClean="0"/>
          </a:p>
          <a:p>
            <a:r>
              <a:rPr lang="en-US" dirty="0" smtClean="0"/>
              <a:t>Femi Anthony</a:t>
            </a:r>
            <a:endParaRPr lang="en-US" dirty="0"/>
          </a:p>
        </p:txBody>
      </p:sp>
    </p:spTree>
    <p:extLst>
      <p:ext uri="{BB962C8B-B14F-4D97-AF65-F5344CB8AC3E}">
        <p14:creationId xmlns:p14="http://schemas.microsoft.com/office/powerpoint/2010/main" val="1767074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Naïve approach</a:t>
            </a:r>
            <a:endParaRPr lang="en-US" dirty="0" smtClean="0"/>
          </a:p>
        </p:txBody>
      </p:sp>
      <p:sp>
        <p:nvSpPr>
          <p:cNvPr id="3" name="Content Placeholder 2"/>
          <p:cNvSpPr>
            <a:spLocks noGrp="1"/>
          </p:cNvSpPr>
          <p:nvPr>
            <p:ph idx="1"/>
          </p:nvPr>
        </p:nvSpPr>
        <p:spPr/>
        <p:txBody>
          <a:bodyPr>
            <a:normAutofit/>
          </a:bodyPr>
          <a:lstStyle/>
          <a:p>
            <a:r>
              <a:rPr lang="en-US" dirty="0" smtClean="0"/>
              <a:t>Execute scripts in order in sequential order via single bash script :</a:t>
            </a:r>
            <a:br>
              <a:rPr lang="en-US" dirty="0" smtClean="0"/>
            </a:br>
            <a:r>
              <a:rPr lang="en-US" dirty="0" smtClean="0"/>
              <a:t/>
            </a:r>
            <a:br>
              <a:rPr lang="en-US" dirty="0" smtClean="0"/>
            </a:br>
            <a:r>
              <a:rPr lang="en-US" sz="1600" dirty="0" smtClean="0">
                <a:solidFill>
                  <a:srgbClr val="00B050"/>
                </a:solidFill>
                <a:latin typeface="Courier" charset="0"/>
                <a:ea typeface="Courier" charset="0"/>
                <a:cs typeface="Courier" charset="0"/>
              </a:rPr>
              <a:t>#!/</a:t>
            </a:r>
            <a:r>
              <a:rPr lang="en-US" sz="1600" dirty="0" err="1" smtClean="0">
                <a:solidFill>
                  <a:srgbClr val="00B050"/>
                </a:solidFill>
                <a:latin typeface="Courier" charset="0"/>
                <a:ea typeface="Courier" charset="0"/>
                <a:cs typeface="Courier" charset="0"/>
              </a:rPr>
              <a:t>usr</a:t>
            </a:r>
            <a:r>
              <a:rPr lang="en-US" sz="1600" dirty="0" smtClean="0">
                <a:solidFill>
                  <a:srgbClr val="00B050"/>
                </a:solidFill>
                <a:latin typeface="Courier" charset="0"/>
                <a:ea typeface="Courier" charset="0"/>
                <a:cs typeface="Courier" charset="0"/>
              </a:rPr>
              <a:t>/bin/bash</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dataset_loc1 =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dataset_loc2 =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dataset_loc3 = ...</a:t>
            </a:r>
            <a:br>
              <a:rPr lang="en-US" sz="1600" dirty="0" smtClean="0">
                <a:solidFill>
                  <a:srgbClr val="00B050"/>
                </a:solidFill>
                <a:latin typeface="Courier" charset="0"/>
                <a:ea typeface="Courier" charset="0"/>
                <a:cs typeface="Courier" charset="0"/>
              </a:rPr>
            </a:br>
            <a:r>
              <a:rPr lang="en-US" sz="1600" dirty="0" err="1">
                <a:solidFill>
                  <a:srgbClr val="00B050"/>
                </a:solidFill>
                <a:latin typeface="Courier" charset="0"/>
                <a:ea typeface="Courier" charset="0"/>
                <a:cs typeface="Courier" charset="0"/>
              </a:rPr>
              <a:t>w</a:t>
            </a:r>
            <a:r>
              <a:rPr lang="en-US" sz="1600" dirty="0" err="1" smtClean="0">
                <a:solidFill>
                  <a:srgbClr val="00B050"/>
                </a:solidFill>
                <a:latin typeface="Courier" charset="0"/>
                <a:ea typeface="Courier" charset="0"/>
                <a:cs typeface="Courier" charset="0"/>
              </a:rPr>
              <a:t>orkdir</a:t>
            </a:r>
            <a:r>
              <a:rPr lang="en-US" sz="1600" dirty="0" smtClean="0">
                <a:solidFill>
                  <a:srgbClr val="00B050"/>
                </a:solidFill>
                <a:latin typeface="Courier" charset="0"/>
                <a:ea typeface="Courier" charset="0"/>
                <a:cs typeface="Courier" charset="0"/>
              </a:rPr>
              <a:t> = ...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cd $</a:t>
            </a:r>
            <a:r>
              <a:rPr lang="en-US" sz="1600" dirty="0" err="1" smtClean="0">
                <a:solidFill>
                  <a:srgbClr val="00B050"/>
                </a:solidFill>
                <a:latin typeface="Courier" charset="0"/>
                <a:ea typeface="Courier" charset="0"/>
                <a:cs typeface="Courier" charset="0"/>
              </a:rPr>
              <a:t>workdir</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retrieve data</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dataset_loc1 &amp;&amp; 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dataset_loc2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&amp;&amp; 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dataset_loc3</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Do ETL</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run_etl.py</a:t>
            </a:r>
            <a:r>
              <a:rPr lang="en-US" sz="1600" dirty="0" smtClean="0">
                <a:solidFill>
                  <a:srgbClr val="00B050"/>
                </a:solidFill>
                <a:latin typeface="Courier" charset="0"/>
                <a:ea typeface="Courier" charset="0"/>
                <a:cs typeface="Courier" charset="0"/>
              </a:rPr>
              <a:t> s3_location</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Do aggregation</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aggregate.py</a:t>
            </a:r>
            <a:r>
              <a:rPr lang="en-US" sz="1600" dirty="0" smtClean="0">
                <a:solidFill>
                  <a:srgbClr val="00B050"/>
                </a:solidFill>
                <a:latin typeface="Courier" charset="0"/>
                <a:ea typeface="Courier" charset="0"/>
                <a:cs typeface="Courier" charset="0"/>
              </a:rPr>
              <a:t> </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Generate results</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gen_results.py</a:t>
            </a:r>
            <a:endParaRPr lang="en-US" sz="1600" dirty="0" smtClean="0">
              <a:solidFill>
                <a:srgbClr val="00B050"/>
              </a:solidFill>
              <a:latin typeface="Courier" charset="0"/>
              <a:ea typeface="Courier" charset="0"/>
              <a:cs typeface="Courier" charset="0"/>
            </a:endParaRPr>
          </a:p>
          <a:p>
            <a:endParaRPr lang="en-US" dirty="0"/>
          </a:p>
        </p:txBody>
      </p:sp>
    </p:spTree>
    <p:extLst>
      <p:ext uri="{BB962C8B-B14F-4D97-AF65-F5344CB8AC3E}">
        <p14:creationId xmlns:p14="http://schemas.microsoft.com/office/powerpoint/2010/main" val="1943379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Naïve approach with Error handling</a:t>
            </a:r>
            <a:endParaRPr lang="en-US" dirty="0"/>
          </a:p>
        </p:txBody>
      </p:sp>
      <p:sp>
        <p:nvSpPr>
          <p:cNvPr id="3" name="Content Placeholder 2"/>
          <p:cNvSpPr>
            <a:spLocks noGrp="1"/>
          </p:cNvSpPr>
          <p:nvPr>
            <p:ph idx="1"/>
          </p:nvPr>
        </p:nvSpPr>
        <p:spPr/>
        <p:txBody>
          <a:bodyPr>
            <a:normAutofit/>
          </a:bodyPr>
          <a:lstStyle/>
          <a:p>
            <a:r>
              <a:rPr lang="en-US" dirty="0" smtClean="0"/>
              <a:t>Check the status of each task upon completion before running the next.</a:t>
            </a:r>
            <a:br>
              <a:rPr lang="en-US" dirty="0" smtClean="0"/>
            </a:br>
            <a:r>
              <a:rPr lang="en-US" dirty="0"/>
              <a:t/>
            </a:r>
            <a:br>
              <a:rPr lang="en-US" dirty="0"/>
            </a:br>
            <a:r>
              <a:rPr lang="en-US" sz="1600" dirty="0" smtClean="0">
                <a:solidFill>
                  <a:srgbClr val="0E24C0"/>
                </a:solidFill>
                <a:latin typeface="Courier" charset="0"/>
                <a:ea typeface="Courier" charset="0"/>
                <a:cs typeface="Courier" charset="0"/>
              </a:rPr>
              <a:t>#</a:t>
            </a:r>
            <a:r>
              <a:rPr lang="en-US" sz="1600" dirty="0" smtClean="0">
                <a:solidFill>
                  <a:srgbClr val="00B050"/>
                </a:solidFill>
                <a:latin typeface="Courier" charset="0"/>
                <a:ea typeface="Courier" charset="0"/>
                <a:cs typeface="Courier" charset="0"/>
              </a:rPr>
              <a:t> </a:t>
            </a:r>
            <a:r>
              <a:rPr lang="en-US" sz="1600" dirty="0">
                <a:solidFill>
                  <a:srgbClr val="0E24C0"/>
                </a:solidFill>
                <a:latin typeface="Courier" charset="0"/>
                <a:ea typeface="Courier" charset="0"/>
                <a:cs typeface="Courier" charset="0"/>
              </a:rPr>
              <a:t>R</a:t>
            </a:r>
            <a:r>
              <a:rPr lang="en-US" sz="1600" dirty="0" smtClean="0">
                <a:solidFill>
                  <a:srgbClr val="0E24C0"/>
                </a:solidFill>
                <a:latin typeface="Courier" charset="0"/>
                <a:ea typeface="Courier" charset="0"/>
                <a:cs typeface="Courier" charset="0"/>
              </a:rPr>
              <a:t>etrieve data</a:t>
            </a:r>
            <a:r>
              <a:rPr lang="en-US" sz="1600" dirty="0">
                <a:solidFill>
                  <a:srgbClr val="00B050"/>
                </a:solidFill>
                <a:latin typeface="Courier" charset="0"/>
                <a:ea typeface="Courier" charset="0"/>
                <a:cs typeface="Courier" charset="0"/>
              </a:rPr>
              <a:t/>
            </a:r>
            <a:br>
              <a:rPr lang="en-US" sz="1600" dirty="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dataset_loc1 &amp;&amp; 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dataset_loc2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&amp;&amp; 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dataset_loc3</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Do ETL</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if [[ $? == 0 ]]; then</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   python </a:t>
            </a:r>
            <a:r>
              <a:rPr lang="en-US" sz="1600" dirty="0" err="1" smtClean="0">
                <a:solidFill>
                  <a:srgbClr val="00B050"/>
                </a:solidFill>
                <a:latin typeface="Courier" charset="0"/>
                <a:ea typeface="Courier" charset="0"/>
                <a:cs typeface="Courier" charset="0"/>
              </a:rPr>
              <a:t>run_etl.py</a:t>
            </a:r>
            <a:r>
              <a:rPr lang="en-US" sz="1600" dirty="0" smtClean="0">
                <a:solidFill>
                  <a:srgbClr val="00B050"/>
                </a:solidFill>
                <a:latin typeface="Courier" charset="0"/>
                <a:ea typeface="Courier" charset="0"/>
                <a:cs typeface="Courier" charset="0"/>
              </a:rPr>
              <a:t> s3_location</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Do aggregation</a:t>
            </a:r>
            <a:br>
              <a:rPr lang="en-US" sz="1600" dirty="0" smtClean="0">
                <a:solidFill>
                  <a:srgbClr val="0E24C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else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   echo “error: $?” &amp;&amp; exit -1</a:t>
            </a:r>
            <a:br>
              <a:rPr lang="en-US" sz="1600" dirty="0" smtClean="0">
                <a:solidFill>
                  <a:srgbClr val="00B050"/>
                </a:solidFill>
                <a:latin typeface="Courier" charset="0"/>
                <a:ea typeface="Courier" charset="0"/>
                <a:cs typeface="Courier" charset="0"/>
              </a:rPr>
            </a:br>
            <a:r>
              <a:rPr lang="is-IS" sz="1600" dirty="0" smtClean="0">
                <a:solidFill>
                  <a:srgbClr val="00B050"/>
                </a:solidFill>
                <a:latin typeface="Courier" charset="0"/>
                <a:ea typeface="Courier" charset="0"/>
                <a:cs typeface="Courier" charset="0"/>
              </a:rPr>
              <a:t>…</a:t>
            </a:r>
            <a:br>
              <a:rPr lang="is-IS" sz="1600" dirty="0" smtClean="0">
                <a:solidFill>
                  <a:srgbClr val="00B050"/>
                </a:solidFill>
                <a:latin typeface="Courier" charset="0"/>
                <a:ea typeface="Courier" charset="0"/>
                <a:cs typeface="Courier" charset="0"/>
              </a:rPr>
            </a:br>
            <a:r>
              <a:rPr lang="is-IS" sz="1600" dirty="0" smtClean="0">
                <a:solidFill>
                  <a:srgbClr val="00B050"/>
                </a:solidFill>
                <a:latin typeface="Courier" charset="0"/>
                <a:ea typeface="Courier" charset="0"/>
                <a:cs typeface="Courier" charset="0"/>
              </a:rPr>
              <a:t>if [[ $? == 0 ]]; then</a:t>
            </a:r>
            <a:r>
              <a:rPr lang="is-IS" sz="1600" dirty="0" smtClean="0">
                <a:latin typeface="Courier" charset="0"/>
                <a:ea typeface="Courier" charset="0"/>
                <a:cs typeface="Courier" charset="0"/>
              </a:rPr>
              <a:t/>
            </a:r>
            <a:br>
              <a:rPr lang="is-IS" sz="1600" dirty="0" smtClean="0">
                <a:latin typeface="Courier" charset="0"/>
                <a:ea typeface="Courier" charset="0"/>
                <a:cs typeface="Courier" charset="0"/>
              </a:rPr>
            </a:br>
            <a:r>
              <a:rPr lang="is-IS" sz="1600" dirty="0" smtClean="0">
                <a:latin typeface="Courier" charset="0"/>
                <a:ea typeface="Courier" charset="0"/>
                <a:cs typeface="Courier" charset="0"/>
              </a:rPr>
              <a:t>...</a:t>
            </a:r>
            <a:r>
              <a:rPr lang="en-US" sz="1600" dirty="0" smtClean="0">
                <a:latin typeface="Courier" charset="0"/>
                <a:ea typeface="Courier" charset="0"/>
                <a:cs typeface="Courier" charset="0"/>
              </a:rPr>
              <a:t/>
            </a:r>
            <a:br>
              <a:rPr lang="en-US" sz="1600" dirty="0" smtClean="0">
                <a:latin typeface="Courier" charset="0"/>
                <a:ea typeface="Courier" charset="0"/>
                <a:cs typeface="Courier" charset="0"/>
              </a:rPr>
            </a:br>
            <a:endParaRPr lang="en-US" sz="1600" dirty="0" smtClean="0">
              <a:latin typeface="Courier" charset="0"/>
              <a:ea typeface="Courier" charset="0"/>
              <a:cs typeface="Courier" charset="0"/>
            </a:endParaRPr>
          </a:p>
          <a:p>
            <a:endParaRPr lang="en-US" sz="1600" dirty="0" smtClean="0">
              <a:latin typeface="Courier" charset="0"/>
              <a:ea typeface="Courier" charset="0"/>
              <a:cs typeface="Courier" charset="0"/>
            </a:endParaRPr>
          </a:p>
        </p:txBody>
      </p:sp>
    </p:spTree>
    <p:extLst>
      <p:ext uri="{BB962C8B-B14F-4D97-AF65-F5344CB8AC3E}">
        <p14:creationId xmlns:p14="http://schemas.microsoft.com/office/powerpoint/2010/main" val="347226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Use Workflow framework manager</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2562815"/>
              </p:ext>
            </p:extLst>
          </p:nvPr>
        </p:nvGraphicFramePr>
        <p:xfrm>
          <a:off x="838200" y="1825625"/>
          <a:ext cx="10515600" cy="4875214"/>
        </p:xfrm>
        <a:graphic>
          <a:graphicData uri="http://schemas.openxmlformats.org/drawingml/2006/table">
            <a:tbl>
              <a:tblPr>
                <a:tableStyleId>{5C22544A-7EE6-4342-B048-85BDC9FD1C3A}</a:tableStyleId>
              </a:tblPr>
              <a:tblGrid>
                <a:gridCol w="5257800"/>
                <a:gridCol w="5257800"/>
              </a:tblGrid>
              <a:tr h="2437607">
                <a:tc>
                  <a:txBody>
                    <a:bodyPr/>
                    <a:lstStyle/>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dirty="0" smtClean="0"/>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800" dirty="0" smtClean="0"/>
                        <a:t>Luigi</a:t>
                      </a:r>
                    </a:p>
                    <a:p>
                      <a:endParaRPr lang="en-US" dirty="0"/>
                    </a:p>
                  </a:txBody>
                  <a:tcPr/>
                </a:tc>
                <a:tc>
                  <a:txBody>
                    <a:bodyPr/>
                    <a:lstStyle/>
                    <a:p>
                      <a:pPr marL="285750" indent="-285750">
                        <a:buFont typeface="Arial" charset="0"/>
                        <a:buChar char="•"/>
                      </a:pPr>
                      <a:endParaRPr lang="en-US" dirty="0" smtClean="0"/>
                    </a:p>
                    <a:p>
                      <a:pPr marL="285750" indent="-285750">
                        <a:buFont typeface="Arial" charset="0"/>
                        <a:buChar char="•"/>
                      </a:pPr>
                      <a:r>
                        <a:rPr lang="en-US" sz="2800" dirty="0" smtClean="0"/>
                        <a:t>Airflow</a:t>
                      </a:r>
                      <a:br>
                        <a:rPr lang="en-US" sz="2800" dirty="0" smtClean="0"/>
                      </a:br>
                      <a:endParaRPr lang="en-US" sz="2800" dirty="0" smtClean="0"/>
                    </a:p>
                  </a:txBody>
                  <a:tcPr/>
                </a:tc>
              </a:tr>
              <a:tr h="2437607">
                <a:tc>
                  <a:txBody>
                    <a:bodyPr/>
                    <a:lstStyle/>
                    <a:p>
                      <a:pPr marL="285750" indent="-285750">
                        <a:buFont typeface="Arial" charset="0"/>
                        <a:buChar char="•"/>
                      </a:pPr>
                      <a:endParaRPr lang="en-US" dirty="0" smtClean="0"/>
                    </a:p>
                    <a:p>
                      <a:pPr marL="285750" indent="-285750">
                        <a:buFont typeface="Arial" charset="0"/>
                        <a:buChar char="•"/>
                      </a:pPr>
                      <a:r>
                        <a:rPr lang="en-US" sz="2800" dirty="0" smtClean="0"/>
                        <a:t>AWS</a:t>
                      </a:r>
                      <a:r>
                        <a:rPr lang="en-US" sz="2800" baseline="0" dirty="0" smtClean="0"/>
                        <a:t> Data Pipeline</a:t>
                      </a:r>
                      <a:br>
                        <a:rPr lang="en-US" sz="2800" baseline="0" dirty="0" smtClean="0"/>
                      </a:br>
                      <a:endParaRPr lang="en-US" sz="28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962" y="2636043"/>
            <a:ext cx="2263775" cy="12092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268" y="2636043"/>
            <a:ext cx="1270000" cy="1270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924" y="5163541"/>
            <a:ext cx="2582094" cy="1291047"/>
          </a:xfrm>
          <a:prstGeom prst="rect">
            <a:avLst/>
          </a:prstGeom>
        </p:spPr>
      </p:pic>
    </p:spTree>
    <p:extLst>
      <p:ext uri="{BB962C8B-B14F-4D97-AF65-F5344CB8AC3E}">
        <p14:creationId xmlns:p14="http://schemas.microsoft.com/office/powerpoint/2010/main" val="103920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endParaRPr lang="en-US" b="1" dirty="0"/>
          </a:p>
        </p:txBody>
      </p:sp>
      <p:sp>
        <p:nvSpPr>
          <p:cNvPr id="3" name="Content Placeholder 2"/>
          <p:cNvSpPr>
            <a:spLocks noGrp="1"/>
          </p:cNvSpPr>
          <p:nvPr>
            <p:ph idx="1"/>
          </p:nvPr>
        </p:nvSpPr>
        <p:spPr/>
        <p:txBody>
          <a:bodyPr/>
          <a:lstStyle/>
          <a:p>
            <a:r>
              <a:rPr lang="en-US" dirty="0" smtClean="0"/>
              <a:t>Python package that helps build complex pipelines of batch jobs.     </a:t>
            </a:r>
          </a:p>
          <a:p>
            <a:r>
              <a:rPr lang="en-US" dirty="0" smtClean="0"/>
              <a:t>It provides dependency resolution, workflow management, visualization, handling failures, command line integration.</a:t>
            </a:r>
          </a:p>
          <a:p>
            <a:r>
              <a:rPr lang="en-US" dirty="0" smtClean="0"/>
              <a:t>Created by folks at Spotify</a:t>
            </a:r>
          </a:p>
          <a:p>
            <a:r>
              <a:rPr lang="en-US" dirty="0" smtClean="0"/>
              <a:t>Maintained by Erik </a:t>
            </a:r>
            <a:r>
              <a:rPr lang="en-US" dirty="0" err="1" smtClean="0"/>
              <a:t>Bernardson</a:t>
            </a:r>
            <a:r>
              <a:rPr lang="en-US" dirty="0" smtClean="0"/>
              <a:t>.</a:t>
            </a:r>
          </a:p>
          <a:p>
            <a:r>
              <a:rPr lang="en-US" dirty="0" smtClean="0"/>
              <a:t>First open-source Python based workflow manager.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0" y="365125"/>
            <a:ext cx="2463801" cy="1316068"/>
          </a:xfrm>
          <a:prstGeom prst="rect">
            <a:avLst/>
          </a:prstGeom>
        </p:spPr>
      </p:pic>
    </p:spTree>
    <p:extLst>
      <p:ext uri="{BB962C8B-B14F-4D97-AF65-F5344CB8AC3E}">
        <p14:creationId xmlns:p14="http://schemas.microsoft.com/office/powerpoint/2010/main" val="45040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Philosophy and Concepts</a:t>
            </a:r>
            <a:endParaRPr lang="en-US" b="1" dirty="0"/>
          </a:p>
        </p:txBody>
      </p:sp>
      <p:sp>
        <p:nvSpPr>
          <p:cNvPr id="3" name="Content Placeholder 2"/>
          <p:cNvSpPr>
            <a:spLocks noGrp="1"/>
          </p:cNvSpPr>
          <p:nvPr>
            <p:ph idx="1"/>
          </p:nvPr>
        </p:nvSpPr>
        <p:spPr/>
        <p:txBody>
          <a:bodyPr/>
          <a:lstStyle/>
          <a:p>
            <a:r>
              <a:rPr lang="en-US" dirty="0" smtClean="0"/>
              <a:t>Similar to GNU Make where one can define tasks and tasks depend on other tasks</a:t>
            </a:r>
          </a:p>
          <a:p>
            <a:r>
              <a:rPr lang="en-US" dirty="0" smtClean="0"/>
              <a:t>Dependency graph is specified in Python code.</a:t>
            </a:r>
          </a:p>
          <a:p>
            <a:r>
              <a:rPr lang="en-US" dirty="0" smtClean="0"/>
              <a:t>Two main abstractions :</a:t>
            </a:r>
          </a:p>
          <a:p>
            <a:pPr lvl="1"/>
            <a:r>
              <a:rPr lang="en-US" b="1" dirty="0" smtClean="0">
                <a:solidFill>
                  <a:srgbClr val="FFFF00"/>
                </a:solidFill>
              </a:rPr>
              <a:t>Task</a:t>
            </a:r>
            <a:r>
              <a:rPr lang="en-US" dirty="0" smtClean="0"/>
              <a:t> – Responsible for execution of a task. It is </a:t>
            </a:r>
            <a:r>
              <a:rPr lang="en-US" dirty="0" err="1" smtClean="0"/>
              <a:t>subclassed</a:t>
            </a:r>
            <a:r>
              <a:rPr lang="en-US" dirty="0" smtClean="0"/>
              <a:t> from the abstract class </a:t>
            </a:r>
            <a:r>
              <a:rPr lang="en-US" i="1" dirty="0" err="1" smtClean="0">
                <a:latin typeface="Courier" charset="0"/>
                <a:ea typeface="Courier" charset="0"/>
                <a:cs typeface="Courier" charset="0"/>
              </a:rPr>
              <a:t>luigi.Task</a:t>
            </a:r>
            <a:r>
              <a:rPr lang="en-US" dirty="0" smtClean="0"/>
              <a:t>. </a:t>
            </a:r>
          </a:p>
          <a:p>
            <a:pPr lvl="1"/>
            <a:r>
              <a:rPr lang="en-US" b="1" dirty="0" smtClean="0">
                <a:solidFill>
                  <a:srgbClr val="FFFF00"/>
                </a:solidFill>
              </a:rPr>
              <a:t>Target</a:t>
            </a:r>
            <a:r>
              <a:rPr lang="en-US" dirty="0" smtClean="0">
                <a:solidFill>
                  <a:srgbClr val="FFFF00"/>
                </a:solidFill>
              </a:rPr>
              <a:t> </a:t>
            </a:r>
            <a:r>
              <a:rPr lang="en-US" dirty="0" smtClean="0"/>
              <a:t>– Corresponds to a location for writing output data from a Task run. Examples : file on disk, file in S3/HDFS, checkpoint entry in database.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513" y="230188"/>
            <a:ext cx="2463801" cy="1316068"/>
          </a:xfrm>
          <a:prstGeom prst="rect">
            <a:avLst/>
          </a:prstGeom>
        </p:spPr>
      </p:pic>
    </p:spTree>
    <p:extLst>
      <p:ext uri="{BB962C8B-B14F-4D97-AF65-F5344CB8AC3E}">
        <p14:creationId xmlns:p14="http://schemas.microsoft.com/office/powerpoint/2010/main" val="122441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class Implementation </a:t>
            </a:r>
            <a:endParaRPr lang="en-US" b="1" dirty="0"/>
          </a:p>
        </p:txBody>
      </p:sp>
      <p:sp>
        <p:nvSpPr>
          <p:cNvPr id="3" name="Content Placeholder 2"/>
          <p:cNvSpPr>
            <a:spLocks noGrp="1"/>
          </p:cNvSpPr>
          <p:nvPr>
            <p:ph idx="1"/>
          </p:nvPr>
        </p:nvSpPr>
        <p:spPr/>
        <p:txBody>
          <a:bodyPr/>
          <a:lstStyle/>
          <a:p>
            <a:r>
              <a:rPr lang="en-US" dirty="0"/>
              <a:t>I</a:t>
            </a:r>
            <a:r>
              <a:rPr lang="en-US" dirty="0" smtClean="0"/>
              <a:t>mplement a Task, subclass </a:t>
            </a:r>
            <a:r>
              <a:rPr lang="en-US" i="1" dirty="0" err="1" smtClean="0"/>
              <a:t>luigi.class</a:t>
            </a:r>
            <a:r>
              <a:rPr lang="en-US" dirty="0" smtClean="0"/>
              <a:t> and implement the following 3 methods:</a:t>
            </a:r>
          </a:p>
          <a:p>
            <a:pPr lvl="1"/>
            <a:r>
              <a:rPr lang="en-US" dirty="0" smtClean="0">
                <a:solidFill>
                  <a:srgbClr val="00B050"/>
                </a:solidFill>
                <a:latin typeface="Courier" charset="0"/>
                <a:ea typeface="Courier" charset="0"/>
                <a:cs typeface="Courier" charset="0"/>
              </a:rPr>
              <a:t>run()</a:t>
            </a:r>
            <a:r>
              <a:rPr lang="en-US" dirty="0" smtClean="0"/>
              <a:t/>
            </a:r>
            <a:br>
              <a:rPr lang="en-US" dirty="0" smtClean="0"/>
            </a:br>
            <a:r>
              <a:rPr lang="en-US" dirty="0" smtClean="0"/>
              <a:t>- contains the logic needed to achieve purpose of Task</a:t>
            </a:r>
          </a:p>
          <a:p>
            <a:pPr lvl="1"/>
            <a:r>
              <a:rPr lang="en-US" dirty="0">
                <a:solidFill>
                  <a:srgbClr val="00B050"/>
                </a:solidFill>
                <a:latin typeface="Courier" charset="0"/>
                <a:ea typeface="Courier" charset="0"/>
                <a:cs typeface="Courier" charset="0"/>
              </a:rPr>
              <a:t>o</a:t>
            </a:r>
            <a:r>
              <a:rPr lang="en-US" dirty="0" smtClean="0">
                <a:solidFill>
                  <a:srgbClr val="00B050"/>
                </a:solidFill>
                <a:latin typeface="Courier" charset="0"/>
                <a:ea typeface="Courier" charset="0"/>
                <a:cs typeface="Courier" charset="0"/>
              </a:rPr>
              <a:t>utput()</a:t>
            </a:r>
            <a:r>
              <a:rPr lang="en-US" dirty="0" smtClean="0"/>
              <a:t/>
            </a:r>
            <a:br>
              <a:rPr lang="en-US" dirty="0" smtClean="0"/>
            </a:br>
            <a:r>
              <a:rPr lang="en-US" dirty="0" smtClean="0"/>
              <a:t>- returns one or more Target objects.</a:t>
            </a:r>
          </a:p>
          <a:p>
            <a:pPr lvl="1"/>
            <a:r>
              <a:rPr lang="en-US" dirty="0">
                <a:solidFill>
                  <a:srgbClr val="00B050"/>
                </a:solidFill>
              </a:rPr>
              <a:t>r</a:t>
            </a:r>
            <a:r>
              <a:rPr lang="en-US" dirty="0" smtClean="0">
                <a:solidFill>
                  <a:srgbClr val="00B050"/>
                </a:solidFill>
              </a:rPr>
              <a:t>equires()</a:t>
            </a:r>
            <a:r>
              <a:rPr lang="en-US" dirty="0" smtClean="0"/>
              <a:t/>
            </a:r>
            <a:br>
              <a:rPr lang="en-US" dirty="0" smtClean="0"/>
            </a:br>
            <a:r>
              <a:rPr lang="en-US" dirty="0" smtClean="0"/>
              <a:t>- specifies dependencies on a preceding Task object.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963" y="365125"/>
            <a:ext cx="2463801" cy="1316068"/>
          </a:xfrm>
          <a:prstGeom prst="rect">
            <a:avLst/>
          </a:prstGeom>
        </p:spPr>
      </p:pic>
    </p:spTree>
    <p:extLst>
      <p:ext uri="{BB962C8B-B14F-4D97-AF65-F5344CB8AC3E}">
        <p14:creationId xmlns:p14="http://schemas.microsoft.com/office/powerpoint/2010/main" val="1283686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class Example</a:t>
            </a:r>
            <a:endParaRPr lang="en-US" b="1" dirty="0"/>
          </a:p>
        </p:txBody>
      </p:sp>
      <p:sp>
        <p:nvSpPr>
          <p:cNvPr id="3" name="Content Placeholder 2"/>
          <p:cNvSpPr>
            <a:spLocks noGrp="1"/>
          </p:cNvSpPr>
          <p:nvPr>
            <p:ph idx="1"/>
          </p:nvPr>
        </p:nvSpPr>
        <p:spPr/>
        <p:txBody>
          <a:bodyPr>
            <a:normAutofit/>
          </a:bodyPr>
          <a:lstStyle/>
          <a:p>
            <a:r>
              <a:rPr lang="en-US" sz="2200" dirty="0" smtClean="0">
                <a:solidFill>
                  <a:srgbClr val="00B050"/>
                </a:solidFill>
                <a:latin typeface="Courier" charset="0"/>
                <a:ea typeface="Courier" charset="0"/>
                <a:cs typeface="Courier" charset="0"/>
              </a:rPr>
              <a:t>class </a:t>
            </a:r>
            <a:r>
              <a:rPr lang="en-US" sz="2200" dirty="0" err="1" smtClean="0">
                <a:solidFill>
                  <a:srgbClr val="00B050"/>
                </a:solidFill>
                <a:latin typeface="Courier" charset="0"/>
                <a:ea typeface="Courier" charset="0"/>
                <a:cs typeface="Courier" charset="0"/>
              </a:rPr>
              <a:t>ReportTask</a:t>
            </a:r>
            <a:r>
              <a:rPr lang="en-US" sz="2200" dirty="0" smtClean="0">
                <a:solidFill>
                  <a:srgbClr val="00B050"/>
                </a:solidFill>
                <a:latin typeface="Courier" charset="0"/>
                <a:ea typeface="Courier" charset="0"/>
                <a:cs typeface="Courier" charset="0"/>
              </a:rPr>
              <a:t>(</a:t>
            </a:r>
            <a:r>
              <a:rPr lang="en-US" sz="2200" dirty="0" err="1" smtClean="0">
                <a:solidFill>
                  <a:srgbClr val="00B050"/>
                </a:solidFill>
                <a:latin typeface="Courier" charset="0"/>
                <a:ea typeface="Courier" charset="0"/>
                <a:cs typeface="Courier" charset="0"/>
              </a:rPr>
              <a:t>luigi.Task</a:t>
            </a:r>
            <a:r>
              <a:rPr lang="en-US" sz="2200" dirty="0" smtClean="0">
                <a:solidFill>
                  <a:srgbClr val="00B050"/>
                </a:solidFill>
                <a:latin typeface="Courier" charset="0"/>
                <a:ea typeface="Courier" charset="0"/>
                <a:cs typeface="Courier" charset="0"/>
              </a:rPr>
              <a: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self.end_date</a:t>
            </a: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luigi.Parameter</a:t>
            </a:r>
            <a:r>
              <a:rPr lang="en-US" sz="2200" dirty="0" smtClean="0">
                <a:solidFill>
                  <a:srgbClr val="00B050"/>
                </a:solidFill>
                <a:latin typeface="Courier" charset="0"/>
                <a:ea typeface="Courier" charset="0"/>
                <a:cs typeface="Courier" charset="0"/>
              </a:rPr>
              <a:t>(</a:t>
            </a:r>
            <a:r>
              <a:rPr lang="en-US" sz="2200" dirty="0" err="1" smtClean="0">
                <a:solidFill>
                  <a:srgbClr val="00B050"/>
                </a:solidFill>
                <a:latin typeface="Courier" charset="0"/>
                <a:ea typeface="Courier" charset="0"/>
                <a:cs typeface="Courier" charset="0"/>
              </a:rPr>
              <a:t>end_date</a:t>
            </a:r>
            <a:r>
              <a:rPr lang="en-US" sz="2200" dirty="0" smtClean="0">
                <a:solidFill>
                  <a:srgbClr val="00B050"/>
                </a:solidFill>
                <a:latin typeface="Courier" charset="0"/>
                <a:ea typeface="Courier" charset="0"/>
                <a:cs typeface="Courier" charset="0"/>
              </a:rPr>
              <a:t>=‘latest’)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def</a:t>
            </a:r>
            <a:r>
              <a:rPr lang="en-US" sz="2200" dirty="0" smtClean="0">
                <a:solidFill>
                  <a:srgbClr val="00B050"/>
                </a:solidFill>
                <a:latin typeface="Courier" charset="0"/>
                <a:ea typeface="Courier" charset="0"/>
                <a:cs typeface="Courier" charset="0"/>
              </a:rPr>
              <a:t> run(self):</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gen_report</a:t>
            </a:r>
            <a:r>
              <a:rPr lang="en-US" sz="2200" dirty="0" smtClean="0">
                <a:solidFill>
                  <a:srgbClr val="00B050"/>
                </a:solidFill>
                <a:latin typeface="Courier" charset="0"/>
                <a:ea typeface="Courier" charset="0"/>
                <a:cs typeface="Courier" charset="0"/>
              </a:rPr>
              <a:t>(</a:t>
            </a:r>
            <a:r>
              <a:rPr lang="en-US" sz="2200" dirty="0" err="1" smtClean="0">
                <a:solidFill>
                  <a:srgbClr val="00B050"/>
                </a:solidFill>
                <a:latin typeface="Courier" charset="0"/>
                <a:ea typeface="Courier" charset="0"/>
                <a:cs typeface="Courier" charset="0"/>
              </a:rPr>
              <a:t>end_date</a:t>
            </a:r>
            <a:r>
              <a:rPr lang="en-US" sz="2200" dirty="0" smtClean="0">
                <a:solidFill>
                  <a:srgbClr val="00B050"/>
                </a:solidFill>
                <a:latin typeface="Courier" charset="0"/>
                <a:ea typeface="Courier" charset="0"/>
                <a:cs typeface="Courier" charset="0"/>
              </a:rPr>
              <a: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def</a:t>
            </a:r>
            <a:r>
              <a:rPr lang="en-US" sz="2200" dirty="0" smtClean="0">
                <a:solidFill>
                  <a:srgbClr val="00B050"/>
                </a:solidFill>
                <a:latin typeface="Courier" charset="0"/>
                <a:ea typeface="Courier" charset="0"/>
                <a:cs typeface="Courier" charset="0"/>
              </a:rPr>
              <a:t> requires(self):</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return </a:t>
            </a:r>
            <a:r>
              <a:rPr lang="en-US" sz="2200" dirty="0" err="1" smtClean="0">
                <a:solidFill>
                  <a:srgbClr val="00B050"/>
                </a:solidFill>
                <a:latin typeface="Courier" charset="0"/>
                <a:ea typeface="Courier" charset="0"/>
                <a:cs typeface="Courier" charset="0"/>
              </a:rPr>
              <a:t>ETLTask</a:t>
            </a:r>
            <a:r>
              <a:rPr lang="en-US" sz="2200" dirty="0" smtClean="0">
                <a:solidFill>
                  <a:srgbClr val="00B050"/>
                </a:solidFill>
                <a:latin typeface="Courier" charset="0"/>
                <a:ea typeface="Courier" charset="0"/>
                <a:cs typeface="Courier" charset="0"/>
              </a:rPr>
              <a: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def</a:t>
            </a:r>
            <a:r>
              <a:rPr lang="en-US" sz="2200" dirty="0" smtClean="0">
                <a:solidFill>
                  <a:srgbClr val="00B050"/>
                </a:solidFill>
                <a:latin typeface="Courier" charset="0"/>
                <a:ea typeface="Courier" charset="0"/>
                <a:cs typeface="Courier" charset="0"/>
              </a:rPr>
              <a:t> output(self):</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report_path</a:t>
            </a:r>
            <a:r>
              <a:rPr lang="en-US" sz="2200" dirty="0" smtClean="0">
                <a:solidFill>
                  <a:srgbClr val="00B050"/>
                </a:solidFill>
                <a:latin typeface="Courier" charset="0"/>
                <a:ea typeface="Courier" charset="0"/>
                <a:cs typeface="Courier" charset="0"/>
              </a:rPr>
              <a:t> = </a:t>
            </a:r>
            <a:r>
              <a:rPr lang="en-US" sz="2200" dirty="0" smtClean="0">
                <a:solidFill>
                  <a:srgbClr val="00B050"/>
                </a:solidFill>
                <a:latin typeface="Courier" charset="0"/>
                <a:ea typeface="Courier" charset="0"/>
                <a:cs typeface="Courier" charset="0"/>
              </a:rPr>
              <a:t>(“%s/%</a:t>
            </a:r>
            <a:r>
              <a:rPr lang="en-US" sz="2200" dirty="0" err="1" smtClean="0">
                <a:solidFill>
                  <a:srgbClr val="00B050"/>
                </a:solidFill>
                <a:latin typeface="Courier" charset="0"/>
                <a:ea typeface="Courier" charset="0"/>
                <a:cs typeface="Courier" charset="0"/>
              </a:rPr>
              <a:t>s.txt</a:t>
            </a:r>
            <a:r>
              <a:rPr lang="en-US" sz="2200" dirty="0" smtClean="0">
                <a:solidFill>
                  <a:srgbClr val="00B050"/>
                </a:solidFill>
                <a:latin typeface="Courier" charset="0"/>
                <a:ea typeface="Courier" charset="0"/>
                <a:cs typeface="Courier" charset="0"/>
              </a:rPr>
              <a:t>” %(bucket, </a:t>
            </a:r>
            <a:r>
              <a:rPr lang="en-US" sz="2200" dirty="0" err="1" smtClean="0">
                <a:solidFill>
                  <a:srgbClr val="00B050"/>
                </a:solidFill>
                <a:latin typeface="Courier" charset="0"/>
                <a:ea typeface="Courier" charset="0"/>
                <a:cs typeface="Courier" charset="0"/>
              </a:rPr>
              <a:t>end_date</a:t>
            </a:r>
            <a:r>
              <a:rPr lang="en-US" sz="2200" dirty="0" smtClean="0">
                <a:solidFill>
                  <a:srgbClr val="00B050"/>
                </a:solidFill>
                <a:latin typeface="Courier" charset="0"/>
                <a:ea typeface="Courier" charset="0"/>
                <a:cs typeface="Courier" charset="0"/>
              </a:rPr>
              <a: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return luigi.s3.s3Target(</a:t>
            </a:r>
            <a:r>
              <a:rPr lang="en-US" sz="2200" dirty="0" err="1" smtClean="0">
                <a:solidFill>
                  <a:srgbClr val="00B050"/>
                </a:solidFill>
                <a:latin typeface="Courier" charset="0"/>
                <a:ea typeface="Courier" charset="0"/>
                <a:cs typeface="Courier" charset="0"/>
              </a:rPr>
              <a:t>report_path</a:t>
            </a:r>
            <a:r>
              <a:rPr lang="en-US" sz="2200" dirty="0" smtClean="0">
                <a:solidFill>
                  <a:srgbClr val="00B050"/>
                </a:solidFill>
                <a:latin typeface="Courier" charset="0"/>
                <a:ea typeface="Courier" charset="0"/>
                <a:cs typeface="Courier" charset="0"/>
              </a:rPr>
              <a:t>)</a:t>
            </a:r>
            <a:endParaRPr lang="en-US" sz="2200" dirty="0">
              <a:solidFill>
                <a:srgbClr val="00B050"/>
              </a:solidFill>
              <a:latin typeface="Courier" charset="0"/>
              <a:ea typeface="Courier" charset="0"/>
              <a:cs typeface="Courier"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963" y="365125"/>
            <a:ext cx="2463801" cy="1316068"/>
          </a:xfrm>
          <a:prstGeom prst="rect">
            <a:avLst/>
          </a:prstGeom>
        </p:spPr>
      </p:pic>
    </p:spTree>
    <p:extLst>
      <p:ext uri="{BB962C8B-B14F-4D97-AF65-F5344CB8AC3E}">
        <p14:creationId xmlns:p14="http://schemas.microsoft.com/office/powerpoint/2010/main" val="1325249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of Target  </a:t>
            </a:r>
            <a:endParaRPr lang="en-US" b="1" dirty="0"/>
          </a:p>
        </p:txBody>
      </p:sp>
      <p:sp>
        <p:nvSpPr>
          <p:cNvPr id="3" name="Content Placeholder 2"/>
          <p:cNvSpPr>
            <a:spLocks noGrp="1"/>
          </p:cNvSpPr>
          <p:nvPr>
            <p:ph idx="1"/>
          </p:nvPr>
        </p:nvSpPr>
        <p:spPr/>
        <p:txBody>
          <a:bodyPr/>
          <a:lstStyle/>
          <a:p>
            <a:r>
              <a:rPr lang="en-US" dirty="0" err="1" smtClean="0">
                <a:solidFill>
                  <a:srgbClr val="00B050"/>
                </a:solidFill>
              </a:rPr>
              <a:t>MyTarget</a:t>
            </a:r>
            <a:r>
              <a:rPr lang="en-US" dirty="0" smtClean="0">
                <a:solidFill>
                  <a:srgbClr val="00B050"/>
                </a:solidFill>
              </a:rPr>
              <a:t>(</a:t>
            </a:r>
            <a:r>
              <a:rPr lang="en-US" dirty="0" err="1" smtClean="0">
                <a:solidFill>
                  <a:srgbClr val="00B050"/>
                </a:solidFill>
              </a:rPr>
              <a:t>luigi.Target</a:t>
            </a:r>
            <a:r>
              <a:rPr lang="en-US" dirty="0" smtClean="0">
                <a:solidFill>
                  <a:srgbClr val="00B050"/>
                </a:solidFill>
              </a:rPr>
              <a:t>)</a:t>
            </a:r>
          </a:p>
          <a:p>
            <a:r>
              <a:rPr lang="en-US" dirty="0">
                <a:solidFill>
                  <a:srgbClr val="00B050"/>
                </a:solidFill>
              </a:rPr>
              <a:t>l</a:t>
            </a:r>
            <a:r>
              <a:rPr lang="en-US" dirty="0" smtClean="0">
                <a:solidFill>
                  <a:srgbClr val="00B050"/>
                </a:solidFill>
              </a:rPr>
              <a:t>uigi.s3Target</a:t>
            </a:r>
          </a:p>
          <a:p>
            <a:r>
              <a:rPr lang="en-US" dirty="0" err="1" smtClean="0">
                <a:solidFill>
                  <a:srgbClr val="00B050"/>
                </a:solidFill>
              </a:rPr>
              <a:t>luigi.HDFSTarget</a:t>
            </a:r>
            <a:endParaRPr lang="en-US" dirty="0" smtClean="0">
              <a:solidFill>
                <a:srgbClr val="00B050"/>
              </a:solidFill>
            </a:endParaRPr>
          </a:p>
          <a:p>
            <a:r>
              <a:rPr lang="en-US" dirty="0" err="1">
                <a:solidFill>
                  <a:srgbClr val="00B050"/>
                </a:solidFill>
              </a:rPr>
              <a:t>l</a:t>
            </a:r>
            <a:r>
              <a:rPr lang="en-US" dirty="0" err="1" smtClean="0">
                <a:solidFill>
                  <a:srgbClr val="00B050"/>
                </a:solidFill>
              </a:rPr>
              <a:t>uigi.LocalTarget</a:t>
            </a:r>
            <a:endParaRPr lang="en-US" dirty="0" smtClean="0">
              <a:solidFill>
                <a:srgbClr val="00B050"/>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0188"/>
            <a:ext cx="2463801" cy="1316068"/>
          </a:xfrm>
          <a:prstGeom prst="rect">
            <a:avLst/>
          </a:prstGeom>
        </p:spPr>
      </p:pic>
    </p:spTree>
    <p:extLst>
      <p:ext uri="{BB962C8B-B14F-4D97-AF65-F5344CB8AC3E}">
        <p14:creationId xmlns:p14="http://schemas.microsoft.com/office/powerpoint/2010/main" val="535224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a:t>
            </a:r>
            <a:endParaRPr lang="en-US" b="1" dirty="0"/>
          </a:p>
        </p:txBody>
      </p:sp>
      <p:sp>
        <p:nvSpPr>
          <p:cNvPr id="3" name="Content Placeholder 2"/>
          <p:cNvSpPr>
            <a:spLocks noGrp="1"/>
          </p:cNvSpPr>
          <p:nvPr>
            <p:ph idx="1"/>
          </p:nvPr>
        </p:nvSpPr>
        <p:spPr/>
        <p:txBody>
          <a:bodyPr/>
          <a:lstStyle/>
          <a:p>
            <a:r>
              <a:rPr lang="en-US" dirty="0" smtClean="0"/>
              <a:t>Mature, been around the block</a:t>
            </a:r>
          </a:p>
          <a:p>
            <a:r>
              <a:rPr lang="en-US" dirty="0" smtClean="0"/>
              <a:t>Platform agnostic – not limited to say just Hadoop like frameworks such as </a:t>
            </a:r>
            <a:r>
              <a:rPr lang="en-US" dirty="0" err="1" smtClean="0"/>
              <a:t>Oozie</a:t>
            </a:r>
            <a:r>
              <a:rPr lang="en-US" dirty="0" smtClean="0"/>
              <a:t>.</a:t>
            </a:r>
          </a:p>
          <a:p>
            <a:r>
              <a:rPr lang="en-US" dirty="0"/>
              <a:t>N</a:t>
            </a:r>
            <a:r>
              <a:rPr lang="en-US" dirty="0" smtClean="0"/>
              <a:t>ative support for HDFS, S3, </a:t>
            </a:r>
            <a:r>
              <a:rPr lang="en-US" dirty="0" err="1" smtClean="0"/>
              <a:t>postgres</a:t>
            </a:r>
            <a:r>
              <a:rPr lang="en-US" dirty="0" smtClean="0"/>
              <a:t>, MySQL, Redshift, Spark, </a:t>
            </a:r>
            <a:r>
              <a:rPr lang="en-US" dirty="0" err="1" smtClean="0"/>
              <a:t>BigQuery</a:t>
            </a:r>
            <a:r>
              <a:rPr lang="en-US" dirty="0" smtClean="0"/>
              <a:t> </a:t>
            </a:r>
            <a:r>
              <a:rPr lang="en-US" dirty="0" err="1" smtClean="0"/>
              <a:t>etc</a:t>
            </a:r>
            <a:r>
              <a:rPr lang="en-US" dirty="0" smtClean="0"/>
              <a:t> </a:t>
            </a:r>
            <a:r>
              <a:rPr lang="en-US" dirty="0" err="1" smtClean="0"/>
              <a:t>luigi.postgres</a:t>
            </a:r>
            <a:r>
              <a:rPr lang="en-US" dirty="0" smtClean="0"/>
              <a:t>,</a:t>
            </a:r>
          </a:p>
          <a:p>
            <a:r>
              <a:rPr lang="en-US" dirty="0" smtClean="0"/>
              <a:t>Great visualization tools to track progress of job.</a:t>
            </a:r>
          </a:p>
          <a:p>
            <a:r>
              <a:rPr lang="en-US" dirty="0" smtClean="0"/>
              <a:t>Decentralized dependencies.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725" y="365125"/>
            <a:ext cx="2463801" cy="1316068"/>
          </a:xfrm>
          <a:prstGeom prst="rect">
            <a:avLst/>
          </a:prstGeom>
        </p:spPr>
      </p:pic>
    </p:spTree>
    <p:extLst>
      <p:ext uri="{BB962C8B-B14F-4D97-AF65-F5344CB8AC3E}">
        <p14:creationId xmlns:p14="http://schemas.microsoft.com/office/powerpoint/2010/main" val="858204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      </a:t>
            </a:r>
            <a:endParaRPr lang="en-US" b="1" dirty="0"/>
          </a:p>
        </p:txBody>
      </p:sp>
      <p:sp>
        <p:nvSpPr>
          <p:cNvPr id="3" name="Content Placeholder 2"/>
          <p:cNvSpPr>
            <a:spLocks noGrp="1"/>
          </p:cNvSpPr>
          <p:nvPr>
            <p:ph idx="1"/>
          </p:nvPr>
        </p:nvSpPr>
        <p:spPr/>
        <p:txBody>
          <a:bodyPr/>
          <a:lstStyle/>
          <a:p>
            <a:r>
              <a:rPr lang="en-US" dirty="0" smtClean="0"/>
              <a:t>No built-in task triggering/scheduling. Reliant on </a:t>
            </a:r>
            <a:r>
              <a:rPr lang="en-US" dirty="0" err="1" smtClean="0"/>
              <a:t>cron</a:t>
            </a:r>
            <a:r>
              <a:rPr lang="en-US" dirty="0" smtClean="0"/>
              <a:t> or similar mechanism to trigger pipeline runs.</a:t>
            </a:r>
          </a:p>
          <a:p>
            <a:r>
              <a:rPr lang="en-US" dirty="0" smtClean="0"/>
              <a:t>Focus is on batch processing so not as useful for real-time pipelines or stream processing.</a:t>
            </a:r>
          </a:p>
          <a:p>
            <a:r>
              <a:rPr lang="en-US" dirty="0" smtClean="0"/>
              <a:t>Requires writing to file at every stage - cannot write output from 1 stage to another   via in-memory buffer.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694" y="365125"/>
            <a:ext cx="2463801" cy="1316068"/>
          </a:xfrm>
          <a:prstGeom prst="rect">
            <a:avLst/>
          </a:prstGeom>
        </p:spPr>
      </p:pic>
    </p:spTree>
    <p:extLst>
      <p:ext uri="{BB962C8B-B14F-4D97-AF65-F5344CB8AC3E}">
        <p14:creationId xmlns:p14="http://schemas.microsoft.com/office/powerpoint/2010/main" val="450858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Nice to meet you</a:t>
            </a:r>
            <a:endParaRPr lang="en-US" dirty="0"/>
          </a:p>
        </p:txBody>
      </p:sp>
      <p:sp>
        <p:nvSpPr>
          <p:cNvPr id="3" name="Content Placeholder 2"/>
          <p:cNvSpPr>
            <a:spLocks noGrp="1"/>
          </p:cNvSpPr>
          <p:nvPr>
            <p:ph idx="1"/>
          </p:nvPr>
        </p:nvSpPr>
        <p:spPr/>
        <p:txBody>
          <a:bodyPr/>
          <a:lstStyle/>
          <a:p>
            <a:r>
              <a:rPr lang="en-US" dirty="0" smtClean="0"/>
              <a:t>Femi Anthony</a:t>
            </a:r>
          </a:p>
          <a:p>
            <a:r>
              <a:rPr lang="en-US" dirty="0" smtClean="0"/>
              <a:t>@</a:t>
            </a:r>
            <a:r>
              <a:rPr lang="en-US" dirty="0" err="1" smtClean="0"/>
              <a:t>dataphanatik</a:t>
            </a:r>
            <a:endParaRPr lang="en-US" dirty="0" smtClean="0"/>
          </a:p>
          <a:p>
            <a:r>
              <a:rPr lang="en-US" dirty="0" smtClean="0"/>
              <a:t>Data Engineer, Capital One</a:t>
            </a:r>
          </a:p>
          <a:p>
            <a:r>
              <a:rPr lang="en-US" dirty="0" smtClean="0"/>
              <a:t>Book with </a:t>
            </a:r>
            <a:r>
              <a:rPr lang="en-US" dirty="0" err="1" smtClean="0"/>
              <a:t>PacktPub</a:t>
            </a:r>
            <a:r>
              <a:rPr lang="en-US" dirty="0" smtClean="0"/>
              <a:t> - Mastering Pandas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5806" y="2850777"/>
            <a:ext cx="2492620" cy="3200400"/>
          </a:xfrm>
          <a:prstGeom prst="rect">
            <a:avLst/>
          </a:prstGeom>
        </p:spPr>
      </p:pic>
    </p:spTree>
    <p:extLst>
      <p:ext uri="{BB962C8B-B14F-4D97-AF65-F5344CB8AC3E}">
        <p14:creationId xmlns:p14="http://schemas.microsoft.com/office/powerpoint/2010/main" val="917622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Airflow    </a:t>
            </a:r>
            <a:endParaRPr lang="en-US" b="1" dirty="0"/>
          </a:p>
        </p:txBody>
      </p:sp>
      <p:sp>
        <p:nvSpPr>
          <p:cNvPr id="3" name="Content Placeholder 2"/>
          <p:cNvSpPr>
            <a:spLocks noGrp="1"/>
          </p:cNvSpPr>
          <p:nvPr>
            <p:ph idx="1"/>
          </p:nvPr>
        </p:nvSpPr>
        <p:spPr/>
        <p:txBody>
          <a:bodyPr/>
          <a:lstStyle/>
          <a:p>
            <a:r>
              <a:rPr lang="en-US" dirty="0"/>
              <a:t>W</a:t>
            </a:r>
            <a:r>
              <a:rPr lang="en-US" dirty="0" smtClean="0"/>
              <a:t>orkflow management and orchestration tool </a:t>
            </a:r>
          </a:p>
          <a:p>
            <a:r>
              <a:rPr lang="en-US" dirty="0" smtClean="0"/>
              <a:t>W</a:t>
            </a:r>
            <a:r>
              <a:rPr lang="en-US" dirty="0" smtClean="0"/>
              <a:t>ritten in Python.</a:t>
            </a:r>
          </a:p>
          <a:p>
            <a:r>
              <a:rPr lang="en-US" dirty="0" smtClean="0"/>
              <a:t>Created by folks at Airbnb</a:t>
            </a:r>
          </a:p>
          <a:p>
            <a:r>
              <a:rPr lang="en-US" dirty="0" smtClean="0"/>
              <a:t>Maintained as an Apache Foundation project</a:t>
            </a:r>
          </a:p>
          <a:p>
            <a:r>
              <a:rPr lang="en-US" dirty="0" smtClean="0"/>
              <a:t>Large set of features including UI, scheduler, command line interface</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599" y="488157"/>
            <a:ext cx="1270000" cy="1270000"/>
          </a:xfrm>
          <a:prstGeom prst="rect">
            <a:avLst/>
          </a:prstGeom>
        </p:spPr>
      </p:pic>
    </p:spTree>
    <p:extLst>
      <p:ext uri="{BB962C8B-B14F-4D97-AF65-F5344CB8AC3E}">
        <p14:creationId xmlns:p14="http://schemas.microsoft.com/office/powerpoint/2010/main" val="578104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Design Principles</a:t>
            </a:r>
            <a:endParaRPr lang="en-US" b="1" dirty="0"/>
          </a:p>
        </p:txBody>
      </p:sp>
      <p:sp>
        <p:nvSpPr>
          <p:cNvPr id="3" name="Content Placeholder 2"/>
          <p:cNvSpPr>
            <a:spLocks noGrp="1"/>
          </p:cNvSpPr>
          <p:nvPr>
            <p:ph idx="1"/>
          </p:nvPr>
        </p:nvSpPr>
        <p:spPr/>
        <p:txBody>
          <a:bodyPr/>
          <a:lstStyle/>
          <a:p>
            <a:r>
              <a:rPr lang="en-US" dirty="0" smtClean="0"/>
              <a:t>Core Abstraction :  DAG (directed acyclic graph)</a:t>
            </a:r>
          </a:p>
          <a:p>
            <a:r>
              <a:rPr lang="en-US" dirty="0" smtClean="0"/>
              <a:t>Pipelines are modeled as DAGs and tasks are nodes on the DAG while dependencies are paths connecting the nodes.</a:t>
            </a:r>
          </a:p>
          <a:p>
            <a:r>
              <a:rPr lang="en-US" dirty="0" smtClean="0"/>
              <a:t>Cycles are not allowed (pipelines need to run to completion)</a:t>
            </a:r>
          </a:p>
          <a:p>
            <a:r>
              <a:rPr lang="en-US" dirty="0" smtClean="0"/>
              <a:t>Can run tasks that are independent in parallel</a:t>
            </a:r>
          </a:p>
          <a:p>
            <a:r>
              <a:rPr lang="en-US" dirty="0" smtClean="0"/>
              <a:t>Task failures in independent parts of the pipeline do not derail other parts.</a:t>
            </a:r>
          </a:p>
          <a:p>
            <a:r>
              <a:rPr lang="en-US" dirty="0" smtClean="0"/>
              <a:t>Can re-run parts of workflow that have been affected by a failure</a:t>
            </a:r>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823" y="555625"/>
            <a:ext cx="1270000" cy="1270000"/>
          </a:xfrm>
          <a:prstGeom prst="rect">
            <a:avLst/>
          </a:prstGeom>
        </p:spPr>
      </p:pic>
    </p:spTree>
    <p:extLst>
      <p:ext uri="{BB962C8B-B14F-4D97-AF65-F5344CB8AC3E}">
        <p14:creationId xmlns:p14="http://schemas.microsoft.com/office/powerpoint/2010/main" val="160669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Components  </a:t>
            </a:r>
            <a:endParaRPr lang="en-US" b="1" dirty="0"/>
          </a:p>
        </p:txBody>
      </p:sp>
      <p:sp>
        <p:nvSpPr>
          <p:cNvPr id="3" name="Content Placeholder 2"/>
          <p:cNvSpPr>
            <a:spLocks noGrp="1"/>
          </p:cNvSpPr>
          <p:nvPr>
            <p:ph idx="1"/>
          </p:nvPr>
        </p:nvSpPr>
        <p:spPr/>
        <p:txBody>
          <a:bodyPr>
            <a:normAutofit lnSpcReduction="10000"/>
          </a:bodyPr>
          <a:lstStyle/>
          <a:p>
            <a:r>
              <a:rPr lang="en-US" b="1" dirty="0" smtClean="0"/>
              <a:t>Job definitions</a:t>
            </a:r>
            <a:r>
              <a:rPr lang="en-US" dirty="0" smtClean="0"/>
              <a:t> - stored in </a:t>
            </a:r>
            <a:r>
              <a:rPr lang="en-US" dirty="0"/>
              <a:t>source control</a:t>
            </a:r>
            <a:endParaRPr lang="en-US" dirty="0" smtClean="0"/>
          </a:p>
          <a:p>
            <a:r>
              <a:rPr lang="en-US" b="1" dirty="0" smtClean="0"/>
              <a:t>Metadata DB  </a:t>
            </a:r>
            <a:r>
              <a:rPr lang="en-US" dirty="0" smtClean="0"/>
              <a:t>- MySQL, Postgres used by Airflow </a:t>
            </a:r>
            <a:r>
              <a:rPr lang="en-US" dirty="0"/>
              <a:t>to keep track of </a:t>
            </a:r>
            <a:r>
              <a:rPr lang="en-US" dirty="0" smtClean="0"/>
              <a:t>metadata such as task statuses.</a:t>
            </a:r>
          </a:p>
          <a:p>
            <a:r>
              <a:rPr lang="en-US" b="1" dirty="0" smtClean="0"/>
              <a:t>Command line interface (CLI) </a:t>
            </a:r>
            <a:r>
              <a:rPr lang="en-US" dirty="0" smtClean="0"/>
              <a:t>– to test</a:t>
            </a:r>
            <a:r>
              <a:rPr lang="en-US" dirty="0"/>
              <a:t>, run, backfill, describe and clear parts of </a:t>
            </a:r>
            <a:r>
              <a:rPr lang="en-US" dirty="0" smtClean="0"/>
              <a:t>pipeline definitions.</a:t>
            </a:r>
            <a:endParaRPr lang="en-US" b="1" dirty="0" smtClean="0"/>
          </a:p>
          <a:p>
            <a:r>
              <a:rPr lang="en-US" b="1" dirty="0" smtClean="0"/>
              <a:t>Rich Web interface </a:t>
            </a:r>
            <a:r>
              <a:rPr lang="en-US" dirty="0" smtClean="0"/>
              <a:t>– for viewing task dependencies, logs, statuses, and other metadata. Implemented as a Flask web app.</a:t>
            </a:r>
            <a:endParaRPr lang="en-US" b="1" dirty="0" smtClean="0"/>
          </a:p>
          <a:p>
            <a:r>
              <a:rPr lang="en-US" b="1" dirty="0" smtClean="0"/>
              <a:t>Scheduler </a:t>
            </a:r>
            <a:r>
              <a:rPr lang="en-US" dirty="0" smtClean="0"/>
              <a:t>– </a:t>
            </a:r>
            <a:r>
              <a:rPr lang="en-US" dirty="0" err="1" smtClean="0"/>
              <a:t>cron</a:t>
            </a:r>
            <a:r>
              <a:rPr lang="en-US" dirty="0" smtClean="0"/>
              <a:t> replacement that kicks off tasks that are scheduled to run.</a:t>
            </a:r>
            <a:endParaRPr lang="en-US" b="1" dirty="0" smtClean="0"/>
          </a:p>
          <a:p>
            <a:r>
              <a:rPr lang="en-US" b="1" dirty="0" smtClean="0"/>
              <a:t>Workers</a:t>
            </a:r>
            <a:r>
              <a:rPr lang="en-US" dirty="0" smtClean="0"/>
              <a:t> – array of processes that run tasks in a distributed fashion.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5125"/>
            <a:ext cx="1270000" cy="1270000"/>
          </a:xfrm>
          <a:prstGeom prst="rect">
            <a:avLst/>
          </a:prstGeom>
        </p:spPr>
      </p:pic>
    </p:spTree>
    <p:extLst>
      <p:ext uri="{BB962C8B-B14F-4D97-AF65-F5344CB8AC3E}">
        <p14:creationId xmlns:p14="http://schemas.microsoft.com/office/powerpoint/2010/main" val="962644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Code – Concepts  </a:t>
            </a:r>
            <a:endParaRPr lang="en-US" b="1" dirty="0"/>
          </a:p>
        </p:txBody>
      </p:sp>
      <p:sp>
        <p:nvSpPr>
          <p:cNvPr id="3" name="Content Placeholder 2"/>
          <p:cNvSpPr>
            <a:spLocks noGrp="1"/>
          </p:cNvSpPr>
          <p:nvPr>
            <p:ph idx="1"/>
          </p:nvPr>
        </p:nvSpPr>
        <p:spPr/>
        <p:txBody>
          <a:bodyPr>
            <a:normAutofit/>
          </a:bodyPr>
          <a:lstStyle/>
          <a:p>
            <a:r>
              <a:rPr lang="en-US" sz="2400" b="1" dirty="0" smtClean="0">
                <a:solidFill>
                  <a:srgbClr val="FFFF00"/>
                </a:solidFill>
              </a:rPr>
              <a:t>Operators</a:t>
            </a:r>
            <a:r>
              <a:rPr lang="en-US" sz="2400" dirty="0" smtClean="0">
                <a:solidFill>
                  <a:srgbClr val="FFFF00"/>
                </a:solidFill>
              </a:rPr>
              <a:t> </a:t>
            </a:r>
            <a:r>
              <a:rPr lang="en-US" sz="2400" dirty="0" smtClean="0"/>
              <a:t>enable the creation of certain </a:t>
            </a:r>
            <a:r>
              <a:rPr lang="en-US" sz="2400" dirty="0"/>
              <a:t>types of </a:t>
            </a:r>
            <a:r>
              <a:rPr lang="en-US" sz="2400" dirty="0" smtClean="0"/>
              <a:t>tasks. </a:t>
            </a:r>
            <a:r>
              <a:rPr lang="en-US" sz="2400" dirty="0"/>
              <a:t>All operators derive from </a:t>
            </a:r>
            <a:r>
              <a:rPr lang="en-US" sz="2400" dirty="0" err="1"/>
              <a:t>BaseOperator</a:t>
            </a:r>
            <a:r>
              <a:rPr lang="en-US" sz="2400" dirty="0"/>
              <a:t> and inherit many attributes and </a:t>
            </a:r>
            <a:r>
              <a:rPr lang="en-US" sz="2400" dirty="0" smtClean="0"/>
              <a:t>methods.</a:t>
            </a:r>
          </a:p>
          <a:p>
            <a:r>
              <a:rPr lang="en-US" sz="2400" dirty="0" smtClean="0"/>
              <a:t>Examples of Operators: </a:t>
            </a:r>
          </a:p>
          <a:p>
            <a:pPr lvl="1"/>
            <a:r>
              <a:rPr lang="en-US" dirty="0" err="1" smtClean="0"/>
              <a:t>BashOperator</a:t>
            </a:r>
            <a:r>
              <a:rPr lang="en-US" dirty="0" smtClean="0"/>
              <a:t>, </a:t>
            </a:r>
            <a:r>
              <a:rPr lang="en-US" dirty="0" err="1" smtClean="0"/>
              <a:t>PythonOperator</a:t>
            </a:r>
            <a:r>
              <a:rPr lang="en-US" dirty="0" smtClean="0"/>
              <a:t>, </a:t>
            </a:r>
            <a:r>
              <a:rPr lang="en-US" dirty="0" err="1" smtClean="0"/>
              <a:t>EmailOperator</a:t>
            </a:r>
            <a:endParaRPr lang="en-US" dirty="0"/>
          </a:p>
          <a:p>
            <a:pPr lvl="1"/>
            <a:r>
              <a:rPr lang="en-US" dirty="0" smtClean="0"/>
              <a:t>See link for more details: </a:t>
            </a:r>
            <a:r>
              <a:rPr lang="en-US" sz="2000" b="1" dirty="0" smtClean="0">
                <a:solidFill>
                  <a:srgbClr val="0070C0"/>
                </a:solidFill>
                <a:hlinkClick r:id="rId2"/>
              </a:rPr>
              <a:t>https://pythonhosted.org/airflow/code.html#operators</a:t>
            </a:r>
            <a:endParaRPr lang="en-US" sz="2000" b="1" dirty="0">
              <a:solidFill>
                <a:srgbClr val="0070C0"/>
              </a:solidFill>
            </a:endParaRPr>
          </a:p>
          <a:p>
            <a:r>
              <a:rPr lang="en-US" sz="2400" b="1" dirty="0" smtClean="0">
                <a:solidFill>
                  <a:srgbClr val="FFFF00"/>
                </a:solidFill>
              </a:rPr>
              <a:t>Executors</a:t>
            </a:r>
            <a:r>
              <a:rPr lang="en-US" sz="2400" dirty="0" smtClean="0">
                <a:solidFill>
                  <a:srgbClr val="FFFF00"/>
                </a:solidFill>
              </a:rPr>
              <a:t> </a:t>
            </a:r>
            <a:r>
              <a:rPr lang="en-US" sz="2400" dirty="0" smtClean="0"/>
              <a:t>are the mechanism by which tasks get run. All executors inherit from the </a:t>
            </a:r>
            <a:r>
              <a:rPr lang="en-US" sz="2400" dirty="0" err="1" smtClean="0"/>
              <a:t>BaseExecutor</a:t>
            </a:r>
            <a:r>
              <a:rPr lang="en-US" sz="2400" dirty="0" smtClean="0"/>
              <a:t> class. </a:t>
            </a:r>
          </a:p>
          <a:p>
            <a:r>
              <a:rPr lang="en-US" sz="2400" dirty="0" smtClean="0"/>
              <a:t>Examples of Executors: </a:t>
            </a:r>
          </a:p>
          <a:p>
            <a:pPr lvl="1"/>
            <a:r>
              <a:rPr lang="en-US" dirty="0" err="1" smtClean="0"/>
              <a:t>LocalExecutor</a:t>
            </a:r>
            <a:r>
              <a:rPr lang="en-US" dirty="0" smtClean="0"/>
              <a:t>, </a:t>
            </a:r>
            <a:r>
              <a:rPr lang="en-US" dirty="0" err="1" smtClean="0"/>
              <a:t>SequentialExecutor</a:t>
            </a:r>
            <a:r>
              <a:rPr lang="en-US" dirty="0" smtClean="0"/>
              <a:t>, </a:t>
            </a:r>
            <a:r>
              <a:rPr lang="en-US" dirty="0" err="1" smtClean="0"/>
              <a:t>CeleryExecutor</a:t>
            </a:r>
            <a:endParaRPr lang="en-US" dirty="0" smtClean="0"/>
          </a:p>
          <a:p>
            <a:pPr lvl="1"/>
            <a:r>
              <a:rPr lang="en-US" dirty="0" smtClean="0"/>
              <a:t>See link for more details: </a:t>
            </a:r>
            <a:r>
              <a:rPr lang="en-US" sz="2000" b="1" dirty="0" smtClean="0">
                <a:solidFill>
                  <a:srgbClr val="0070C0"/>
                </a:solidFill>
              </a:rPr>
              <a:t>https://</a:t>
            </a:r>
            <a:r>
              <a:rPr lang="en-US" sz="2000" b="1" dirty="0" err="1" smtClean="0">
                <a:solidFill>
                  <a:srgbClr val="0070C0"/>
                </a:solidFill>
              </a:rPr>
              <a:t>pythonhosted.org</a:t>
            </a:r>
            <a:r>
              <a:rPr lang="en-US" sz="2000" b="1" dirty="0" smtClean="0">
                <a:solidFill>
                  <a:srgbClr val="0070C0"/>
                </a:solidFill>
              </a:rPr>
              <a:t>/airflow/</a:t>
            </a:r>
            <a:r>
              <a:rPr lang="en-US" sz="2000" b="1" dirty="0" err="1" smtClean="0">
                <a:solidFill>
                  <a:srgbClr val="0070C0"/>
                </a:solidFill>
              </a:rPr>
              <a:t>code.html#executors</a:t>
            </a:r>
            <a:endParaRPr lang="en-US" sz="2000" b="1" dirty="0" smtClean="0">
              <a:solidFill>
                <a:srgbClr val="0070C0"/>
              </a:solidFill>
            </a:endParaRPr>
          </a:p>
          <a:p>
            <a:endParaRPr lang="en-US" sz="2000" b="1" dirty="0" smtClean="0">
              <a:solidFill>
                <a:srgbClr val="0070C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717" y="392906"/>
            <a:ext cx="1270000" cy="1270000"/>
          </a:xfrm>
          <a:prstGeom prst="rect">
            <a:avLst/>
          </a:prstGeom>
        </p:spPr>
      </p:pic>
    </p:spTree>
    <p:extLst>
      <p:ext uri="{BB962C8B-B14F-4D97-AF65-F5344CB8AC3E}">
        <p14:creationId xmlns:p14="http://schemas.microsoft.com/office/powerpoint/2010/main" val="1653321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Code : Simple Task Creation  </a:t>
            </a:r>
            <a:endParaRPr lang="en-US" b="1" dirty="0"/>
          </a:p>
        </p:txBody>
      </p:sp>
      <p:sp>
        <p:nvSpPr>
          <p:cNvPr id="3" name="Content Placeholder 2"/>
          <p:cNvSpPr>
            <a:spLocks noGrp="1"/>
          </p:cNvSpPr>
          <p:nvPr>
            <p:ph idx="1"/>
          </p:nvPr>
        </p:nvSpPr>
        <p:spPr/>
        <p:txBody>
          <a:bodyPr>
            <a:normAutofit/>
          </a:bodyPr>
          <a:lstStyle/>
          <a:p>
            <a:r>
              <a:rPr lang="de-DE" sz="2400" dirty="0" err="1" smtClean="0">
                <a:ea typeface="Courier" charset="0"/>
                <a:cs typeface="Courier" charset="0"/>
              </a:rPr>
              <a:t>Here</a:t>
            </a:r>
            <a:r>
              <a:rPr lang="de-DE" sz="2400" dirty="0" smtClean="0">
                <a:ea typeface="Courier" charset="0"/>
                <a:cs typeface="Courier" charset="0"/>
              </a:rPr>
              <a:t> </a:t>
            </a:r>
            <a:r>
              <a:rPr lang="de-DE" sz="2400" dirty="0" err="1" smtClean="0">
                <a:ea typeface="Courier" charset="0"/>
                <a:cs typeface="Courier" charset="0"/>
              </a:rPr>
              <a:t>we</a:t>
            </a:r>
            <a:r>
              <a:rPr lang="de-DE" sz="2400" dirty="0" smtClean="0">
                <a:ea typeface="Courier" charset="0"/>
                <a:cs typeface="Courier" charset="0"/>
              </a:rPr>
              <a:t> </a:t>
            </a:r>
            <a:r>
              <a:rPr lang="de-DE" sz="2400" dirty="0" err="1" smtClean="0">
                <a:ea typeface="Courier" charset="0"/>
                <a:cs typeface="Courier" charset="0"/>
              </a:rPr>
              <a:t>create</a:t>
            </a:r>
            <a:r>
              <a:rPr lang="de-DE" sz="2400" dirty="0" smtClean="0">
                <a:ea typeface="Courier" charset="0"/>
                <a:cs typeface="Courier" charset="0"/>
              </a:rPr>
              <a:t> 2 </a:t>
            </a:r>
            <a:r>
              <a:rPr lang="de-DE" sz="2400" dirty="0" err="1" smtClean="0">
                <a:ea typeface="Courier" charset="0"/>
                <a:cs typeface="Courier" charset="0"/>
              </a:rPr>
              <a:t>tasks</a:t>
            </a:r>
            <a:r>
              <a:rPr lang="de-DE" sz="2400" dirty="0" smtClean="0">
                <a:ea typeface="Courier" charset="0"/>
                <a:cs typeface="Courier" charset="0"/>
              </a:rPr>
              <a:t>  - </a:t>
            </a:r>
            <a:r>
              <a:rPr lang="de-DE" sz="2400" dirty="0" err="1" smtClean="0">
                <a:ea typeface="Courier" charset="0"/>
                <a:cs typeface="Courier" charset="0"/>
              </a:rPr>
              <a:t>Task_A</a:t>
            </a:r>
            <a:r>
              <a:rPr lang="de-DE" sz="2400" dirty="0" smtClean="0">
                <a:ea typeface="Courier" charset="0"/>
                <a:cs typeface="Courier" charset="0"/>
              </a:rPr>
              <a:t>, </a:t>
            </a:r>
            <a:r>
              <a:rPr lang="de-DE" sz="2400" dirty="0" err="1" smtClean="0">
                <a:ea typeface="Courier" charset="0"/>
                <a:cs typeface="Courier" charset="0"/>
              </a:rPr>
              <a:t>Task_B</a:t>
            </a:r>
            <a:r>
              <a:rPr lang="de-DE" sz="2400" dirty="0" smtClean="0">
                <a:ea typeface="Courier" charset="0"/>
                <a:cs typeface="Courier" charset="0"/>
              </a:rPr>
              <a:t> </a:t>
            </a:r>
            <a:r>
              <a:rPr lang="de-DE" sz="2400" dirty="0" err="1" smtClean="0">
                <a:ea typeface="Courier" charset="0"/>
                <a:cs typeface="Courier" charset="0"/>
              </a:rPr>
              <a:t>with</a:t>
            </a:r>
            <a:r>
              <a:rPr lang="de-DE" sz="2400" dirty="0" smtClean="0">
                <a:ea typeface="Courier" charset="0"/>
                <a:cs typeface="Courier" charset="0"/>
              </a:rPr>
              <a:t> </a:t>
            </a:r>
            <a:r>
              <a:rPr lang="de-DE" sz="2400" dirty="0" err="1" smtClean="0">
                <a:ea typeface="Courier" charset="0"/>
                <a:cs typeface="Courier" charset="0"/>
              </a:rPr>
              <a:t>Task_B</a:t>
            </a:r>
            <a:r>
              <a:rPr lang="de-DE" sz="2400" dirty="0" smtClean="0">
                <a:ea typeface="Courier" charset="0"/>
                <a:cs typeface="Courier" charset="0"/>
              </a:rPr>
              <a:t> </a:t>
            </a:r>
            <a:r>
              <a:rPr lang="de-DE" sz="2400" dirty="0" err="1" smtClean="0">
                <a:ea typeface="Courier" charset="0"/>
                <a:cs typeface="Courier" charset="0"/>
              </a:rPr>
              <a:t>dependent</a:t>
            </a:r>
            <a:r>
              <a:rPr lang="de-DE" sz="2400" dirty="0" smtClean="0">
                <a:ea typeface="Courier" charset="0"/>
                <a:cs typeface="Courier" charset="0"/>
              </a:rPr>
              <a:t> on </a:t>
            </a:r>
            <a:r>
              <a:rPr lang="de-DE" sz="2400" dirty="0" err="1" smtClean="0">
                <a:ea typeface="Courier" charset="0"/>
                <a:cs typeface="Courier" charset="0"/>
              </a:rPr>
              <a:t>Task_A</a:t>
            </a:r>
            <a:r>
              <a:rPr lang="de-DE" sz="2400" dirty="0" smtClean="0">
                <a:ea typeface="Courier" charset="0"/>
                <a:cs typeface="Courier" charset="0"/>
              </a:rPr>
              <a:t> :</a:t>
            </a:r>
          </a:p>
          <a:p>
            <a:pPr marL="0" indent="0">
              <a:buNone/>
            </a:pPr>
            <a:r>
              <a:rPr lang="de-DE" sz="2000" dirty="0" smtClean="0">
                <a:latin typeface="Courier" charset="0"/>
                <a:ea typeface="Courier" charset="0"/>
                <a:cs typeface="Courier" charset="0"/>
              </a:rPr>
              <a:t> </a:t>
            </a:r>
            <a:endParaRPr lang="de-DE" sz="2000" dirty="0">
              <a:latin typeface="Courier" charset="0"/>
              <a:ea typeface="Courier" charset="0"/>
              <a:cs typeface="Courier" charset="0"/>
            </a:endParaRPr>
          </a:p>
          <a:p>
            <a:pPr marL="0" indent="0">
              <a:buNone/>
            </a:pPr>
            <a:r>
              <a:rPr lang="de-DE" sz="2000" dirty="0" err="1" smtClean="0">
                <a:solidFill>
                  <a:srgbClr val="00B050"/>
                </a:solidFill>
                <a:latin typeface="Courier" charset="0"/>
                <a:ea typeface="Courier" charset="0"/>
                <a:cs typeface="Courier" charset="0"/>
              </a:rPr>
              <a:t>import</a:t>
            </a: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airflow.models</a:t>
            </a: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as</a:t>
            </a: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afm</a:t>
            </a:r>
            <a:r>
              <a:rPr lang="de-DE" sz="2000" dirty="0" smtClean="0">
                <a:solidFill>
                  <a:srgbClr val="00B050"/>
                </a:solidFill>
                <a:latin typeface="Courier" charset="0"/>
                <a:ea typeface="Courier" charset="0"/>
                <a:cs typeface="Courier" charset="0"/>
              </a:rPr>
              <a:t/>
            </a:r>
            <a:br>
              <a:rPr lang="de-DE" sz="2000" dirty="0" smtClean="0">
                <a:solidFill>
                  <a:srgbClr val="00B050"/>
                </a:solidFill>
                <a:latin typeface="Courier" charset="0"/>
                <a:ea typeface="Courier" charset="0"/>
                <a:cs typeface="Courier" charset="0"/>
              </a:rPr>
            </a:br>
            <a:r>
              <a:rPr lang="de-DE" sz="2000" dirty="0" err="1" smtClean="0">
                <a:solidFill>
                  <a:srgbClr val="00B050"/>
                </a:solidFill>
                <a:latin typeface="Courier" charset="0"/>
                <a:ea typeface="Courier" charset="0"/>
                <a:cs typeface="Courier" charset="0"/>
              </a:rPr>
              <a:t>from</a:t>
            </a: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airflow</a:t>
            </a: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import</a:t>
            </a:r>
            <a:r>
              <a:rPr lang="de-DE" sz="2000" dirty="0" smtClean="0">
                <a:solidFill>
                  <a:srgbClr val="00B050"/>
                </a:solidFill>
                <a:latin typeface="Courier" charset="0"/>
                <a:ea typeface="Courier" charset="0"/>
                <a:cs typeface="Courier" charset="0"/>
              </a:rPr>
              <a:t> DAG</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br>
              <a:rPr lang="de-DE" sz="2000" dirty="0" smtClean="0">
                <a:solidFill>
                  <a:srgbClr val="00B050"/>
                </a:solidFill>
                <a:latin typeface="Courier" charset="0"/>
                <a:ea typeface="Courier" charset="0"/>
                <a:cs typeface="Courier" charset="0"/>
              </a:rPr>
            </a:br>
            <a:r>
              <a:rPr lang="de-DE" sz="2000" dirty="0" err="1" smtClean="0">
                <a:solidFill>
                  <a:srgbClr val="00B050"/>
                </a:solidFill>
                <a:latin typeface="Courier" charset="0"/>
                <a:ea typeface="Courier" charset="0"/>
                <a:cs typeface="Courier" charset="0"/>
              </a:rPr>
              <a:t>task_a</a:t>
            </a:r>
            <a:r>
              <a:rPr lang="de-DE" sz="2000" dirty="0" smtClean="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afm.PythonOperator</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task_id</a:t>
            </a:r>
            <a:r>
              <a:rPr lang="de-DE" sz="2000" dirty="0" smtClean="0">
                <a:solidFill>
                  <a:srgbClr val="00B050"/>
                </a:solidFill>
                <a:latin typeface="Courier" charset="0"/>
                <a:ea typeface="Courier" charset="0"/>
                <a:cs typeface="Courier" charset="0"/>
              </a:rPr>
              <a:t> = </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Task_A</a:t>
            </a:r>
            <a:r>
              <a:rPr lang="de-DE" sz="2000" dirty="0" smtClean="0">
                <a:solidFill>
                  <a:srgbClr val="00B050"/>
                </a:solidFill>
                <a:latin typeface="Courier" charset="0"/>
                <a:ea typeface="Courier" charset="0"/>
                <a:cs typeface="Courier" charset="0"/>
              </a:rPr>
              <a:t>',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python_callable</a:t>
            </a:r>
            <a:r>
              <a:rPr lang="de-DE" sz="2000" dirty="0" smtClean="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module.func_a</a:t>
            </a:r>
            <a:r>
              <a:rPr lang="de-DE" sz="2000" dirty="0" smtClean="0">
                <a:solidFill>
                  <a:srgbClr val="00B050"/>
                </a:solidFill>
                <a:latin typeface="Courier" charset="0"/>
                <a:ea typeface="Courier" charset="0"/>
                <a:cs typeface="Courier" charset="0"/>
              </a:rPr>
              <a:t>,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dag</a:t>
            </a:r>
            <a:r>
              <a:rPr lang="de-DE" sz="2000" dirty="0" smtClean="0">
                <a:solidFill>
                  <a:srgbClr val="00B050"/>
                </a:solidFill>
                <a:latin typeface="Courier" charset="0"/>
                <a:ea typeface="Courier" charset="0"/>
                <a:cs typeface="Courier" charset="0"/>
              </a:rPr>
              <a:t> = DAG)        </a:t>
            </a:r>
          </a:p>
          <a:p>
            <a:pPr marL="0" indent="0">
              <a:buNone/>
            </a:pPr>
            <a:r>
              <a:rPr lang="de-DE" sz="2000" dirty="0" err="1" smtClean="0">
                <a:solidFill>
                  <a:srgbClr val="00B050"/>
                </a:solidFill>
                <a:latin typeface="Courier" charset="0"/>
                <a:ea typeface="Courier" charset="0"/>
                <a:cs typeface="Courier" charset="0"/>
              </a:rPr>
              <a:t>task_b</a:t>
            </a:r>
            <a:r>
              <a:rPr lang="de-DE" sz="2000" dirty="0" smtClean="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afm.PythonOperator</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task_id</a:t>
            </a:r>
            <a:r>
              <a:rPr lang="de-DE" sz="2000" dirty="0" smtClean="0">
                <a:solidFill>
                  <a:srgbClr val="00B050"/>
                </a:solidFill>
                <a:latin typeface="Courier" charset="0"/>
                <a:ea typeface="Courier" charset="0"/>
                <a:cs typeface="Courier" charset="0"/>
              </a:rPr>
              <a:t> = </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Task_B</a:t>
            </a:r>
            <a:r>
              <a:rPr lang="de-DE" sz="2000" dirty="0" smtClean="0">
                <a:solidFill>
                  <a:srgbClr val="00B050"/>
                </a:solidFill>
                <a:latin typeface="Courier" charset="0"/>
                <a:ea typeface="Courier" charset="0"/>
                <a:cs typeface="Courier" charset="0"/>
              </a:rPr>
              <a:t>',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python_callable</a:t>
            </a:r>
            <a:r>
              <a:rPr lang="de-DE" sz="2000" dirty="0" smtClean="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module.func_b</a:t>
            </a:r>
            <a:r>
              <a:rPr lang="de-DE" sz="2000" dirty="0" smtClean="0">
                <a:solidFill>
                  <a:srgbClr val="00B050"/>
                </a:solidFill>
                <a:latin typeface="Courier" charset="0"/>
                <a:ea typeface="Courier" charset="0"/>
                <a:cs typeface="Courier" charset="0"/>
              </a:rPr>
              <a:t>,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dag</a:t>
            </a:r>
            <a:r>
              <a:rPr lang="de-DE" sz="2000" dirty="0" smtClean="0">
                <a:solidFill>
                  <a:srgbClr val="00B050"/>
                </a:solidFill>
                <a:latin typeface="Courier" charset="0"/>
                <a:ea typeface="Courier" charset="0"/>
                <a:cs typeface="Courier" charset="0"/>
              </a:rPr>
              <a:t> = DAG)        </a:t>
            </a:r>
          </a:p>
          <a:p>
            <a:pPr marL="0" indent="0">
              <a:buNone/>
            </a:pPr>
            <a:r>
              <a:rPr lang="de-DE" sz="2000" dirty="0" err="1" smtClean="0">
                <a:solidFill>
                  <a:srgbClr val="00B050"/>
                </a:solidFill>
                <a:latin typeface="Courier" charset="0"/>
                <a:ea typeface="Courier" charset="0"/>
                <a:cs typeface="Courier" charset="0"/>
              </a:rPr>
              <a:t>task_b.set_upstream</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task_a</a:t>
            </a:r>
            <a:r>
              <a:rPr lang="de-DE" sz="2000" dirty="0" smtClean="0">
                <a:solidFill>
                  <a:srgbClr val="00B050"/>
                </a:solidFill>
                <a:latin typeface="Courier" charset="0"/>
                <a:ea typeface="Courier" charset="0"/>
                <a:cs typeface="Courier" charset="0"/>
              </a:rPr>
              <a:t>)</a:t>
            </a:r>
            <a:endParaRPr lang="en-US" sz="2000" dirty="0">
              <a:solidFill>
                <a:srgbClr val="00B050"/>
              </a:solidFill>
              <a:latin typeface="Courier" charset="0"/>
              <a:ea typeface="Courier" charset="0"/>
              <a:cs typeface="Courier"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1588" y="365125"/>
            <a:ext cx="1270000" cy="1270000"/>
          </a:xfrm>
          <a:prstGeom prst="rect">
            <a:avLst/>
          </a:prstGeom>
        </p:spPr>
      </p:pic>
    </p:spTree>
    <p:extLst>
      <p:ext uri="{BB962C8B-B14F-4D97-AF65-F5344CB8AC3E}">
        <p14:creationId xmlns:p14="http://schemas.microsoft.com/office/powerpoint/2010/main" val="1692518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Airflow Code : Dynamic Task Creation  </a:t>
            </a:r>
            <a:endParaRPr lang="en-US" dirty="0"/>
          </a:p>
        </p:txBody>
      </p:sp>
      <p:sp>
        <p:nvSpPr>
          <p:cNvPr id="3" name="Content Placeholder 2"/>
          <p:cNvSpPr>
            <a:spLocks noGrp="1"/>
          </p:cNvSpPr>
          <p:nvPr>
            <p:ph idx="1"/>
          </p:nvPr>
        </p:nvSpPr>
        <p:spPr/>
        <p:txBody>
          <a:bodyPr>
            <a:normAutofit/>
          </a:bodyPr>
          <a:lstStyle/>
          <a:p>
            <a:pPr marL="0" indent="0">
              <a:buNone/>
            </a:pPr>
            <a:endParaRPr lang="de-DE" sz="2000" dirty="0" smtClean="0">
              <a:solidFill>
                <a:srgbClr val="00B050"/>
              </a:solidFill>
              <a:latin typeface="Courier" charset="0"/>
              <a:ea typeface="Courier" charset="0"/>
              <a:cs typeface="Courier" charset="0"/>
            </a:endParaRPr>
          </a:p>
          <a:p>
            <a:pPr marL="0" indent="0">
              <a:buNone/>
            </a:pPr>
            <a:endParaRPr lang="de-DE" sz="2000" dirty="0">
              <a:solidFill>
                <a:srgbClr val="00B050"/>
              </a:solidFill>
              <a:latin typeface="Courier" charset="0"/>
              <a:ea typeface="Courier" charset="0"/>
              <a:cs typeface="Courier" charset="0"/>
            </a:endParaRPr>
          </a:p>
          <a:p>
            <a:pPr marL="0" indent="0">
              <a:buNone/>
            </a:pPr>
            <a:r>
              <a:rPr lang="de-DE" sz="2000" dirty="0" err="1" smtClean="0">
                <a:solidFill>
                  <a:srgbClr val="00B050"/>
                </a:solidFill>
                <a:latin typeface="Courier" charset="0"/>
                <a:ea typeface="Courier" charset="0"/>
                <a:cs typeface="Courier" charset="0"/>
              </a:rPr>
              <a:t>for</a:t>
            </a:r>
            <a:r>
              <a:rPr lang="de-DE" sz="2000" dirty="0" smtClean="0">
                <a:solidFill>
                  <a:srgbClr val="00B050"/>
                </a:solidFill>
                <a:latin typeface="Courier" charset="0"/>
                <a:ea typeface="Courier" charset="0"/>
                <a:cs typeface="Courier" charset="0"/>
              </a:rPr>
              <a:t> </a:t>
            </a:r>
            <a:r>
              <a:rPr lang="de-DE" sz="2000" dirty="0" err="1">
                <a:solidFill>
                  <a:srgbClr val="00B050"/>
                </a:solidFill>
                <a:latin typeface="Courier" charset="0"/>
                <a:ea typeface="Courier" charset="0"/>
                <a:cs typeface="Courier" charset="0"/>
              </a:rPr>
              <a:t>f</a:t>
            </a:r>
            <a:r>
              <a:rPr lang="de-DE" sz="2000" dirty="0" err="1" smtClean="0">
                <a:solidFill>
                  <a:srgbClr val="00B050"/>
                </a:solidFill>
                <a:latin typeface="Courier" charset="0"/>
                <a:ea typeface="Courier" charset="0"/>
                <a:cs typeface="Courier" charset="0"/>
              </a:rPr>
              <a:t>name</a:t>
            </a:r>
            <a:r>
              <a:rPr lang="de-DE" sz="2000" dirty="0" smtClean="0">
                <a:solidFill>
                  <a:srgbClr val="00B050"/>
                </a:solidFill>
                <a:latin typeface="Courier" charset="0"/>
                <a:ea typeface="Courier" charset="0"/>
                <a:cs typeface="Courier" charset="0"/>
              </a:rPr>
              <a:t> </a:t>
            </a:r>
            <a:r>
              <a:rPr lang="de-DE" sz="2000" dirty="0">
                <a:solidFill>
                  <a:srgbClr val="00B050"/>
                </a:solidFill>
                <a:latin typeface="Courier" charset="0"/>
                <a:ea typeface="Courier" charset="0"/>
                <a:cs typeface="Courier" charset="0"/>
              </a:rPr>
              <a:t>in </a:t>
            </a:r>
            <a:r>
              <a:rPr lang="de-DE" sz="2000" dirty="0" err="1">
                <a:solidFill>
                  <a:srgbClr val="00B050"/>
                </a:solidFill>
                <a:latin typeface="Courier" charset="0"/>
                <a:ea typeface="Courier" charset="0"/>
                <a:cs typeface="Courier" charset="0"/>
              </a:rPr>
              <a:t>files</a:t>
            </a:r>
            <a:r>
              <a:rPr lang="de-DE" sz="2000" dirty="0">
                <a:solidFill>
                  <a:srgbClr val="00B050"/>
                </a:solidFill>
                <a:latin typeface="Courier" charset="0"/>
                <a:ea typeface="Courier" charset="0"/>
                <a:cs typeface="Courier" charset="0"/>
              </a:rPr>
              <a:t>:             </a:t>
            </a:r>
            <a:r>
              <a:rPr lang="de-DE" sz="2000" dirty="0" smtClean="0">
                <a:solidFill>
                  <a:srgbClr val="00B050"/>
                </a:solidFill>
                <a:latin typeface="Courier" charset="0"/>
                <a:ea typeface="Courier" charset="0"/>
                <a:cs typeface="Courier" charset="0"/>
              </a:rPr>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task</a:t>
            </a:r>
            <a:r>
              <a:rPr lang="de-DE" sz="2000" dirty="0" smtClean="0">
                <a:solidFill>
                  <a:srgbClr val="00B050"/>
                </a:solidFill>
                <a:latin typeface="Courier" charset="0"/>
                <a:ea typeface="Courier" charset="0"/>
                <a:cs typeface="Courier" charset="0"/>
              </a:rPr>
              <a:t> </a:t>
            </a:r>
            <a:r>
              <a:rPr lang="de-DE" sz="2000" dirty="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afm.PythonOperator</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task_id</a:t>
            </a:r>
            <a:r>
              <a:rPr lang="de-DE" sz="2000" dirty="0">
                <a:solidFill>
                  <a:srgbClr val="00B050"/>
                </a:solidFill>
                <a:latin typeface="Courier" charset="0"/>
                <a:ea typeface="Courier" charset="0"/>
                <a:cs typeface="Courier" charset="0"/>
              </a:rPr>
              <a:t>=</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proc</a:t>
            </a:r>
            <a:r>
              <a:rPr lang="de-DE" sz="2000" dirty="0" smtClean="0">
                <a:solidFill>
                  <a:srgbClr val="00B050"/>
                </a:solidFill>
                <a:latin typeface="Courier" charset="0"/>
                <a:ea typeface="Courier" charset="0"/>
                <a:cs typeface="Courier" charset="0"/>
              </a:rPr>
              <a:t>_%</a:t>
            </a:r>
            <a:r>
              <a:rPr lang="de-DE" sz="2000" dirty="0" err="1">
                <a:solidFill>
                  <a:srgbClr val="00B050"/>
                </a:solidFill>
                <a:latin typeface="Courier" charset="0"/>
                <a:ea typeface="Courier" charset="0"/>
                <a:cs typeface="Courier" charset="0"/>
              </a:rPr>
              <a:t>s'</a:t>
            </a:r>
            <a:r>
              <a:rPr lang="de-DE" sz="2000" dirty="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fname</a:t>
            </a:r>
            <a:r>
              <a:rPr lang="de-DE" sz="2000" dirty="0" smtClean="0">
                <a:solidFill>
                  <a:srgbClr val="00B050"/>
                </a:solidFill>
                <a:latin typeface="Courier" charset="0"/>
                <a:ea typeface="Courier" charset="0"/>
                <a:cs typeface="Courier" charset="0"/>
              </a:rPr>
              <a:t>,</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python_callable</a:t>
            </a:r>
            <a:r>
              <a:rPr lang="de-DE" sz="2000" dirty="0" smtClean="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process</a:t>
            </a:r>
            <a:r>
              <a:rPr lang="de-DE" sz="2000" dirty="0" smtClean="0">
                <a:solidFill>
                  <a:srgbClr val="00B050"/>
                </a:solidFill>
                <a:latin typeface="Courier" charset="0"/>
                <a:ea typeface="Courier" charset="0"/>
                <a:cs typeface="Courier" charset="0"/>
              </a:rPr>
              <a:t>,</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op_kwargs</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fname</a:t>
            </a:r>
            <a:r>
              <a:rPr lang="de-DE" sz="2000" dirty="0">
                <a:solidFill>
                  <a:srgbClr val="00B050"/>
                </a:solidFill>
                <a:latin typeface="Courier" charset="0"/>
                <a:ea typeface="Courier" charset="0"/>
                <a:cs typeface="Courier" charset="0"/>
              </a:rPr>
              <a:t>'</a:t>
            </a:r>
            <a:r>
              <a:rPr lang="de-DE" sz="2000" dirty="0" smtClean="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filename</a:t>
            </a:r>
            <a:r>
              <a:rPr lang="de-DE" sz="2000" dirty="0" smtClean="0">
                <a:solidFill>
                  <a:srgbClr val="00B050"/>
                </a:solidFill>
                <a:latin typeface="Courier" charset="0"/>
                <a:ea typeface="Courier" charset="0"/>
                <a:cs typeface="Courier" charset="0"/>
              </a:rPr>
              <a:t>},</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dag</a:t>
            </a:r>
            <a:r>
              <a:rPr lang="de-DE" sz="2000" dirty="0" smtClean="0">
                <a:solidFill>
                  <a:srgbClr val="00B050"/>
                </a:solidFill>
                <a:latin typeface="Courier" charset="0"/>
                <a:ea typeface="Courier" charset="0"/>
                <a:cs typeface="Courier" charset="0"/>
              </a:rPr>
              <a:t>=DAG)</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task.set_upstream</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task_a</a:t>
            </a:r>
            <a:r>
              <a:rPr lang="de-DE" sz="2000" dirty="0">
                <a:solidFill>
                  <a:srgbClr val="00B050"/>
                </a:solidFill>
                <a:latin typeface="Courier" charset="0"/>
                <a:ea typeface="Courier" charset="0"/>
                <a:cs typeface="Courier" charset="0"/>
              </a:rPr>
              <a:t>)</a:t>
            </a:r>
            <a:endParaRPr lang="en-US" sz="2000" dirty="0">
              <a:solidFill>
                <a:srgbClr val="00B050"/>
              </a:solidFill>
              <a:latin typeface="Courier" charset="0"/>
              <a:ea typeface="Courier" charset="0"/>
              <a:cs typeface="Courier"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977" y="365125"/>
            <a:ext cx="1270000" cy="1270000"/>
          </a:xfrm>
          <a:prstGeom prst="rect">
            <a:avLst/>
          </a:prstGeom>
        </p:spPr>
      </p:pic>
    </p:spTree>
    <p:extLst>
      <p:ext uri="{BB962C8B-B14F-4D97-AF65-F5344CB8AC3E}">
        <p14:creationId xmlns:p14="http://schemas.microsoft.com/office/powerpoint/2010/main" val="1152115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Advantages </a:t>
            </a:r>
            <a:endParaRPr lang="en-US" b="1" dirty="0"/>
          </a:p>
        </p:txBody>
      </p:sp>
      <p:sp>
        <p:nvSpPr>
          <p:cNvPr id="3" name="Content Placeholder 2"/>
          <p:cNvSpPr>
            <a:spLocks noGrp="1"/>
          </p:cNvSpPr>
          <p:nvPr>
            <p:ph idx="1"/>
          </p:nvPr>
        </p:nvSpPr>
        <p:spPr/>
        <p:txBody>
          <a:bodyPr/>
          <a:lstStyle/>
          <a:p>
            <a:r>
              <a:rPr lang="en-US" dirty="0" smtClean="0"/>
              <a:t>Comprehensive workflow management solution </a:t>
            </a:r>
          </a:p>
          <a:p>
            <a:r>
              <a:rPr lang="en-US" dirty="0" smtClean="0"/>
              <a:t> Programmatic authoring of pipelines - all dependencies expressed in code rather than </a:t>
            </a:r>
            <a:r>
              <a:rPr lang="en-US" dirty="0" err="1" smtClean="0"/>
              <a:t>config</a:t>
            </a:r>
            <a:r>
              <a:rPr lang="en-US" dirty="0" smtClean="0"/>
              <a:t> files such as in </a:t>
            </a:r>
            <a:r>
              <a:rPr lang="en-US" dirty="0" err="1" smtClean="0"/>
              <a:t>Oozie</a:t>
            </a:r>
            <a:r>
              <a:rPr lang="en-US" dirty="0" smtClean="0"/>
              <a:t> (XML).</a:t>
            </a:r>
          </a:p>
          <a:p>
            <a:r>
              <a:rPr lang="en-US" dirty="0" smtClean="0"/>
              <a:t>Extremely feature rich CLI and web UI.</a:t>
            </a:r>
          </a:p>
          <a:p>
            <a:r>
              <a:rPr lang="en-US" dirty="0" smtClean="0"/>
              <a:t>Can express complex dependencies in pipelines - e.g. sub DAGs can be expressed within DAGs.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964" y="392906"/>
            <a:ext cx="1270000" cy="1270000"/>
          </a:xfrm>
          <a:prstGeom prst="rect">
            <a:avLst/>
          </a:prstGeom>
        </p:spPr>
      </p:pic>
    </p:spTree>
    <p:extLst>
      <p:ext uri="{BB962C8B-B14F-4D97-AF65-F5344CB8AC3E}">
        <p14:creationId xmlns:p14="http://schemas.microsoft.com/office/powerpoint/2010/main" val="5016504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Disadvantages   </a:t>
            </a:r>
            <a:endParaRPr lang="en-US" b="1" dirty="0"/>
          </a:p>
        </p:txBody>
      </p:sp>
      <p:sp>
        <p:nvSpPr>
          <p:cNvPr id="3" name="Content Placeholder 2"/>
          <p:cNvSpPr>
            <a:spLocks noGrp="1"/>
          </p:cNvSpPr>
          <p:nvPr>
            <p:ph idx="1"/>
          </p:nvPr>
        </p:nvSpPr>
        <p:spPr/>
        <p:txBody>
          <a:bodyPr/>
          <a:lstStyle/>
          <a:p>
            <a:r>
              <a:rPr lang="en-US" dirty="0" smtClean="0"/>
              <a:t>Architectural complexity – lots of moving pieces – metadata DB, scheduler, queue</a:t>
            </a:r>
          </a:p>
          <a:p>
            <a:r>
              <a:rPr lang="en-US" dirty="0" smtClean="0"/>
              <a:t>Code complexity – not as simple to use as say Luigi.</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423" y="392906"/>
            <a:ext cx="1270000" cy="1270000"/>
          </a:xfrm>
          <a:prstGeom prst="rect">
            <a:avLst/>
          </a:prstGeom>
        </p:spPr>
      </p:pic>
    </p:spTree>
    <p:extLst>
      <p:ext uri="{BB962C8B-B14F-4D97-AF65-F5344CB8AC3E}">
        <p14:creationId xmlns:p14="http://schemas.microsoft.com/office/powerpoint/2010/main" val="804134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AWS Data Pipeline</a:t>
            </a:r>
            <a:endParaRPr lang="en-US" b="1" dirty="0"/>
          </a:p>
        </p:txBody>
      </p:sp>
      <p:sp>
        <p:nvSpPr>
          <p:cNvPr id="3" name="Content Placeholder 2"/>
          <p:cNvSpPr>
            <a:spLocks noGrp="1"/>
          </p:cNvSpPr>
          <p:nvPr>
            <p:ph idx="1"/>
          </p:nvPr>
        </p:nvSpPr>
        <p:spPr/>
        <p:txBody>
          <a:bodyPr/>
          <a:lstStyle/>
          <a:p>
            <a:r>
              <a:rPr lang="en-US" dirty="0" smtClean="0"/>
              <a:t>Web-service based workflow manager for managing data pipelines created via Amazon Web Services AWS</a:t>
            </a:r>
          </a:p>
          <a:p>
            <a:r>
              <a:rPr lang="en-US" dirty="0" smtClean="0"/>
              <a:t>Similar to SSIS rather than Python based workflow engine like Luigi, Airflow</a:t>
            </a:r>
          </a:p>
          <a:p>
            <a:r>
              <a:rPr lang="en-US" dirty="0" smtClean="0"/>
              <a:t>Requires SNS endpoint</a:t>
            </a:r>
          </a:p>
          <a:p>
            <a:r>
              <a:rPr lang="en-US" dirty="0" smtClean="0"/>
              <a:t>Basically ETL process hosted on Amazon's Cloud</a:t>
            </a:r>
          </a:p>
          <a:p>
            <a:r>
              <a:rPr lang="en-US" dirty="0" smtClean="0"/>
              <a:t>Emphasis is more on UI based pipeline creation and management</a:t>
            </a:r>
            <a:br>
              <a:rPr lang="en-US" dirty="0" smtClean="0"/>
            </a:br>
            <a:r>
              <a:rPr lang="en-US" dirty="0" smtClean="0"/>
              <a:t>rather than a programmatic approach.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307" y="597238"/>
            <a:ext cx="2582094" cy="1093450"/>
          </a:xfrm>
          <a:prstGeom prst="rect">
            <a:avLst/>
          </a:prstGeom>
        </p:spPr>
      </p:pic>
    </p:spTree>
    <p:extLst>
      <p:ext uri="{BB962C8B-B14F-4D97-AF65-F5344CB8AC3E}">
        <p14:creationId xmlns:p14="http://schemas.microsoft.com/office/powerpoint/2010/main" val="667306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AWS Data Pipeline Creation </a:t>
            </a:r>
            <a:endParaRPr lang="en-US" b="1" dirty="0"/>
          </a:p>
        </p:txBody>
      </p:sp>
      <p:sp>
        <p:nvSpPr>
          <p:cNvPr id="3" name="Content Placeholder 2"/>
          <p:cNvSpPr>
            <a:spLocks noGrp="1"/>
          </p:cNvSpPr>
          <p:nvPr>
            <p:ph idx="1"/>
          </p:nvPr>
        </p:nvSpPr>
        <p:spPr/>
        <p:txBody>
          <a:bodyPr/>
          <a:lstStyle/>
          <a:p>
            <a:r>
              <a:rPr lang="en-US" dirty="0" smtClean="0"/>
              <a:t>Various ways to create a pipeline:</a:t>
            </a:r>
            <a:endParaRPr lang="en-US" dirty="0"/>
          </a:p>
          <a:p>
            <a:pPr lvl="1"/>
            <a:r>
              <a:rPr lang="en-US" b="1" dirty="0"/>
              <a:t>AWS Management </a:t>
            </a:r>
            <a:r>
              <a:rPr lang="en-US" b="1" dirty="0" smtClean="0"/>
              <a:t>Console  - </a:t>
            </a:r>
            <a:r>
              <a:rPr lang="en-US" dirty="0" smtClean="0"/>
              <a:t>web </a:t>
            </a:r>
            <a:r>
              <a:rPr lang="en-US" dirty="0"/>
              <a:t>interface </a:t>
            </a:r>
            <a:r>
              <a:rPr lang="en-US" dirty="0" smtClean="0"/>
              <a:t>to manage AWS </a:t>
            </a:r>
            <a:r>
              <a:rPr lang="en-US" dirty="0"/>
              <a:t>Data Pipeline</a:t>
            </a:r>
            <a:r>
              <a:rPr lang="en-US" dirty="0" smtClean="0"/>
              <a:t>.</a:t>
            </a:r>
          </a:p>
          <a:p>
            <a:pPr lvl="1"/>
            <a:r>
              <a:rPr lang="en-US" b="1" dirty="0" smtClean="0"/>
              <a:t>AWS </a:t>
            </a:r>
            <a:r>
              <a:rPr lang="en-US" b="1" dirty="0"/>
              <a:t>Command Line Interface (AWS CLI)</a:t>
            </a:r>
            <a:r>
              <a:rPr lang="en-US" dirty="0"/>
              <a:t> </a:t>
            </a:r>
            <a:r>
              <a:rPr lang="en-US" dirty="0" smtClean="0"/>
              <a:t>- with a pipeline definition file in JSON format.</a:t>
            </a:r>
          </a:p>
          <a:p>
            <a:pPr lvl="1"/>
            <a:r>
              <a:rPr lang="en-US" b="1" dirty="0"/>
              <a:t>AWS SDKs</a:t>
            </a:r>
            <a:r>
              <a:rPr lang="en-US" dirty="0"/>
              <a:t> — Provides language-specific </a:t>
            </a:r>
            <a:r>
              <a:rPr lang="en-US" dirty="0" smtClean="0"/>
              <a:t>APIs.  </a:t>
            </a:r>
            <a:br>
              <a:rPr lang="en-US" dirty="0" smtClean="0"/>
            </a:br>
            <a:r>
              <a:rPr lang="en-US" dirty="0" smtClean="0"/>
              <a:t>In Python's case you can use the boto3 module.</a:t>
            </a:r>
            <a:br>
              <a:rPr lang="en-US" dirty="0" smtClean="0"/>
            </a:br>
            <a:r>
              <a:rPr lang="en-US" dirty="0" smtClean="0"/>
              <a:t>See: </a:t>
            </a:r>
            <a:br>
              <a:rPr lang="en-US" dirty="0" smtClean="0"/>
            </a:br>
            <a:r>
              <a:rPr lang="en-US" sz="2000" dirty="0" smtClean="0">
                <a:solidFill>
                  <a:srgbClr val="0070C0"/>
                </a:solidFill>
              </a:rPr>
              <a:t>https://boto3.readthedocs.io/</a:t>
            </a:r>
            <a:r>
              <a:rPr lang="en-US" sz="2000" dirty="0" err="1" smtClean="0">
                <a:solidFill>
                  <a:srgbClr val="0070C0"/>
                </a:solidFill>
              </a:rPr>
              <a:t>en</a:t>
            </a:r>
            <a:r>
              <a:rPr lang="en-US" sz="2000" dirty="0" smtClean="0">
                <a:solidFill>
                  <a:srgbClr val="0070C0"/>
                </a:solidFill>
              </a:rPr>
              <a:t>/latest/reference/services/</a:t>
            </a:r>
            <a:r>
              <a:rPr lang="en-US" sz="2000" dirty="0" err="1" smtClean="0">
                <a:solidFill>
                  <a:srgbClr val="0070C0"/>
                </a:solidFill>
              </a:rPr>
              <a:t>datapipeline.html</a:t>
            </a:r>
            <a:r>
              <a:rPr lang="en-US" sz="2000" dirty="0" smtClean="0">
                <a:solidFill>
                  <a:srgbClr val="0070C0"/>
                </a:solidFill>
              </a:rPr>
              <a:t> </a:t>
            </a:r>
          </a:p>
          <a:p>
            <a:pPr lvl="1"/>
            <a:r>
              <a:rPr lang="en-US" b="1" dirty="0"/>
              <a:t>Query API</a:t>
            </a:r>
            <a:r>
              <a:rPr lang="en-US" dirty="0"/>
              <a:t>— Provides low-level APIs that you call using HTTPS requests. Using the Query API is the most direct way to access AWS Data Pipeline</a:t>
            </a:r>
            <a:r>
              <a:rPr lang="en-US" dirty="0" smtClean="0"/>
              <a:t/>
            </a:r>
            <a:br>
              <a:rPr lang="en-US" dirty="0" smtClean="0"/>
            </a:b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860" y="481181"/>
            <a:ext cx="2582094" cy="1093450"/>
          </a:xfrm>
          <a:prstGeom prst="rect">
            <a:avLst/>
          </a:prstGeom>
        </p:spPr>
      </p:pic>
    </p:spTree>
    <p:extLst>
      <p:ext uri="{BB962C8B-B14F-4D97-AF65-F5344CB8AC3E}">
        <p14:creationId xmlns:p14="http://schemas.microsoft.com/office/powerpoint/2010/main" val="122971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br>
              <a:rPr lang="en-US" dirty="0" smtClean="0"/>
            </a:br>
            <a:endParaRPr lang="en-US" dirty="0"/>
          </a:p>
        </p:txBody>
      </p:sp>
      <p:sp>
        <p:nvSpPr>
          <p:cNvPr id="3" name="Content Placeholder 2"/>
          <p:cNvSpPr>
            <a:spLocks noGrp="1"/>
          </p:cNvSpPr>
          <p:nvPr>
            <p:ph idx="1"/>
          </p:nvPr>
        </p:nvSpPr>
        <p:spPr/>
        <p:txBody>
          <a:bodyPr/>
          <a:lstStyle/>
          <a:p>
            <a:r>
              <a:rPr lang="en-US" dirty="0" smtClean="0"/>
              <a:t>Definition and Rationale for Data Pipelines	  </a:t>
            </a:r>
          </a:p>
          <a:p>
            <a:r>
              <a:rPr lang="en-US" dirty="0" smtClean="0"/>
              <a:t>Data Pipeline Tools - Luigi, Airflow, AWS Data Pipeline	  </a:t>
            </a:r>
          </a:p>
          <a:p>
            <a:r>
              <a:rPr lang="en-US" dirty="0" smtClean="0"/>
              <a:t>Usage in the cloud</a:t>
            </a:r>
            <a:endParaRPr lang="en-US" dirty="0"/>
          </a:p>
        </p:txBody>
      </p:sp>
    </p:spTree>
    <p:extLst>
      <p:ext uri="{BB962C8B-B14F-4D97-AF65-F5344CB8AC3E}">
        <p14:creationId xmlns:p14="http://schemas.microsoft.com/office/powerpoint/2010/main" val="1980440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a:t>
            </a:r>
            <a:endParaRPr lang="en-US" b="1" dirty="0"/>
          </a:p>
        </p:txBody>
      </p:sp>
      <p:sp>
        <p:nvSpPr>
          <p:cNvPr id="3" name="Content Placeholder 2"/>
          <p:cNvSpPr>
            <a:spLocks noGrp="1"/>
          </p:cNvSpPr>
          <p:nvPr>
            <p:ph idx="1"/>
          </p:nvPr>
        </p:nvSpPr>
        <p:spPr/>
        <p:txBody>
          <a:bodyPr/>
          <a:lstStyle/>
          <a:p>
            <a:r>
              <a:rPr lang="en-US" dirty="0" smtClean="0"/>
              <a:t>Seamless integration with AWS Services - Amazon S3, Amazon RDS, HDFS (AWS EMR), Redshift  </a:t>
            </a:r>
          </a:p>
          <a:p>
            <a:r>
              <a:rPr lang="en-US" dirty="0" smtClean="0"/>
              <a:t>Easy to use web UI for creating and monitoring pipelines.</a:t>
            </a:r>
          </a:p>
          <a:p>
            <a:r>
              <a:rPr lang="en-US" dirty="0" smtClean="0"/>
              <a:t>(To non-programmers) – emphasis is on configuration-based pipeline specification.</a:t>
            </a:r>
          </a:p>
          <a:p>
            <a:r>
              <a:rPr lang="en-US" dirty="0" smtClean="0"/>
              <a:t>No need to install any additional software for use in the AWS cloud environment unlike tools like Luigi, Airflow.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919" y="481181"/>
            <a:ext cx="2582094" cy="1093450"/>
          </a:xfrm>
          <a:prstGeom prst="rect">
            <a:avLst/>
          </a:prstGeom>
        </p:spPr>
      </p:pic>
    </p:spTree>
    <p:extLst>
      <p:ext uri="{BB962C8B-B14F-4D97-AF65-F5344CB8AC3E}">
        <p14:creationId xmlns:p14="http://schemas.microsoft.com/office/powerpoint/2010/main" val="531622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 </a:t>
            </a:r>
            <a:endParaRPr lang="en-US" b="1" dirty="0"/>
          </a:p>
        </p:txBody>
      </p:sp>
      <p:sp>
        <p:nvSpPr>
          <p:cNvPr id="3" name="Content Placeholder 2"/>
          <p:cNvSpPr>
            <a:spLocks noGrp="1"/>
          </p:cNvSpPr>
          <p:nvPr>
            <p:ph idx="1"/>
          </p:nvPr>
        </p:nvSpPr>
        <p:spPr/>
        <p:txBody>
          <a:bodyPr/>
          <a:lstStyle/>
          <a:p>
            <a:r>
              <a:rPr lang="en-US" dirty="0" smtClean="0"/>
              <a:t>Very tight coupling with AWS Services. Essentially vendor lock-in.</a:t>
            </a:r>
          </a:p>
          <a:p>
            <a:r>
              <a:rPr lang="en-US" dirty="0" smtClean="0"/>
              <a:t>Requires paying for services you may not want to use S3, Dynamo RDS etc.</a:t>
            </a:r>
          </a:p>
          <a:p>
            <a:r>
              <a:rPr lang="en-US" dirty="0" smtClean="0"/>
              <a:t>Not very programmatic  - more configuration file-based.  Programmability via Python was limited. Cannot specify the dependencies in Python code like  you do in Luigi/Airflow.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683" y="481181"/>
            <a:ext cx="2582094" cy="1093450"/>
          </a:xfrm>
          <a:prstGeom prst="rect">
            <a:avLst/>
          </a:prstGeom>
        </p:spPr>
      </p:pic>
    </p:spTree>
    <p:extLst>
      <p:ext uri="{BB962C8B-B14F-4D97-AF65-F5344CB8AC3E}">
        <p14:creationId xmlns:p14="http://schemas.microsoft.com/office/powerpoint/2010/main" val="1136422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Pipelines in the cloud - AWS</a:t>
            </a:r>
            <a:endParaRPr lang="en-US" dirty="0"/>
          </a:p>
        </p:txBody>
      </p:sp>
      <p:sp>
        <p:nvSpPr>
          <p:cNvPr id="3" name="Content Placeholder 2"/>
          <p:cNvSpPr>
            <a:spLocks noGrp="1"/>
          </p:cNvSpPr>
          <p:nvPr>
            <p:ph idx="1"/>
          </p:nvPr>
        </p:nvSpPr>
        <p:spPr/>
        <p:txBody>
          <a:bodyPr/>
          <a:lstStyle/>
          <a:p>
            <a:r>
              <a:rPr lang="en-US" dirty="0" smtClean="0"/>
              <a:t>For Luigi, Airflow :</a:t>
            </a:r>
          </a:p>
          <a:p>
            <a:pPr lvl="1"/>
            <a:r>
              <a:rPr lang="en-US" dirty="0" smtClean="0"/>
              <a:t>Launch EC2 instance</a:t>
            </a:r>
          </a:p>
          <a:p>
            <a:pPr lvl="1"/>
            <a:r>
              <a:rPr lang="en-US" dirty="0" smtClean="0"/>
              <a:t>Install Python – via Anaconda</a:t>
            </a:r>
            <a:endParaRPr lang="en-US" dirty="0" smtClean="0"/>
          </a:p>
          <a:p>
            <a:pPr lvl="1"/>
            <a:r>
              <a:rPr lang="en-US" dirty="0">
                <a:solidFill>
                  <a:srgbClr val="00B050"/>
                </a:solidFill>
                <a:latin typeface="Courier" charset="0"/>
                <a:ea typeface="Courier" charset="0"/>
                <a:cs typeface="Courier" charset="0"/>
              </a:rPr>
              <a:t>p</a:t>
            </a:r>
            <a:r>
              <a:rPr lang="en-US" dirty="0" smtClean="0">
                <a:solidFill>
                  <a:srgbClr val="00B050"/>
                </a:solidFill>
                <a:latin typeface="Courier" charset="0"/>
                <a:ea typeface="Courier" charset="0"/>
                <a:cs typeface="Courier" charset="0"/>
              </a:rPr>
              <a:t>ip install </a:t>
            </a:r>
            <a:r>
              <a:rPr lang="en-US" dirty="0" err="1" smtClean="0">
                <a:solidFill>
                  <a:srgbClr val="00B050"/>
                </a:solidFill>
                <a:latin typeface="Courier" charset="0"/>
                <a:ea typeface="Courier" charset="0"/>
                <a:cs typeface="Courier" charset="0"/>
              </a:rPr>
              <a:t>luigi</a:t>
            </a:r>
            <a:endParaRPr lang="en-US" dirty="0" smtClean="0">
              <a:solidFill>
                <a:srgbClr val="00B050"/>
              </a:solidFill>
              <a:latin typeface="Courier" charset="0"/>
              <a:ea typeface="Courier" charset="0"/>
              <a:cs typeface="Courier" charset="0"/>
            </a:endParaRPr>
          </a:p>
          <a:p>
            <a:pPr lvl="1"/>
            <a:r>
              <a:rPr lang="en-US" dirty="0" smtClean="0">
                <a:solidFill>
                  <a:srgbClr val="00B050"/>
                </a:solidFill>
                <a:latin typeface="Courier" charset="0"/>
                <a:ea typeface="Courier" charset="0"/>
                <a:cs typeface="Courier" charset="0"/>
              </a:rPr>
              <a:t>pip install airflow</a:t>
            </a:r>
          </a:p>
          <a:p>
            <a:pPr lvl="1"/>
            <a:endParaRPr lang="en-US" dirty="0" smtClean="0">
              <a:latin typeface="Courier" charset="0"/>
              <a:ea typeface="Courier" charset="0"/>
              <a:cs typeface="Courier" charset="0"/>
            </a:endParaRPr>
          </a:p>
          <a:p>
            <a:r>
              <a:rPr lang="en-US" dirty="0" smtClean="0"/>
              <a:t>For AWS Data Pipeline :</a:t>
            </a:r>
          </a:p>
          <a:p>
            <a:pPr lvl="1"/>
            <a:endParaRPr lang="en-US" dirty="0" smtClean="0"/>
          </a:p>
          <a:p>
            <a:pPr lvl="1"/>
            <a:endParaRPr lang="en-US" dirty="0" smtClean="0"/>
          </a:p>
        </p:txBody>
      </p:sp>
    </p:spTree>
    <p:extLst>
      <p:ext uri="{BB962C8B-B14F-4D97-AF65-F5344CB8AC3E}">
        <p14:creationId xmlns:p14="http://schemas.microsoft.com/office/powerpoint/2010/main" val="132005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620122"/>
          </a:xfrm>
        </p:spPr>
        <p:txBody>
          <a:bodyPr>
            <a:normAutofit/>
          </a:bodyPr>
          <a:lstStyle/>
          <a:p>
            <a:r>
              <a:rPr lang="en-US" b="1" dirty="0" smtClean="0"/>
              <a:t>Luigi vs. Airflow vs. AWS Data Pipeline</a:t>
            </a:r>
            <a:br>
              <a:rPr lang="en-US" b="1" dirty="0" smtClean="0"/>
            </a:br>
            <a:r>
              <a:rPr lang="en-US" dirty="0" smtClean="0"/>
              <a:t> </a:t>
            </a:r>
            <a:br>
              <a:rPr lang="en-US" dirty="0" smtClean="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7780319"/>
              </p:ext>
            </p:extLst>
          </p:nvPr>
        </p:nvGraphicFramePr>
        <p:xfrm>
          <a:off x="838200" y="3126890"/>
          <a:ext cx="10515600" cy="2590800"/>
        </p:xfrm>
        <a:graphic>
          <a:graphicData uri="http://schemas.openxmlformats.org/drawingml/2006/table">
            <a:tbl>
              <a:tblPr firstRow="1" firstCol="1" bandRow="1">
                <a:tableStyleId>{5C22544A-7EE6-4342-B048-85BDC9FD1C3A}</a:tableStyleId>
              </a:tblPr>
              <a:tblGrid>
                <a:gridCol w="2628900"/>
                <a:gridCol w="2342029"/>
                <a:gridCol w="2915771"/>
                <a:gridCol w="2628900"/>
              </a:tblGrid>
              <a:tr h="0">
                <a:tc>
                  <a:txBody>
                    <a:bodyPr/>
                    <a:lstStyle/>
                    <a:p>
                      <a:r>
                        <a:rPr lang="en-US" b="0" cap="none" spc="0" dirty="0" smtClean="0">
                          <a:ln w="0"/>
                          <a:solidFill>
                            <a:schemeClr val="tx1"/>
                          </a:solidFill>
                          <a:effectLst>
                            <a:outerShdw blurRad="38100" dist="19050" dir="2700000" algn="tl" rotWithShape="0">
                              <a:schemeClr val="dk1">
                                <a:alpha val="40000"/>
                              </a:schemeClr>
                            </a:outerShdw>
                          </a:effectLst>
                        </a:rPr>
                        <a:t>Metric</a:t>
                      </a:r>
                      <a:endParaRPr lang="en-US"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US" dirty="0" smtClean="0"/>
                        <a:t>Luigi</a:t>
                      </a:r>
                      <a:endParaRPr lang="en-US" dirty="0"/>
                    </a:p>
                  </a:txBody>
                  <a:tcPr/>
                </a:tc>
                <a:tc>
                  <a:txBody>
                    <a:bodyPr/>
                    <a:lstStyle/>
                    <a:p>
                      <a:r>
                        <a:rPr lang="en-US" dirty="0" smtClean="0"/>
                        <a:t>Airflow</a:t>
                      </a:r>
                      <a:endParaRPr lang="en-US" dirty="0"/>
                    </a:p>
                  </a:txBody>
                  <a:tcPr/>
                </a:tc>
                <a:tc>
                  <a:txBody>
                    <a:bodyPr/>
                    <a:lstStyle/>
                    <a:p>
                      <a:r>
                        <a:rPr lang="en-US" dirty="0" smtClean="0"/>
                        <a:t>AWS Data Pipeline</a:t>
                      </a:r>
                      <a:endParaRPr lang="en-US" dirty="0"/>
                    </a:p>
                  </a:txBody>
                  <a:tcPr/>
                </a:tc>
              </a:tr>
              <a:tr h="370840">
                <a:tc>
                  <a:txBody>
                    <a:bodyPr/>
                    <a:lstStyle/>
                    <a:p>
                      <a:r>
                        <a:rPr lang="en-US" dirty="0" smtClean="0"/>
                        <a:t>Ease of use</a:t>
                      </a:r>
                      <a:endParaRPr lang="en-US" dirty="0"/>
                    </a:p>
                  </a:txBody>
                  <a:tcPr/>
                </a:tc>
                <a:tc>
                  <a:txBody>
                    <a:bodyPr/>
                    <a:lstStyle/>
                    <a:p>
                      <a:r>
                        <a:rPr lang="en-US" dirty="0" smtClean="0"/>
                        <a:t>Easy</a:t>
                      </a:r>
                      <a:endParaRPr lang="en-US" dirty="0"/>
                    </a:p>
                  </a:txBody>
                  <a:tcPr/>
                </a:tc>
                <a:tc>
                  <a:txBody>
                    <a:bodyPr/>
                    <a:lstStyle/>
                    <a:p>
                      <a:r>
                        <a:rPr lang="en-US" dirty="0" smtClean="0"/>
                        <a:t>Moderate</a:t>
                      </a:r>
                      <a:endParaRPr lang="en-US" dirty="0"/>
                    </a:p>
                  </a:txBody>
                  <a:tcPr/>
                </a:tc>
                <a:tc>
                  <a:txBody>
                    <a:bodyPr/>
                    <a:lstStyle/>
                    <a:p>
                      <a:r>
                        <a:rPr lang="en-US" dirty="0" smtClean="0"/>
                        <a:t>It depends</a:t>
                      </a:r>
                      <a:endParaRPr lang="en-US" dirty="0"/>
                    </a:p>
                  </a:txBody>
                  <a:tcPr/>
                </a:tc>
              </a:tr>
              <a:tr h="370840">
                <a:tc>
                  <a:txBody>
                    <a:bodyPr/>
                    <a:lstStyle/>
                    <a:p>
                      <a:r>
                        <a:rPr lang="en-US" dirty="0" smtClean="0"/>
                        <a:t>Programmability</a:t>
                      </a:r>
                      <a:endParaRPr lang="en-US" dirty="0"/>
                    </a:p>
                  </a:txBody>
                  <a:tcPr/>
                </a:tc>
                <a:tc>
                  <a:txBody>
                    <a:bodyPr/>
                    <a:lstStyle/>
                    <a:p>
                      <a:r>
                        <a:rPr lang="en-US" dirty="0" smtClean="0"/>
                        <a:t>Medium</a:t>
                      </a:r>
                      <a:endParaRPr lang="en-US" dirty="0"/>
                    </a:p>
                  </a:txBody>
                  <a:tcPr/>
                </a:tc>
                <a:tc>
                  <a:txBody>
                    <a:bodyPr/>
                    <a:lstStyle/>
                    <a:p>
                      <a:r>
                        <a:rPr lang="en-US" dirty="0" smtClean="0"/>
                        <a:t>High</a:t>
                      </a:r>
                      <a:endParaRPr lang="en-US" dirty="0"/>
                    </a:p>
                  </a:txBody>
                  <a:tcPr/>
                </a:tc>
                <a:tc>
                  <a:txBody>
                    <a:bodyPr/>
                    <a:lstStyle/>
                    <a:p>
                      <a:r>
                        <a:rPr lang="en-US" dirty="0" smtClean="0"/>
                        <a:t>Low</a:t>
                      </a:r>
                      <a:endParaRPr lang="en-US" dirty="0"/>
                    </a:p>
                  </a:txBody>
                  <a:tcPr/>
                </a:tc>
              </a:tr>
              <a:tr h="370840">
                <a:tc>
                  <a:txBody>
                    <a:bodyPr/>
                    <a:lstStyle/>
                    <a:p>
                      <a:r>
                        <a:rPr lang="en-US" dirty="0" smtClean="0"/>
                        <a:t>Complexity</a:t>
                      </a:r>
                      <a:endParaRPr lang="en-US" dirty="0"/>
                    </a:p>
                  </a:txBody>
                  <a:tcPr/>
                </a:tc>
                <a:tc>
                  <a:txBody>
                    <a:bodyPr/>
                    <a:lstStyle/>
                    <a:p>
                      <a:r>
                        <a:rPr lang="en-US" dirty="0" smtClean="0"/>
                        <a:t>Low</a:t>
                      </a:r>
                      <a:endParaRPr lang="en-US" dirty="0"/>
                    </a:p>
                  </a:txBody>
                  <a:tcPr/>
                </a:tc>
                <a:tc>
                  <a:txBody>
                    <a:bodyPr/>
                    <a:lstStyle/>
                    <a:p>
                      <a:r>
                        <a:rPr lang="en-US" dirty="0" smtClean="0"/>
                        <a:t>Moderate</a:t>
                      </a:r>
                      <a:endParaRPr lang="en-US" dirty="0"/>
                    </a:p>
                  </a:txBody>
                  <a:tcPr/>
                </a:tc>
                <a:tc>
                  <a:txBody>
                    <a:bodyPr/>
                    <a:lstStyle/>
                    <a:p>
                      <a:r>
                        <a:rPr lang="en-US" dirty="0" smtClean="0"/>
                        <a:t>Moderate</a:t>
                      </a:r>
                      <a:endParaRPr lang="en-US" dirty="0"/>
                    </a:p>
                  </a:txBody>
                  <a:tcPr/>
                </a:tc>
              </a:tr>
              <a:tr h="370840">
                <a:tc>
                  <a:txBody>
                    <a:bodyPr/>
                    <a:lstStyle/>
                    <a:p>
                      <a:r>
                        <a:rPr lang="en-US" dirty="0" smtClean="0"/>
                        <a:t>Cloud provider coupling</a:t>
                      </a:r>
                      <a:endParaRPr lang="en-US" dirty="0"/>
                    </a:p>
                  </a:txBody>
                  <a:tcPr/>
                </a:tc>
                <a:tc>
                  <a:txBody>
                    <a:bodyPr/>
                    <a:lstStyle/>
                    <a:p>
                      <a:r>
                        <a:rPr lang="en-US" dirty="0" smtClean="0"/>
                        <a:t>None</a:t>
                      </a:r>
                      <a:endParaRPr lang="en-US" dirty="0"/>
                    </a:p>
                  </a:txBody>
                  <a:tcPr/>
                </a:tc>
                <a:tc>
                  <a:txBody>
                    <a:bodyPr/>
                    <a:lstStyle/>
                    <a:p>
                      <a:r>
                        <a:rPr lang="en-US" dirty="0" smtClean="0"/>
                        <a:t>None</a:t>
                      </a:r>
                      <a:endParaRPr lang="en-US" dirty="0"/>
                    </a:p>
                  </a:txBody>
                  <a:tcPr/>
                </a:tc>
                <a:tc>
                  <a:txBody>
                    <a:bodyPr/>
                    <a:lstStyle/>
                    <a:p>
                      <a:r>
                        <a:rPr lang="en-US" dirty="0" smtClean="0"/>
                        <a:t>High</a:t>
                      </a:r>
                      <a:endParaRPr lang="en-US" dirty="0"/>
                    </a:p>
                  </a:txBody>
                  <a:tcPr/>
                </a:tc>
              </a:tr>
              <a:tr h="370840">
                <a:tc>
                  <a:txBody>
                    <a:bodyPr/>
                    <a:lstStyle/>
                    <a:p>
                      <a:r>
                        <a:rPr lang="en-US" dirty="0" smtClean="0"/>
                        <a:t>Cost</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r>
              <a:tr h="370840">
                <a:tc>
                  <a:txBody>
                    <a:bodyPr/>
                    <a:lstStyle/>
                    <a:p>
                      <a:r>
                        <a:rPr lang="en-US" dirty="0" smtClean="0"/>
                        <a:t>Developer learning curve</a:t>
                      </a:r>
                      <a:endParaRPr lang="en-US" dirty="0"/>
                    </a:p>
                  </a:txBody>
                  <a:tcPr/>
                </a:tc>
                <a:tc>
                  <a:txBody>
                    <a:bodyPr/>
                    <a:lstStyle/>
                    <a:p>
                      <a:r>
                        <a:rPr lang="en-US" dirty="0" smtClean="0"/>
                        <a:t>Low</a:t>
                      </a:r>
                      <a:endParaRPr lang="en-US" dirty="0"/>
                    </a:p>
                  </a:txBody>
                  <a:tcPr/>
                </a:tc>
                <a:tc>
                  <a:txBody>
                    <a:bodyPr/>
                    <a:lstStyle/>
                    <a:p>
                      <a:r>
                        <a:rPr lang="en-US" dirty="0" smtClean="0"/>
                        <a:t>Moderate</a:t>
                      </a:r>
                      <a:endParaRPr lang="en-US" dirty="0"/>
                    </a:p>
                  </a:txBody>
                  <a:tcPr/>
                </a:tc>
                <a:tc>
                  <a:txBody>
                    <a:bodyPr/>
                    <a:lstStyle/>
                    <a:p>
                      <a:r>
                        <a:rPr lang="en-US" dirty="0" smtClean="0"/>
                        <a:t>Moderate to High</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89" y="1888166"/>
            <a:ext cx="2463801" cy="10658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347" y="1786068"/>
            <a:ext cx="1270000" cy="1270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5458" y="1693078"/>
            <a:ext cx="2582094" cy="1093450"/>
          </a:xfrm>
          <a:prstGeom prst="rect">
            <a:avLst/>
          </a:prstGeom>
        </p:spPr>
      </p:pic>
    </p:spTree>
    <p:extLst>
      <p:ext uri="{BB962C8B-B14F-4D97-AF65-F5344CB8AC3E}">
        <p14:creationId xmlns:p14="http://schemas.microsoft.com/office/powerpoint/2010/main" val="1359268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91787"/>
          </a:xfrm>
        </p:spPr>
        <p:txBody>
          <a:bodyPr>
            <a:normAutofit fontScale="90000"/>
          </a:bodyPr>
          <a:lstStyle/>
          <a:p>
            <a:r>
              <a:rPr lang="en-US" b="1" dirty="0" smtClean="0"/>
              <a:t>Conclusions</a:t>
            </a:r>
            <a:r>
              <a:rPr lang="en-US" dirty="0" smtClean="0"/>
              <a:t/>
            </a:r>
            <a:br>
              <a:rPr lang="en-US" dirty="0" smtClean="0"/>
            </a:b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a:xfrm>
            <a:off x="838200" y="2220321"/>
            <a:ext cx="10515600" cy="3956641"/>
          </a:xfrm>
        </p:spPr>
        <p:txBody>
          <a:bodyPr>
            <a:normAutofit/>
          </a:bodyPr>
          <a:lstStyle/>
          <a:p>
            <a:r>
              <a:rPr lang="en-US" dirty="0" smtClean="0"/>
              <a:t>Use Luigi if:</a:t>
            </a:r>
          </a:p>
          <a:p>
            <a:pPr lvl="1"/>
            <a:r>
              <a:rPr lang="en-US" dirty="0" smtClean="0"/>
              <a:t>You have relatively simple workflows.</a:t>
            </a:r>
          </a:p>
          <a:p>
            <a:pPr lvl="1"/>
            <a:r>
              <a:rPr lang="en-US" dirty="0" smtClean="0"/>
              <a:t>You want a minimalist workflow management solution which is programmatic.  </a:t>
            </a:r>
          </a:p>
          <a:p>
            <a:pPr lvl="1"/>
            <a:r>
              <a:rPr lang="en-US" dirty="0" smtClean="0"/>
              <a:t>You want a tried and tested mature solution which has a vast knowledge base of solutions.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595" y="195215"/>
            <a:ext cx="2463801" cy="1065803"/>
          </a:xfrm>
          <a:prstGeom prst="rect">
            <a:avLst/>
          </a:prstGeom>
        </p:spPr>
      </p:pic>
    </p:spTree>
    <p:extLst>
      <p:ext uri="{BB962C8B-B14F-4D97-AF65-F5344CB8AC3E}">
        <p14:creationId xmlns:p14="http://schemas.microsoft.com/office/powerpoint/2010/main" val="8040242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 </a:t>
            </a:r>
            <a:endParaRPr lang="en-US" b="1" dirty="0"/>
          </a:p>
        </p:txBody>
      </p:sp>
      <p:sp>
        <p:nvSpPr>
          <p:cNvPr id="3" name="Content Placeholder 2"/>
          <p:cNvSpPr>
            <a:spLocks noGrp="1"/>
          </p:cNvSpPr>
          <p:nvPr>
            <p:ph idx="1"/>
          </p:nvPr>
        </p:nvSpPr>
        <p:spPr/>
        <p:txBody>
          <a:bodyPr/>
          <a:lstStyle/>
          <a:p>
            <a:endParaRPr lang="en-US" dirty="0" smtClean="0"/>
          </a:p>
          <a:p>
            <a:r>
              <a:rPr lang="en-US" dirty="0" smtClean="0"/>
              <a:t>Use Airflow if:</a:t>
            </a:r>
          </a:p>
          <a:p>
            <a:pPr lvl="1"/>
            <a:r>
              <a:rPr lang="en-US" dirty="0" smtClean="0"/>
              <a:t>You would like an all in one solution.</a:t>
            </a:r>
          </a:p>
          <a:p>
            <a:pPr lvl="1"/>
            <a:r>
              <a:rPr lang="en-US" dirty="0" smtClean="0"/>
              <a:t>You have complicated workflows with many dependencies.</a:t>
            </a:r>
          </a:p>
          <a:p>
            <a:pPr lvl="1"/>
            <a:r>
              <a:rPr lang="en-US" dirty="0" smtClean="0"/>
              <a:t>You prefer encoding your task dependencies in 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300" y="420688"/>
            <a:ext cx="1270000" cy="1270000"/>
          </a:xfrm>
          <a:prstGeom prst="rect">
            <a:avLst/>
          </a:prstGeom>
        </p:spPr>
      </p:pic>
    </p:spTree>
    <p:extLst>
      <p:ext uri="{BB962C8B-B14F-4D97-AF65-F5344CB8AC3E}">
        <p14:creationId xmlns:p14="http://schemas.microsoft.com/office/powerpoint/2010/main" val="1610489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 </a:t>
            </a:r>
            <a:endParaRPr lang="en-US" b="1" dirty="0"/>
          </a:p>
        </p:txBody>
      </p:sp>
      <p:sp>
        <p:nvSpPr>
          <p:cNvPr id="3" name="Content Placeholder 2"/>
          <p:cNvSpPr>
            <a:spLocks noGrp="1"/>
          </p:cNvSpPr>
          <p:nvPr>
            <p:ph idx="1"/>
          </p:nvPr>
        </p:nvSpPr>
        <p:spPr/>
        <p:txBody>
          <a:bodyPr/>
          <a:lstStyle/>
          <a:p>
            <a:endParaRPr lang="en-US" dirty="0" smtClean="0"/>
          </a:p>
          <a:p>
            <a:r>
              <a:rPr lang="en-US" dirty="0" smtClean="0"/>
              <a:t>Use AWS if :</a:t>
            </a:r>
          </a:p>
          <a:p>
            <a:pPr lvl="1"/>
            <a:r>
              <a:rPr lang="en-US" dirty="0" smtClean="0"/>
              <a:t>You plan on deploying all your workflows within only AWS.   </a:t>
            </a:r>
          </a:p>
          <a:p>
            <a:pPr lvl="1"/>
            <a:r>
              <a:rPr lang="en-US" dirty="0" smtClean="0"/>
              <a:t>You don't mind a configuration/UI based pipeline definition   </a:t>
            </a:r>
          </a:p>
          <a:p>
            <a:pPr lvl="1"/>
            <a:r>
              <a:rPr lang="en-US" dirty="0" smtClean="0"/>
              <a:t>You would like an all in one solution that seamlessly integrates with AWS services.</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731" y="481181"/>
            <a:ext cx="2582094" cy="1093450"/>
          </a:xfrm>
          <a:prstGeom prst="rect">
            <a:avLst/>
          </a:prstGeom>
        </p:spPr>
      </p:pic>
    </p:spTree>
    <p:extLst>
      <p:ext uri="{BB962C8B-B14F-4D97-AF65-F5344CB8AC3E}">
        <p14:creationId xmlns:p14="http://schemas.microsoft.com/office/powerpoint/2010/main" val="11989917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b="1" dirty="0" smtClean="0"/>
              <a:t>Luigi</a:t>
            </a:r>
          </a:p>
          <a:p>
            <a:pPr lvl="1"/>
            <a:r>
              <a:rPr lang="en-US" dirty="0" smtClean="0">
                <a:hlinkClick r:id="rId2"/>
              </a:rPr>
              <a:t>https://luigi.readthedocs.io/en/latest/</a:t>
            </a:r>
            <a:r>
              <a:rPr lang="en-US" dirty="0" smtClean="0"/>
              <a:t> - Read the docs</a:t>
            </a:r>
          </a:p>
          <a:p>
            <a:pPr lvl="1"/>
            <a:r>
              <a:rPr lang="en-US" dirty="0" smtClean="0">
                <a:hlinkClick r:id="rId3"/>
              </a:rPr>
              <a:t>https://github.com/spotify/luigi</a:t>
            </a:r>
            <a:r>
              <a:rPr lang="en-US" dirty="0" smtClean="0"/>
              <a:t> - </a:t>
            </a:r>
            <a:r>
              <a:rPr lang="en-US" dirty="0" err="1" smtClean="0"/>
              <a:t>Github</a:t>
            </a:r>
            <a:r>
              <a:rPr lang="en-US" dirty="0" smtClean="0"/>
              <a:t> repo</a:t>
            </a:r>
          </a:p>
          <a:p>
            <a:pPr lvl="1"/>
            <a:endParaRPr lang="en-US" dirty="0"/>
          </a:p>
          <a:p>
            <a:r>
              <a:rPr lang="en-US" b="1" dirty="0" smtClean="0"/>
              <a:t>Airflow</a:t>
            </a:r>
          </a:p>
          <a:p>
            <a:pPr lvl="1"/>
            <a:r>
              <a:rPr lang="en-US" dirty="0" smtClean="0">
                <a:hlinkClick r:id="rId4"/>
              </a:rPr>
              <a:t>https://pythonhosted.org/airflow/start.html</a:t>
            </a:r>
            <a:r>
              <a:rPr lang="en-US" dirty="0" smtClean="0"/>
              <a:t> - Documentation</a:t>
            </a:r>
          </a:p>
          <a:p>
            <a:pPr lvl="1"/>
            <a:r>
              <a:rPr lang="en-US" dirty="0" smtClean="0">
                <a:hlinkClick r:id="rId5"/>
              </a:rPr>
              <a:t>https://github.com/apache/incubator-airflow</a:t>
            </a:r>
            <a:r>
              <a:rPr lang="en-US" dirty="0" smtClean="0"/>
              <a:t> - </a:t>
            </a:r>
            <a:r>
              <a:rPr lang="en-US" dirty="0" err="1" smtClean="0"/>
              <a:t>Github</a:t>
            </a:r>
            <a:r>
              <a:rPr lang="en-US" dirty="0" smtClean="0"/>
              <a:t> repo</a:t>
            </a:r>
          </a:p>
          <a:p>
            <a:pPr lvl="1"/>
            <a:endParaRPr lang="en-US" dirty="0" smtClean="0"/>
          </a:p>
          <a:p>
            <a:r>
              <a:rPr lang="en-US" b="1" dirty="0" smtClean="0"/>
              <a:t>AWS Data Pipeline</a:t>
            </a:r>
          </a:p>
          <a:p>
            <a:pPr lvl="1"/>
            <a:r>
              <a:rPr lang="en-US" dirty="0" smtClean="0">
                <a:hlinkClick r:id="rId6"/>
              </a:rPr>
              <a:t>https://aws.amazon.com/documentation/data-pipeline/</a:t>
            </a:r>
            <a:r>
              <a:rPr lang="en-US" dirty="0" smtClean="0"/>
              <a:t> - Documentation</a:t>
            </a:r>
            <a:endParaRPr lang="en-US" dirty="0" smtClean="0">
              <a:hlinkClick r:id="rId7"/>
            </a:endParaRPr>
          </a:p>
          <a:p>
            <a:pPr lvl="1"/>
            <a:r>
              <a:rPr lang="en-US" dirty="0" smtClean="0">
                <a:hlinkClick r:id="rId7"/>
              </a:rPr>
              <a:t>https://github.com/awslabs/data-pipeline-samples</a:t>
            </a:r>
            <a:r>
              <a:rPr lang="en-US" dirty="0" smtClean="0"/>
              <a:t> - Data Pipeline Samples</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val="413033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pipeline ?</a:t>
            </a:r>
            <a:endParaRPr lang="en-US" dirty="0"/>
          </a:p>
        </p:txBody>
      </p:sp>
      <p:sp>
        <p:nvSpPr>
          <p:cNvPr id="3" name="Content Placeholder 2"/>
          <p:cNvSpPr>
            <a:spLocks noGrp="1"/>
          </p:cNvSpPr>
          <p:nvPr>
            <p:ph idx="1"/>
          </p:nvPr>
        </p:nvSpPr>
        <p:spPr/>
        <p:txBody>
          <a:bodyPr/>
          <a:lstStyle/>
          <a:p>
            <a:r>
              <a:rPr lang="en-US" dirty="0" smtClean="0"/>
              <a:t>A data pipeline consists of a series of software tasks that source and extract data from possibly disparate sources, move it to a centralized location, process and transform it in a logically consistent manner and produce a set of meaningful results that can be consumed by a client/end user.</a:t>
            </a:r>
          </a:p>
        </p:txBody>
      </p:sp>
    </p:spTree>
    <p:extLst>
      <p:ext uri="{BB962C8B-B14F-4D97-AF65-F5344CB8AC3E}">
        <p14:creationId xmlns:p14="http://schemas.microsoft.com/office/powerpoint/2010/main" val="1855061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Step 1 – Data Retrieval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860800" cy="3708400"/>
          </a:xfrm>
        </p:spPr>
      </p:pic>
    </p:spTree>
    <p:extLst>
      <p:ext uri="{BB962C8B-B14F-4D97-AF65-F5344CB8AC3E}">
        <p14:creationId xmlns:p14="http://schemas.microsoft.com/office/powerpoint/2010/main" val="1164002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Step 2 – Extract Transform Load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2769"/>
            <a:ext cx="6070600" cy="3708400"/>
          </a:xfrm>
        </p:spPr>
      </p:pic>
    </p:spTree>
    <p:extLst>
      <p:ext uri="{BB962C8B-B14F-4D97-AF65-F5344CB8AC3E}">
        <p14:creationId xmlns:p14="http://schemas.microsoft.com/office/powerpoint/2010/main" val="9693967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Step 3 – Aggregate/Predict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39000" cy="3708400"/>
          </a:xfrm>
        </p:spPr>
      </p:pic>
    </p:spTree>
    <p:extLst>
      <p:ext uri="{BB962C8B-B14F-4D97-AF65-F5344CB8AC3E}">
        <p14:creationId xmlns:p14="http://schemas.microsoft.com/office/powerpoint/2010/main" val="1154084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Step 4 – Write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6381"/>
            <a:ext cx="9398000" cy="3721100"/>
          </a:xfrm>
        </p:spPr>
      </p:pic>
    </p:spTree>
    <p:extLst>
      <p:ext uri="{BB962C8B-B14F-4D97-AF65-F5344CB8AC3E}">
        <p14:creationId xmlns:p14="http://schemas.microsoft.com/office/powerpoint/2010/main" val="668687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approach : separate </a:t>
            </a:r>
            <a:r>
              <a:rPr lang="en-US" dirty="0" err="1" smtClean="0"/>
              <a:t>cron</a:t>
            </a:r>
            <a:r>
              <a:rPr lang="en-US" dirty="0" smtClean="0"/>
              <a:t> tasks</a:t>
            </a:r>
            <a:endParaRPr lang="en-US" dirty="0"/>
          </a:p>
        </p:txBody>
      </p:sp>
      <p:sp>
        <p:nvSpPr>
          <p:cNvPr id="3" name="Content Placeholder 2"/>
          <p:cNvSpPr>
            <a:spLocks noGrp="1"/>
          </p:cNvSpPr>
          <p:nvPr>
            <p:ph idx="1"/>
          </p:nvPr>
        </p:nvSpPr>
        <p:spPr/>
        <p:txBody>
          <a:bodyPr/>
          <a:lstStyle/>
          <a:p>
            <a:r>
              <a:rPr lang="en-US" dirty="0" smtClean="0"/>
              <a:t>Run the scripts in desired order as </a:t>
            </a:r>
            <a:r>
              <a:rPr lang="en-US" dirty="0" err="1" smtClean="0"/>
              <a:t>cron</a:t>
            </a:r>
            <a:r>
              <a:rPr lang="en-US" dirty="0" smtClean="0"/>
              <a:t> jobs and hope for the best:</a:t>
            </a:r>
            <a:br>
              <a:rPr lang="en-US" dirty="0" smtClean="0"/>
            </a:br>
            <a:r>
              <a:rPr lang="en-US" dirty="0" smtClean="0"/>
              <a:t/>
            </a:r>
            <a:br>
              <a:rPr lang="en-US" dirty="0" smtClean="0"/>
            </a:br>
            <a:r>
              <a:rPr lang="en-US" dirty="0" smtClean="0">
                <a:solidFill>
                  <a:srgbClr val="00B050"/>
                </a:solidFill>
                <a:latin typeface="Courier" charset="0"/>
                <a:ea typeface="Courier" charset="0"/>
                <a:cs typeface="Courier" charset="0"/>
              </a:rPr>
              <a:t>0 8 * * * /home/</a:t>
            </a:r>
            <a:r>
              <a:rPr lang="en-US" dirty="0" err="1" smtClean="0">
                <a:solidFill>
                  <a:srgbClr val="00B050"/>
                </a:solidFill>
                <a:latin typeface="Courier" charset="0"/>
                <a:ea typeface="Courier" charset="0"/>
                <a:cs typeface="Courier" charset="0"/>
              </a:rPr>
              <a:t>ubuntu</a:t>
            </a:r>
            <a:r>
              <a:rPr lang="en-US" dirty="0" smtClean="0">
                <a:solidFill>
                  <a:srgbClr val="00B050"/>
                </a:solidFill>
                <a:latin typeface="Courier" charset="0"/>
                <a:ea typeface="Courier" charset="0"/>
                <a:cs typeface="Courier" charset="0"/>
              </a:rPr>
              <a:t>/bin/</a:t>
            </a:r>
            <a:r>
              <a:rPr lang="en-US" dirty="0" err="1" smtClean="0">
                <a:solidFill>
                  <a:srgbClr val="00B050"/>
                </a:solidFill>
                <a:latin typeface="Courier" charset="0"/>
                <a:ea typeface="Courier" charset="0"/>
                <a:cs typeface="Courier" charset="0"/>
              </a:rPr>
              <a:t>fetch_data.py</a:t>
            </a:r>
            <a:r>
              <a:rPr lang="en-US" dirty="0">
                <a:solidFill>
                  <a:srgbClr val="00B050"/>
                </a:solidFill>
                <a:latin typeface="Courier" charset="0"/>
                <a:ea typeface="Courier" charset="0"/>
                <a:cs typeface="Courier" charset="0"/>
              </a:rPr>
              <a:t> ds1</a:t>
            </a:r>
            <a:br>
              <a:rPr lang="en-US" dirty="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0 </a:t>
            </a:r>
            <a:r>
              <a:rPr lang="en-US" dirty="0">
                <a:solidFill>
                  <a:srgbClr val="00B050"/>
                </a:solidFill>
                <a:latin typeface="Courier" charset="0"/>
                <a:ea typeface="Courier" charset="0"/>
                <a:cs typeface="Courier" charset="0"/>
              </a:rPr>
              <a:t>8 * * * /home/</a:t>
            </a:r>
            <a:r>
              <a:rPr lang="en-US" dirty="0" err="1">
                <a:solidFill>
                  <a:srgbClr val="00B050"/>
                </a:solidFill>
                <a:latin typeface="Courier" charset="0"/>
                <a:ea typeface="Courier" charset="0"/>
                <a:cs typeface="Courier" charset="0"/>
              </a:rPr>
              <a:t>ubuntu</a:t>
            </a:r>
            <a:r>
              <a:rPr lang="en-US" dirty="0">
                <a:solidFill>
                  <a:srgbClr val="00B050"/>
                </a:solidFill>
                <a:latin typeface="Courier" charset="0"/>
                <a:ea typeface="Courier" charset="0"/>
                <a:cs typeface="Courier" charset="0"/>
              </a:rPr>
              <a:t>/bin/</a:t>
            </a:r>
            <a:r>
              <a:rPr lang="en-US" dirty="0" err="1">
                <a:solidFill>
                  <a:srgbClr val="00B050"/>
                </a:solidFill>
                <a:latin typeface="Courier" charset="0"/>
                <a:ea typeface="Courier" charset="0"/>
                <a:cs typeface="Courier" charset="0"/>
              </a:rPr>
              <a:t>fetch_data.py</a:t>
            </a:r>
            <a:r>
              <a:rPr lang="en-US" dirty="0">
                <a:solidFill>
                  <a:srgbClr val="00B050"/>
                </a:solidFill>
                <a:latin typeface="Courier" charset="0"/>
                <a:ea typeface="Courier" charset="0"/>
                <a:cs typeface="Courier" charset="0"/>
              </a:rPr>
              <a:t> </a:t>
            </a:r>
            <a:r>
              <a:rPr lang="en-US" dirty="0" smtClean="0">
                <a:solidFill>
                  <a:srgbClr val="00B050"/>
                </a:solidFill>
                <a:latin typeface="Courier" charset="0"/>
                <a:ea typeface="Courier" charset="0"/>
                <a:cs typeface="Courier" charset="0"/>
              </a:rPr>
              <a:t>ds2</a:t>
            </a:r>
            <a:br>
              <a:rPr lang="en-US" dirty="0" smtClean="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0 </a:t>
            </a:r>
            <a:r>
              <a:rPr lang="en-US" dirty="0">
                <a:solidFill>
                  <a:srgbClr val="00B050"/>
                </a:solidFill>
                <a:latin typeface="Courier" charset="0"/>
                <a:ea typeface="Courier" charset="0"/>
                <a:cs typeface="Courier" charset="0"/>
              </a:rPr>
              <a:t>8 * * * /home/</a:t>
            </a:r>
            <a:r>
              <a:rPr lang="en-US" dirty="0" err="1">
                <a:solidFill>
                  <a:srgbClr val="00B050"/>
                </a:solidFill>
                <a:latin typeface="Courier" charset="0"/>
                <a:ea typeface="Courier" charset="0"/>
                <a:cs typeface="Courier" charset="0"/>
              </a:rPr>
              <a:t>ubuntu</a:t>
            </a:r>
            <a:r>
              <a:rPr lang="en-US" dirty="0">
                <a:solidFill>
                  <a:srgbClr val="00B050"/>
                </a:solidFill>
                <a:latin typeface="Courier" charset="0"/>
                <a:ea typeface="Courier" charset="0"/>
                <a:cs typeface="Courier" charset="0"/>
              </a:rPr>
              <a:t>/bin/</a:t>
            </a:r>
            <a:r>
              <a:rPr lang="en-US" dirty="0" err="1">
                <a:solidFill>
                  <a:srgbClr val="00B050"/>
                </a:solidFill>
                <a:latin typeface="Courier" charset="0"/>
                <a:ea typeface="Courier" charset="0"/>
                <a:cs typeface="Courier" charset="0"/>
              </a:rPr>
              <a:t>fetch_data.py</a:t>
            </a:r>
            <a:r>
              <a:rPr lang="en-US" dirty="0">
                <a:solidFill>
                  <a:srgbClr val="00B050"/>
                </a:solidFill>
                <a:latin typeface="Courier" charset="0"/>
                <a:ea typeface="Courier" charset="0"/>
                <a:cs typeface="Courier" charset="0"/>
              </a:rPr>
              <a:t> </a:t>
            </a:r>
            <a:r>
              <a:rPr lang="en-US" dirty="0" smtClean="0">
                <a:solidFill>
                  <a:srgbClr val="00B050"/>
                </a:solidFill>
                <a:latin typeface="Courier" charset="0"/>
                <a:ea typeface="Courier" charset="0"/>
                <a:cs typeface="Courier" charset="0"/>
              </a:rPr>
              <a:t>ds1</a:t>
            </a:r>
            <a:br>
              <a:rPr lang="en-US" dirty="0" smtClean="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30 8 * * * /home/</a:t>
            </a:r>
            <a:r>
              <a:rPr lang="en-US" dirty="0" err="1" smtClean="0">
                <a:solidFill>
                  <a:srgbClr val="00B050"/>
                </a:solidFill>
                <a:latin typeface="Courier" charset="0"/>
                <a:ea typeface="Courier" charset="0"/>
                <a:cs typeface="Courier" charset="0"/>
              </a:rPr>
              <a:t>ubuntu</a:t>
            </a:r>
            <a:r>
              <a:rPr lang="en-US" dirty="0" smtClean="0">
                <a:solidFill>
                  <a:srgbClr val="00B050"/>
                </a:solidFill>
                <a:latin typeface="Courier" charset="0"/>
                <a:ea typeface="Courier" charset="0"/>
                <a:cs typeface="Courier" charset="0"/>
              </a:rPr>
              <a:t>/bin/</a:t>
            </a:r>
            <a:r>
              <a:rPr lang="en-US" dirty="0" err="1" smtClean="0">
                <a:solidFill>
                  <a:srgbClr val="00B050"/>
                </a:solidFill>
                <a:latin typeface="Courier" charset="0"/>
                <a:ea typeface="Courier" charset="0"/>
                <a:cs typeface="Courier" charset="0"/>
              </a:rPr>
              <a:t>etl.py</a:t>
            </a:r>
            <a:r>
              <a:rPr lang="en-US" dirty="0" smtClean="0">
                <a:solidFill>
                  <a:srgbClr val="00B050"/>
                </a:solidFill>
                <a:latin typeface="Courier" charset="0"/>
                <a:ea typeface="Courier" charset="0"/>
                <a:cs typeface="Courier" charset="0"/>
              </a:rPr>
              <a:t> </a:t>
            </a:r>
            <a:br>
              <a:rPr lang="en-US" dirty="0" smtClean="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0 9 </a:t>
            </a:r>
            <a:r>
              <a:rPr lang="en-US" dirty="0">
                <a:solidFill>
                  <a:srgbClr val="00B050"/>
                </a:solidFill>
                <a:latin typeface="Courier" charset="0"/>
                <a:ea typeface="Courier" charset="0"/>
                <a:cs typeface="Courier" charset="0"/>
              </a:rPr>
              <a:t>* * * /</a:t>
            </a:r>
            <a:r>
              <a:rPr lang="en-US" dirty="0" smtClean="0">
                <a:solidFill>
                  <a:srgbClr val="00B050"/>
                </a:solidFill>
                <a:latin typeface="Courier" charset="0"/>
                <a:ea typeface="Courier" charset="0"/>
                <a:cs typeface="Courier" charset="0"/>
              </a:rPr>
              <a:t>home/</a:t>
            </a:r>
            <a:r>
              <a:rPr lang="en-US" dirty="0" err="1" smtClean="0">
                <a:solidFill>
                  <a:srgbClr val="00B050"/>
                </a:solidFill>
                <a:latin typeface="Courier" charset="0"/>
                <a:ea typeface="Courier" charset="0"/>
                <a:cs typeface="Courier" charset="0"/>
              </a:rPr>
              <a:t>ubuntu</a:t>
            </a:r>
            <a:r>
              <a:rPr lang="en-US" dirty="0" smtClean="0">
                <a:solidFill>
                  <a:srgbClr val="00B050"/>
                </a:solidFill>
                <a:latin typeface="Courier" charset="0"/>
                <a:ea typeface="Courier" charset="0"/>
                <a:cs typeface="Courier" charset="0"/>
              </a:rPr>
              <a:t>/bin/</a:t>
            </a:r>
            <a:r>
              <a:rPr lang="en-US" dirty="0" err="1" smtClean="0">
                <a:solidFill>
                  <a:srgbClr val="00B050"/>
                </a:solidFill>
                <a:latin typeface="Courier" charset="0"/>
                <a:ea typeface="Courier" charset="0"/>
                <a:cs typeface="Courier" charset="0"/>
              </a:rPr>
              <a:t>aggregate.py</a:t>
            </a:r>
            <a:r>
              <a:rPr lang="en-US" dirty="0">
                <a:solidFill>
                  <a:srgbClr val="00B050"/>
                </a:solidFill>
                <a:latin typeface="Courier" charset="0"/>
                <a:ea typeface="Courier" charset="0"/>
                <a:cs typeface="Courier" charset="0"/>
              </a:rPr>
              <a:t/>
            </a:r>
            <a:br>
              <a:rPr lang="en-US" dirty="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0 10 </a:t>
            </a:r>
            <a:r>
              <a:rPr lang="en-US" dirty="0">
                <a:solidFill>
                  <a:srgbClr val="00B050"/>
                </a:solidFill>
                <a:latin typeface="Courier" charset="0"/>
                <a:ea typeface="Courier" charset="0"/>
                <a:cs typeface="Courier" charset="0"/>
              </a:rPr>
              <a:t>* * * /</a:t>
            </a:r>
            <a:r>
              <a:rPr lang="en-US" dirty="0" smtClean="0">
                <a:solidFill>
                  <a:srgbClr val="00B050"/>
                </a:solidFill>
                <a:latin typeface="Courier" charset="0"/>
                <a:ea typeface="Courier" charset="0"/>
                <a:cs typeface="Courier" charset="0"/>
              </a:rPr>
              <a:t>home/</a:t>
            </a:r>
            <a:r>
              <a:rPr lang="en-US" dirty="0" err="1" smtClean="0">
                <a:solidFill>
                  <a:srgbClr val="00B050"/>
                </a:solidFill>
                <a:latin typeface="Courier" charset="0"/>
                <a:ea typeface="Courier" charset="0"/>
                <a:cs typeface="Courier" charset="0"/>
              </a:rPr>
              <a:t>ubuntu</a:t>
            </a:r>
            <a:r>
              <a:rPr lang="en-US" dirty="0" smtClean="0">
                <a:solidFill>
                  <a:srgbClr val="00B050"/>
                </a:solidFill>
                <a:latin typeface="Courier" charset="0"/>
                <a:ea typeface="Courier" charset="0"/>
                <a:cs typeface="Courier" charset="0"/>
              </a:rPr>
              <a:t>/bin/</a:t>
            </a:r>
            <a:r>
              <a:rPr lang="en-US" dirty="0" err="1" smtClean="0">
                <a:solidFill>
                  <a:srgbClr val="00B050"/>
                </a:solidFill>
                <a:latin typeface="Courier" charset="0"/>
                <a:ea typeface="Courier" charset="0"/>
                <a:cs typeface="Courier" charset="0"/>
              </a:rPr>
              <a:t>gen_report.py</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Tree>
    <p:extLst>
      <p:ext uri="{BB962C8B-B14F-4D97-AF65-F5344CB8AC3E}">
        <p14:creationId xmlns:p14="http://schemas.microsoft.com/office/powerpoint/2010/main" val="1827923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2944</TotalTime>
  <Words>1292</Words>
  <Application>Microsoft Macintosh PowerPoint</Application>
  <PresentationFormat>Widescreen</PresentationFormat>
  <Paragraphs>201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Courier</vt:lpstr>
      <vt:lpstr>Arial</vt:lpstr>
      <vt:lpstr>Office Theme</vt:lpstr>
      <vt:lpstr>Creating Data Pipelines in the Cloud</vt:lpstr>
      <vt:lpstr>Nice to meet you</vt:lpstr>
      <vt:lpstr>Overview </vt:lpstr>
      <vt:lpstr>What is a data pipeline ?</vt:lpstr>
      <vt:lpstr>Data Pipeline Step 1 – Data Retrieval</vt:lpstr>
      <vt:lpstr>Data Pipeline Step 2 – Extract Transform Load</vt:lpstr>
      <vt:lpstr>Data Pipeline Step 3 – Aggregate/Predict</vt:lpstr>
      <vt:lpstr>Data Pipeline Step 4 – Write Results</vt:lpstr>
      <vt:lpstr>Naïve approach : separate cron tasks</vt:lpstr>
      <vt:lpstr>Less Naïve approach</vt:lpstr>
      <vt:lpstr>Less Naïve approach with Error handling</vt:lpstr>
      <vt:lpstr>Solution: Use Workflow framework manager</vt:lpstr>
      <vt:lpstr>Introduction to  </vt:lpstr>
      <vt:lpstr>Philosophy and Concepts</vt:lpstr>
      <vt:lpstr>Task class Implementation </vt:lpstr>
      <vt:lpstr>Task class Example</vt:lpstr>
      <vt:lpstr>Examples of Target  </vt:lpstr>
      <vt:lpstr>Advantages </vt:lpstr>
      <vt:lpstr>Limitations      </vt:lpstr>
      <vt:lpstr>Introduction to Airflow    </vt:lpstr>
      <vt:lpstr>Airflow Design Principles</vt:lpstr>
      <vt:lpstr>Airflow Components  </vt:lpstr>
      <vt:lpstr>Airflow Code – Concepts  </vt:lpstr>
      <vt:lpstr>Airflow Code : Simple Task Creation  </vt:lpstr>
      <vt:lpstr>Airflow Code : Dynamic Task Creation  </vt:lpstr>
      <vt:lpstr>Airflow Advantages </vt:lpstr>
      <vt:lpstr>Airflow Disadvantages   </vt:lpstr>
      <vt:lpstr>AWS Data Pipeline</vt:lpstr>
      <vt:lpstr>AWS Data Pipeline Creation </vt:lpstr>
      <vt:lpstr>Advantages    </vt:lpstr>
      <vt:lpstr>Limitations </vt:lpstr>
      <vt:lpstr>Launching Pipelines in the cloud - AWS</vt:lpstr>
      <vt:lpstr>Luigi vs. Airflow vs. AWS Data Pipeline   </vt:lpstr>
      <vt:lpstr>Conclusions   </vt:lpstr>
      <vt:lpstr>Conclusions </vt:lpstr>
      <vt:lpstr>Conclusions </vt:lpstr>
      <vt:lpstr>References </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Pipelines in the Cloud</dc:title>
  <dc:creator>Microsoft Office User</dc:creator>
  <cp:lastModifiedBy>Microsoft Office User</cp:lastModifiedBy>
  <cp:revision>79</cp:revision>
  <dcterms:created xsi:type="dcterms:W3CDTF">2016-10-06T10:19:47Z</dcterms:created>
  <dcterms:modified xsi:type="dcterms:W3CDTF">2016-10-08T11:24:22Z</dcterms:modified>
</cp:coreProperties>
</file>