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306" r:id="rId5"/>
    <p:sldId id="278" r:id="rId6"/>
    <p:sldId id="281" r:id="rId7"/>
    <p:sldId id="280" r:id="rId8"/>
    <p:sldId id="282" r:id="rId9"/>
    <p:sldId id="284" r:id="rId10"/>
    <p:sldId id="285" r:id="rId11"/>
    <p:sldId id="283" r:id="rId12"/>
    <p:sldId id="287" r:id="rId13"/>
    <p:sldId id="258" r:id="rId14"/>
    <p:sldId id="295" r:id="rId15"/>
    <p:sldId id="289" r:id="rId16"/>
    <p:sldId id="288" r:id="rId17"/>
    <p:sldId id="307" r:id="rId18"/>
    <p:sldId id="308" r:id="rId19"/>
    <p:sldId id="259" r:id="rId20"/>
    <p:sldId id="296" r:id="rId21"/>
    <p:sldId id="297" r:id="rId22"/>
    <p:sldId id="260" r:id="rId23"/>
    <p:sldId id="293" r:id="rId24"/>
    <p:sldId id="303" r:id="rId25"/>
    <p:sldId id="304" r:id="rId26"/>
    <p:sldId id="261" r:id="rId27"/>
    <p:sldId id="263" r:id="rId28"/>
    <p:sldId id="264" r:id="rId29"/>
    <p:sldId id="265" r:id="rId30"/>
    <p:sldId id="267" r:id="rId31"/>
    <p:sldId id="275" r:id="rId32"/>
    <p:sldId id="276" r:id="rId33"/>
    <p:sldId id="274" r:id="rId34"/>
    <p:sldId id="277" r:id="rId35"/>
    <p:sldId id="273" r:id="rId36"/>
    <p:sldId id="272" r:id="rId37"/>
    <p:sldId id="310" r:id="rId38"/>
    <p:sldId id="309" r:id="rId39"/>
    <p:sldId id="302" r:id="rId40"/>
    <p:sldId id="268" r:id="rId41"/>
    <p:sldId id="269" r:id="rId42"/>
    <p:sldId id="270" r:id="rId43"/>
    <p:sldId id="312" r:id="rId44"/>
    <p:sldId id="311" r:id="rId45"/>
    <p:sldId id="27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na Chiozza" initials="MC" lastIdx="2" clrIdx="0">
    <p:extLst>
      <p:ext uri="{19B8F6BF-5375-455C-9EA6-DF929625EA0E}">
        <p15:presenceInfo xmlns:p15="http://schemas.microsoft.com/office/powerpoint/2012/main" userId="16a7c6824f4796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iana\Box%20Sync\Chap3_book_of_wh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iana\Box%20Sync\Chap3_book_of_wh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iana\Box%20Sync\Chap3_book_of_wh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iana\Box%20Sync\Chap3_book_of_wh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iana\Box%20Sync\Chap3_book_of_wh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iana\Box%20Sync\Chap3_book_of_wh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0E2-4BE4-AF10-69DDE03C1BE4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0E2-4BE4-AF10-69DDE03C1BE4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Sheet1!$I$15:$I$24</c:f>
              <c:numCache>
                <c:formatCode>General</c:formatCode>
                <c:ptCount val="10"/>
                <c:pt idx="0">
                  <c:v>47.368421052631582</c:v>
                </c:pt>
                <c:pt idx="1">
                  <c:v>44.444444444444443</c:v>
                </c:pt>
                <c:pt idx="2">
                  <c:v>41.176470588235297</c:v>
                </c:pt>
                <c:pt idx="3">
                  <c:v>37.5</c:v>
                </c:pt>
                <c:pt idx="4">
                  <c:v>33.333333333333336</c:v>
                </c:pt>
                <c:pt idx="5">
                  <c:v>28.571428571428573</c:v>
                </c:pt>
                <c:pt idx="6">
                  <c:v>23.076923076923077</c:v>
                </c:pt>
                <c:pt idx="7">
                  <c:v>16.666666666666668</c:v>
                </c:pt>
                <c:pt idx="8">
                  <c:v>9.0909090909090899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A4-4535-B424-BE4991B94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551627528"/>
        <c:axId val="551623592"/>
      </c:barChart>
      <c:catAx>
        <c:axId val="551627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elapsed 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623592"/>
        <c:crosses val="autoZero"/>
        <c:auto val="1"/>
        <c:lblAlgn val="ctr"/>
        <c:lblOffset val="100"/>
        <c:noMultiLvlLbl val="0"/>
      </c:catAx>
      <c:valAx>
        <c:axId val="5516235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Prob.</a:t>
                </a:r>
                <a:r>
                  <a:rPr lang="en-US" sz="1400" baseline="0"/>
                  <a:t> bag on the plane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627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0E2-4BE4-AF10-69DDE03C1BE4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0E2-4BE4-AF10-69DDE03C1BE4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Sheet1!$I$15:$I$24</c:f>
              <c:numCache>
                <c:formatCode>General</c:formatCode>
                <c:ptCount val="10"/>
                <c:pt idx="0">
                  <c:v>47.368421052631582</c:v>
                </c:pt>
                <c:pt idx="1">
                  <c:v>44.444444444444443</c:v>
                </c:pt>
                <c:pt idx="2">
                  <c:v>41.176470588235297</c:v>
                </c:pt>
                <c:pt idx="3">
                  <c:v>37.5</c:v>
                </c:pt>
                <c:pt idx="4">
                  <c:v>33.333333333333336</c:v>
                </c:pt>
                <c:pt idx="5">
                  <c:v>28.571428571428573</c:v>
                </c:pt>
                <c:pt idx="6">
                  <c:v>23.076923076923077</c:v>
                </c:pt>
                <c:pt idx="7">
                  <c:v>16.666666666666668</c:v>
                </c:pt>
                <c:pt idx="8">
                  <c:v>9.0909090909090899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A4-4535-B424-BE4991B94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551627528"/>
        <c:axId val="551623592"/>
      </c:barChart>
      <c:catAx>
        <c:axId val="551627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elapsed 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623592"/>
        <c:crosses val="autoZero"/>
        <c:auto val="1"/>
        <c:lblAlgn val="ctr"/>
        <c:lblOffset val="100"/>
        <c:noMultiLvlLbl val="0"/>
      </c:catAx>
      <c:valAx>
        <c:axId val="5516235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Prob.</a:t>
                </a:r>
                <a:r>
                  <a:rPr lang="en-US" sz="1400" baseline="0"/>
                  <a:t> bag on the plane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627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D3F-4BB4-BB37-26199CB7DE17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3F-4BB4-BB37-26199CB7DE17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Sheet1!$I$27:$I$36</c:f>
              <c:numCache>
                <c:formatCode>General</c:formatCode>
                <c:ptCount val="10"/>
                <c:pt idx="0">
                  <c:v>66.315789473684205</c:v>
                </c:pt>
                <c:pt idx="1">
                  <c:v>62.222222222222221</c:v>
                </c:pt>
                <c:pt idx="2">
                  <c:v>57.647058823529413</c:v>
                </c:pt>
                <c:pt idx="3">
                  <c:v>52.5</c:v>
                </c:pt>
                <c:pt idx="4">
                  <c:v>46.666666666666664</c:v>
                </c:pt>
                <c:pt idx="5">
                  <c:v>40</c:v>
                </c:pt>
                <c:pt idx="6">
                  <c:v>32.307692307692307</c:v>
                </c:pt>
                <c:pt idx="7">
                  <c:v>23.333333333333336</c:v>
                </c:pt>
                <c:pt idx="8">
                  <c:v>12.727272727272727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2-4935-867B-B5B2B40DB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551627528"/>
        <c:axId val="551623592"/>
      </c:barChart>
      <c:catAx>
        <c:axId val="551627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elapsed 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623592"/>
        <c:crosses val="autoZero"/>
        <c:auto val="1"/>
        <c:lblAlgn val="ctr"/>
        <c:lblOffset val="100"/>
        <c:noMultiLvlLbl val="0"/>
      </c:catAx>
      <c:valAx>
        <c:axId val="5516235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Prob.</a:t>
                </a:r>
                <a:r>
                  <a:rPr lang="en-US" sz="1400" baseline="0"/>
                  <a:t> bag on the plane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627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0E2-4BE4-AF10-69DDE03C1BE4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0E2-4BE4-AF10-69DDE03C1BE4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Sheet1!$I$15:$I$24</c:f>
              <c:numCache>
                <c:formatCode>General</c:formatCode>
                <c:ptCount val="10"/>
                <c:pt idx="0">
                  <c:v>47.368421052631582</c:v>
                </c:pt>
                <c:pt idx="1">
                  <c:v>44.444444444444443</c:v>
                </c:pt>
                <c:pt idx="2">
                  <c:v>41.176470588235297</c:v>
                </c:pt>
                <c:pt idx="3">
                  <c:v>37.5</c:v>
                </c:pt>
                <c:pt idx="4">
                  <c:v>33.333333333333336</c:v>
                </c:pt>
                <c:pt idx="5">
                  <c:v>28.571428571428573</c:v>
                </c:pt>
                <c:pt idx="6">
                  <c:v>23.076923076923077</c:v>
                </c:pt>
                <c:pt idx="7">
                  <c:v>16.666666666666668</c:v>
                </c:pt>
                <c:pt idx="8">
                  <c:v>9.0909090909090899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A4-4535-B424-BE4991B94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551627528"/>
        <c:axId val="551623592"/>
      </c:barChart>
      <c:catAx>
        <c:axId val="551627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elapsed 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623592"/>
        <c:crosses val="autoZero"/>
        <c:auto val="1"/>
        <c:lblAlgn val="ctr"/>
        <c:lblOffset val="100"/>
        <c:noMultiLvlLbl val="0"/>
      </c:catAx>
      <c:valAx>
        <c:axId val="5516235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Prob.</a:t>
                </a:r>
                <a:r>
                  <a:rPr lang="en-US" sz="1400" baseline="0"/>
                  <a:t> bag on the plane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627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D3F-4BB4-BB37-26199CB7DE17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3F-4BB4-BB37-26199CB7DE17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Sheet1!$I$27:$I$36</c:f>
              <c:numCache>
                <c:formatCode>General</c:formatCode>
                <c:ptCount val="10"/>
                <c:pt idx="0">
                  <c:v>66.315789473684205</c:v>
                </c:pt>
                <c:pt idx="1">
                  <c:v>62.222222222222221</c:v>
                </c:pt>
                <c:pt idx="2">
                  <c:v>57.647058823529413</c:v>
                </c:pt>
                <c:pt idx="3">
                  <c:v>52.5</c:v>
                </c:pt>
                <c:pt idx="4">
                  <c:v>46.666666666666664</c:v>
                </c:pt>
                <c:pt idx="5">
                  <c:v>40</c:v>
                </c:pt>
                <c:pt idx="6">
                  <c:v>32.307692307692307</c:v>
                </c:pt>
                <c:pt idx="7">
                  <c:v>23.333333333333336</c:v>
                </c:pt>
                <c:pt idx="8">
                  <c:v>12.727272727272727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2-4935-867B-B5B2B40DB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551627528"/>
        <c:axId val="551623592"/>
      </c:barChart>
      <c:catAx>
        <c:axId val="551627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elapsed 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623592"/>
        <c:crosses val="autoZero"/>
        <c:auto val="1"/>
        <c:lblAlgn val="ctr"/>
        <c:lblOffset val="100"/>
        <c:noMultiLvlLbl val="0"/>
      </c:catAx>
      <c:valAx>
        <c:axId val="5516235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Prob.</a:t>
                </a:r>
                <a:r>
                  <a:rPr lang="en-US" sz="1400" baseline="0"/>
                  <a:t> bag on the plane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627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D0B-482D-B407-7D3905413C26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D0B-482D-B407-7D3905413C26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Sheet1!$I$39:$I$48</c:f>
              <c:numCache>
                <c:formatCode>General</c:formatCode>
                <c:ptCount val="10"/>
                <c:pt idx="0">
                  <c:v>28.421052631578949</c:v>
                </c:pt>
                <c:pt idx="1">
                  <c:v>26.666666666666664</c:v>
                </c:pt>
                <c:pt idx="2">
                  <c:v>24.705882352941178</c:v>
                </c:pt>
                <c:pt idx="3">
                  <c:v>22.5</c:v>
                </c:pt>
                <c:pt idx="4">
                  <c:v>20</c:v>
                </c:pt>
                <c:pt idx="5">
                  <c:v>17.142857142857142</c:v>
                </c:pt>
                <c:pt idx="6">
                  <c:v>13.846153846153845</c:v>
                </c:pt>
                <c:pt idx="7">
                  <c:v>10</c:v>
                </c:pt>
                <c:pt idx="8">
                  <c:v>5.4545454545454541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0B-482D-B407-7D3905413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551627528"/>
        <c:axId val="551623592"/>
      </c:barChart>
      <c:catAx>
        <c:axId val="551627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elapsed 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623592"/>
        <c:crosses val="autoZero"/>
        <c:auto val="1"/>
        <c:lblAlgn val="ctr"/>
        <c:lblOffset val="100"/>
        <c:noMultiLvlLbl val="0"/>
      </c:catAx>
      <c:valAx>
        <c:axId val="5516235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Prob.</a:t>
                </a:r>
                <a:r>
                  <a:rPr lang="en-US" sz="1400" baseline="0"/>
                  <a:t> bag on the plane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627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2B38-778F-4244-8378-E9EC3734F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83EEE-B3B0-4014-B894-9ECB9CB81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78138-C0C6-474D-A6E8-A8B6A0B3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B9F3-7F9F-4B54-A312-D5AC85E421F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5C3F1-634B-4EDE-AA1C-00B2DFFF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5F357-B4D4-4D1C-88EA-78C1FD2F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048D-7D0E-4EBE-8EB5-5D128066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2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A856-E81E-43FB-9512-DA4A91E8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FC5CB-8576-4D99-BDD3-E9F37F065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19B82-D3F6-4B1E-892C-F285D19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B9F3-7F9F-4B54-A312-D5AC85E421F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C1BA7-0462-4933-A8AC-E18FEBAF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6885-A056-4617-B144-2E8A4240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048D-7D0E-4EBE-8EB5-5D128066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9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FFDE5-6696-4E66-A47B-8D312967E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6ECCB-9AE5-49C0-81F4-3C7834FE4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C66C0-69AA-4EB6-9CE8-E1C8A6EC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B9F3-7F9F-4B54-A312-D5AC85E421F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FED2-C332-4302-A95B-7BC0162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D283F-DE37-4327-A296-1D7E8C2F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048D-7D0E-4EBE-8EB5-5D128066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B5E4-2CEC-4D07-B5BC-BB89A93B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9ACC-3902-439D-B0F9-ABCD581B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FA278-62FE-4752-A354-1803A301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B9F3-7F9F-4B54-A312-D5AC85E421F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A648-E1B1-4185-922E-493CB16D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E029B-DA6A-4AC7-8474-8192DDFC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048D-7D0E-4EBE-8EB5-5D128066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7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42A5-4E99-4542-8D0F-F5A375A0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5B60C-7CB0-4E88-8C36-D36B5C0C4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29A24-875B-4AC5-9977-72EA80A2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B9F3-7F9F-4B54-A312-D5AC85E421F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E74D-8BCE-48E1-A4AD-10E59B67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41AF-6AB9-497A-BEC2-3AB8E154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048D-7D0E-4EBE-8EB5-5D128066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BB00-BF1F-48B3-B8FF-2FB11C97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24639-D8E2-4906-9C43-1899DAD57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399E5-1221-460B-925C-920E2181D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EE177-2981-4EDA-AEC3-B61A6C0B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B9F3-7F9F-4B54-A312-D5AC85E421F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26666-25CD-4BD4-A048-C8711421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93B8F-F2D7-4D88-988A-C4456B02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048D-7D0E-4EBE-8EB5-5D128066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9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5ADC-A1BB-4D7F-BAD1-76D8E888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C84F-0237-455E-815A-94BFCB9CD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785CC-9907-497B-91F4-6C9801855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A9019-F66D-43A7-8E31-018317FAE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B607D-5B8F-4BC6-8005-AA9DF59EE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36AB3-977B-4F23-9FC9-A7A5A6FF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B9F3-7F9F-4B54-A312-D5AC85E421F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5123D-BB60-4034-979C-2C96391A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0083F-3782-4ECB-93EC-8ACAB1B9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048D-7D0E-4EBE-8EB5-5D128066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A82A-D8ED-45B8-A2B2-72A976C6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5BC7D-961A-4694-987D-AAC2B34D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B9F3-7F9F-4B54-A312-D5AC85E421F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5F7C4-22E4-4E85-8F2D-C5EF7666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1E530-A003-4734-BC69-323E2111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048D-7D0E-4EBE-8EB5-5D128066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6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FBECD-386D-4C6E-9F0E-DB9E4B4D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B9F3-7F9F-4B54-A312-D5AC85E421F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D47B1-08CE-4A0B-B579-9BBF6054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C96BB-9336-42D0-A1D9-47A257A7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048D-7D0E-4EBE-8EB5-5D128066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3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EDB9-B4BE-445F-A1D8-A36FD81E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9D2E1-87FE-4660-81E8-496CC97C6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3CDD9-B854-4D4A-8913-3D06D4227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28BB5-0E8E-4284-AF9C-2EA13664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B9F3-7F9F-4B54-A312-D5AC85E421F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E5E71-B3A4-4763-B6B9-40D18484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44405-6E2D-476D-81B6-939900AE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048D-7D0E-4EBE-8EB5-5D128066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D688-6256-43E7-9E09-23CDB13F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A2561F-73CE-4A78-9365-249D18E69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DC8C5-80B8-4E9E-8B5A-52D90D503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61D67-2971-4A30-93AA-A60F0992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B9F3-7F9F-4B54-A312-D5AC85E421F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C0FE0-1FAA-4AEC-9F5D-0F8A379A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DB7A1-5088-460F-AF24-0C57493D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048D-7D0E-4EBE-8EB5-5D128066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0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EB65D-F25E-485B-BAD9-ADCF5B32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38303-69AB-488C-B782-E5C7B08FD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0AD1D-2114-49DE-A146-29ABFA66B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9B9F3-7F9F-4B54-A312-D5AC85E421F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13EF2-15DD-40A5-9AE0-B77D4EB64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6E2C4-1230-4BAD-BE95-9AE2C3F25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048D-7D0E-4EBE-8EB5-5D128066C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shistory.st-andrews.ac.uk/Societies/R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hshistory.st-andrews.ac.uk/Biographies/Pric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515A1-2FC5-4196-BCBB-E712102BBBB5}"/>
              </a:ext>
            </a:extLst>
          </p:cNvPr>
          <p:cNvSpPr txBox="1"/>
          <p:nvPr/>
        </p:nvSpPr>
        <p:spPr>
          <a:xfrm>
            <a:off x="152408" y="2472667"/>
            <a:ext cx="11905656" cy="2062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From evidence to causes</a:t>
            </a:r>
          </a:p>
          <a:p>
            <a:pPr algn="ctr"/>
            <a:r>
              <a:rPr lang="en-US" sz="4000" dirty="0">
                <a:latin typeface="Comic Sans MS" panose="030F0702030302020204" pitchFamily="66" charset="0"/>
              </a:rPr>
              <a:t>The book of Why</a:t>
            </a:r>
          </a:p>
          <a:p>
            <a:pPr algn="ctr"/>
            <a:r>
              <a:rPr lang="en-US" sz="4000" dirty="0">
                <a:latin typeface="Comic Sans MS" panose="030F0702030302020204" pitchFamily="66" charset="0"/>
              </a:rPr>
              <a:t>(Chapter 3)</a:t>
            </a:r>
          </a:p>
        </p:txBody>
      </p:sp>
    </p:spTree>
    <p:extLst>
      <p:ext uri="{BB962C8B-B14F-4D97-AF65-F5344CB8AC3E}">
        <p14:creationId xmlns:p14="http://schemas.microsoft.com/office/powerpoint/2010/main" val="339660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4882B-6FD2-4457-AB85-C5A0FFC304FF}"/>
              </a:ext>
            </a:extLst>
          </p:cNvPr>
          <p:cNvSpPr txBox="1"/>
          <p:nvPr/>
        </p:nvSpPr>
        <p:spPr>
          <a:xfrm>
            <a:off x="5117396" y="487864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P(T|S) = 4/5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BFF018-B3C4-4C70-A108-E18A8B663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12570"/>
              </p:ext>
            </p:extLst>
          </p:nvPr>
        </p:nvGraphicFramePr>
        <p:xfrm>
          <a:off x="1736435" y="1975811"/>
          <a:ext cx="812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732500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179003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036280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020505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74399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114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Scones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Tea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Scones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b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2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4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3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50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1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9425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89A3558-6038-4A77-BC71-0828533895D7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B4909-1CA6-4195-B6B0-F202804E8938}"/>
              </a:ext>
            </a:extLst>
          </p:cNvPr>
          <p:cNvSpPr txBox="1"/>
          <p:nvPr/>
        </p:nvSpPr>
        <p:spPr>
          <a:xfrm>
            <a:off x="2892198" y="276812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 AND THE PROBLEM OF INVERSE PROBABILITY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61B69-5FBA-4966-86AE-682E5BA3D72F}"/>
              </a:ext>
            </a:extLst>
          </p:cNvPr>
          <p:cNvSpPr txBox="1"/>
          <p:nvPr/>
        </p:nvSpPr>
        <p:spPr>
          <a:xfrm>
            <a:off x="432261" y="1228035"/>
            <a:ext cx="9249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Teahouse example: What fraction of consumers order both tea and scones?</a:t>
            </a:r>
          </a:p>
        </p:txBody>
      </p:sp>
    </p:spTree>
    <p:extLst>
      <p:ext uri="{BB962C8B-B14F-4D97-AF65-F5344CB8AC3E}">
        <p14:creationId xmlns:p14="http://schemas.microsoft.com/office/powerpoint/2010/main" val="228339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4882B-6FD2-4457-AB85-C5A0FFC304FF}"/>
              </a:ext>
            </a:extLst>
          </p:cNvPr>
          <p:cNvSpPr txBox="1"/>
          <p:nvPr/>
        </p:nvSpPr>
        <p:spPr>
          <a:xfrm>
            <a:off x="3229911" y="2119364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P(T|S) </a:t>
            </a:r>
          </a:p>
          <a:p>
            <a:r>
              <a:rPr lang="en-US" dirty="0">
                <a:latin typeface="Comic Sans MS" panose="030F0702030302020204" pitchFamily="66" charset="0"/>
              </a:rPr>
              <a:t>   4/5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8AE35-0FA7-4378-983B-ACC86F7CBE15}"/>
              </a:ext>
            </a:extLst>
          </p:cNvPr>
          <p:cNvSpPr txBox="1"/>
          <p:nvPr/>
        </p:nvSpPr>
        <p:spPr>
          <a:xfrm>
            <a:off x="1962525" y="2109682"/>
            <a:ext cx="82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P(S)  </a:t>
            </a:r>
          </a:p>
          <a:p>
            <a:r>
              <a:rPr lang="en-US" dirty="0">
                <a:latin typeface="Comic Sans MS" panose="030F0702030302020204" pitchFamily="66" charset="0"/>
              </a:rPr>
              <a:t>5/12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46FA5-8520-46D9-AF2D-0EF6C24F811B}"/>
              </a:ext>
            </a:extLst>
          </p:cNvPr>
          <p:cNvSpPr txBox="1"/>
          <p:nvPr/>
        </p:nvSpPr>
        <p:spPr>
          <a:xfrm>
            <a:off x="2783584" y="2159218"/>
            <a:ext cx="18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ABE5E-099A-4894-B2CF-E284AFB6393D}"/>
              </a:ext>
            </a:extLst>
          </p:cNvPr>
          <p:cNvSpPr txBox="1"/>
          <p:nvPr/>
        </p:nvSpPr>
        <p:spPr>
          <a:xfrm>
            <a:off x="4149334" y="2154611"/>
            <a:ext cx="260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= P (T AND S) 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 4/12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4B3B0F-7869-4E15-A609-EB438FA66B1B}"/>
              </a:ext>
            </a:extLst>
          </p:cNvPr>
          <p:cNvGrpSpPr/>
          <p:nvPr/>
        </p:nvGrpSpPr>
        <p:grpSpPr>
          <a:xfrm>
            <a:off x="6454186" y="2313129"/>
            <a:ext cx="3106994" cy="2428568"/>
            <a:chOff x="8701548" y="3942735"/>
            <a:chExt cx="3106994" cy="2428568"/>
          </a:xfrm>
        </p:grpSpPr>
        <p:sp>
          <p:nvSpPr>
            <p:cNvPr id="10" name="Explosion: 8 Points 9">
              <a:extLst>
                <a:ext uri="{FF2B5EF4-FFF2-40B4-BE49-F238E27FC236}">
                  <a16:creationId xmlns:a16="http://schemas.microsoft.com/office/drawing/2014/main" id="{CF501850-79A9-480D-AC4D-D9C0801776DF}"/>
                </a:ext>
              </a:extLst>
            </p:cNvPr>
            <p:cNvSpPr/>
            <p:nvPr/>
          </p:nvSpPr>
          <p:spPr>
            <a:xfrm>
              <a:off x="8701548" y="3942735"/>
              <a:ext cx="3106994" cy="2428568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BAF4487-7CF7-4B1A-83C0-CD81A156C38F}"/>
                </a:ext>
              </a:extLst>
            </p:cNvPr>
            <p:cNvGrpSpPr/>
            <p:nvPr/>
          </p:nvGrpSpPr>
          <p:grpSpPr>
            <a:xfrm>
              <a:off x="9299198" y="4837455"/>
              <a:ext cx="1898277" cy="369332"/>
              <a:chOff x="9299198" y="4837455"/>
              <a:chExt cx="1898277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09F0AA-1FA6-435F-A075-1CE1A22E8FB0}"/>
                  </a:ext>
                </a:extLst>
              </p:cNvPr>
              <p:cNvSpPr txBox="1"/>
              <p:nvPr/>
            </p:nvSpPr>
            <p:spPr>
              <a:xfrm>
                <a:off x="9299198" y="4837455"/>
                <a:ext cx="1898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Tea</a:t>
                </a:r>
                <a:r>
                  <a:rPr lang="en-US" dirty="0">
                    <a:latin typeface="Comic Sans MS" panose="030F0702030302020204" pitchFamily="66" charset="0"/>
                  </a:rPr>
                  <a:t>        </a:t>
                </a:r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Scones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3E2114-8DFA-4EEC-864B-55D9267691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60732" y="5057243"/>
                <a:ext cx="22853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488092-27A2-466B-99F0-4C44A2A85B40}"/>
              </a:ext>
            </a:extLst>
          </p:cNvPr>
          <p:cNvSpPr txBox="1"/>
          <p:nvPr/>
        </p:nvSpPr>
        <p:spPr>
          <a:xfrm>
            <a:off x="2005343" y="3401987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INVERSE PROBABILITY PROBLEM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61D721-5674-4B28-A517-A8ACF2409537}"/>
              </a:ext>
            </a:extLst>
          </p:cNvPr>
          <p:cNvSpPr txBox="1"/>
          <p:nvPr/>
        </p:nvSpPr>
        <p:spPr>
          <a:xfrm>
            <a:off x="9814561" y="2827474"/>
            <a:ext cx="1818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Once we know the probability of order Scones, what is the probability of order Tea??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9FE28-5831-4826-88ED-5B98AC99C270}"/>
              </a:ext>
            </a:extLst>
          </p:cNvPr>
          <p:cNvSpPr txBox="1"/>
          <p:nvPr/>
        </p:nvSpPr>
        <p:spPr>
          <a:xfrm>
            <a:off x="7536650" y="3577889"/>
            <a:ext cx="942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P(T|S)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2EF7ED-85E8-47AB-A1C2-B4F0B6C0635B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6F650-8E4F-4A02-A197-E5E24FFC2350}"/>
              </a:ext>
            </a:extLst>
          </p:cNvPr>
          <p:cNvSpPr txBox="1"/>
          <p:nvPr/>
        </p:nvSpPr>
        <p:spPr>
          <a:xfrm>
            <a:off x="2892198" y="276812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 AND THE PROBLEM OF INVERSE PROBABILITY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B13BBE-0C32-4FB8-81F1-1F14B1493445}"/>
              </a:ext>
            </a:extLst>
          </p:cNvPr>
          <p:cNvSpPr txBox="1"/>
          <p:nvPr/>
        </p:nvSpPr>
        <p:spPr>
          <a:xfrm>
            <a:off x="432261" y="1228035"/>
            <a:ext cx="9249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Teahouse example: What fraction of consumers order both tea and scones?</a:t>
            </a:r>
          </a:p>
        </p:txBody>
      </p:sp>
    </p:spTree>
    <p:extLst>
      <p:ext uri="{BB962C8B-B14F-4D97-AF65-F5344CB8AC3E}">
        <p14:creationId xmlns:p14="http://schemas.microsoft.com/office/powerpoint/2010/main" val="356399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4B3B0F-7869-4E15-A609-EB438FA66B1B}"/>
              </a:ext>
            </a:extLst>
          </p:cNvPr>
          <p:cNvGrpSpPr/>
          <p:nvPr/>
        </p:nvGrpSpPr>
        <p:grpSpPr>
          <a:xfrm>
            <a:off x="7685098" y="1125651"/>
            <a:ext cx="3106994" cy="2428568"/>
            <a:chOff x="8701548" y="3942735"/>
            <a:chExt cx="3106994" cy="2428568"/>
          </a:xfrm>
        </p:grpSpPr>
        <p:sp>
          <p:nvSpPr>
            <p:cNvPr id="10" name="Explosion: 8 Points 9">
              <a:extLst>
                <a:ext uri="{FF2B5EF4-FFF2-40B4-BE49-F238E27FC236}">
                  <a16:creationId xmlns:a16="http://schemas.microsoft.com/office/drawing/2014/main" id="{CF501850-79A9-480D-AC4D-D9C0801776DF}"/>
                </a:ext>
              </a:extLst>
            </p:cNvPr>
            <p:cNvSpPr/>
            <p:nvPr/>
          </p:nvSpPr>
          <p:spPr>
            <a:xfrm>
              <a:off x="8701548" y="3942735"/>
              <a:ext cx="3106994" cy="2428568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BAF4487-7CF7-4B1A-83C0-CD81A156C38F}"/>
                </a:ext>
              </a:extLst>
            </p:cNvPr>
            <p:cNvGrpSpPr/>
            <p:nvPr/>
          </p:nvGrpSpPr>
          <p:grpSpPr>
            <a:xfrm>
              <a:off x="9319518" y="4867935"/>
              <a:ext cx="1898277" cy="369332"/>
              <a:chOff x="9319518" y="4867935"/>
              <a:chExt cx="1898277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09F0AA-1FA6-435F-A075-1CE1A22E8FB0}"/>
                  </a:ext>
                </a:extLst>
              </p:cNvPr>
              <p:cNvSpPr txBox="1"/>
              <p:nvPr/>
            </p:nvSpPr>
            <p:spPr>
              <a:xfrm>
                <a:off x="9319518" y="4867935"/>
                <a:ext cx="1898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Tea</a:t>
                </a:r>
                <a:r>
                  <a:rPr lang="en-US" dirty="0">
                    <a:latin typeface="Comic Sans MS" panose="030F0702030302020204" pitchFamily="66" charset="0"/>
                  </a:rPr>
                  <a:t>        </a:t>
                </a:r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Scones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3E2114-8DFA-4EEC-864B-55D9267691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60732" y="5057243"/>
                <a:ext cx="22853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13E5FD7-51DE-48A6-85EF-B1629D495C06}"/>
              </a:ext>
            </a:extLst>
          </p:cNvPr>
          <p:cNvSpPr txBox="1"/>
          <p:nvPr/>
        </p:nvSpPr>
        <p:spPr>
          <a:xfrm>
            <a:off x="3790641" y="4629356"/>
            <a:ext cx="4766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P(T) x P (S|T) = P(S) x P (T|S)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2377F9-AF7B-41CE-BE86-A59E38E63A48}"/>
              </a:ext>
            </a:extLst>
          </p:cNvPr>
          <p:cNvSpPr txBox="1"/>
          <p:nvPr/>
        </p:nvSpPr>
        <p:spPr>
          <a:xfrm>
            <a:off x="4873228" y="4073929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BAYE’S RULE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9FE28-5831-4826-88ED-5B98AC99C270}"/>
              </a:ext>
            </a:extLst>
          </p:cNvPr>
          <p:cNvSpPr txBox="1"/>
          <p:nvPr/>
        </p:nvSpPr>
        <p:spPr>
          <a:xfrm>
            <a:off x="8848712" y="2358770"/>
            <a:ext cx="911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P(T|S)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A2CA7A-A453-45AE-8767-AC30FD1D22C4}"/>
              </a:ext>
            </a:extLst>
          </p:cNvPr>
          <p:cNvGrpSpPr/>
          <p:nvPr/>
        </p:nvGrpSpPr>
        <p:grpSpPr>
          <a:xfrm>
            <a:off x="991848" y="1276069"/>
            <a:ext cx="3106994" cy="2428568"/>
            <a:chOff x="8701548" y="3942735"/>
            <a:chExt cx="3106994" cy="2428568"/>
          </a:xfrm>
        </p:grpSpPr>
        <p:sp>
          <p:nvSpPr>
            <p:cNvPr id="26" name="Explosion: 8 Points 25">
              <a:extLst>
                <a:ext uri="{FF2B5EF4-FFF2-40B4-BE49-F238E27FC236}">
                  <a16:creationId xmlns:a16="http://schemas.microsoft.com/office/drawing/2014/main" id="{58FC3BC6-1BA6-450F-952B-331C143E7000}"/>
                </a:ext>
              </a:extLst>
            </p:cNvPr>
            <p:cNvSpPr/>
            <p:nvPr/>
          </p:nvSpPr>
          <p:spPr>
            <a:xfrm>
              <a:off x="8701548" y="3942735"/>
              <a:ext cx="3106994" cy="2428568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FE8EEE0-08F4-4E8E-856A-BAE9DDE8FA20}"/>
                </a:ext>
              </a:extLst>
            </p:cNvPr>
            <p:cNvGrpSpPr/>
            <p:nvPr/>
          </p:nvGrpSpPr>
          <p:grpSpPr>
            <a:xfrm>
              <a:off x="9337122" y="4883674"/>
              <a:ext cx="1898277" cy="369332"/>
              <a:chOff x="9337122" y="4883674"/>
              <a:chExt cx="1898277" cy="36933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0C7847-B26B-4437-B41A-D3AFF05EF139}"/>
                  </a:ext>
                </a:extLst>
              </p:cNvPr>
              <p:cNvSpPr txBox="1"/>
              <p:nvPr/>
            </p:nvSpPr>
            <p:spPr>
              <a:xfrm>
                <a:off x="9337122" y="4883674"/>
                <a:ext cx="1898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Tea</a:t>
                </a:r>
                <a:r>
                  <a:rPr lang="en-US" dirty="0">
                    <a:latin typeface="Comic Sans MS" panose="030F0702030302020204" pitchFamily="66" charset="0"/>
                  </a:rPr>
                  <a:t>        </a:t>
                </a:r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Scones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AD809BC-10C8-473A-8408-5D36014EE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3552" y="5077565"/>
                <a:ext cx="2743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DEB616-14D2-429A-A6CE-3C6E2058AE50}"/>
              </a:ext>
            </a:extLst>
          </p:cNvPr>
          <p:cNvSpPr txBox="1"/>
          <p:nvPr/>
        </p:nvSpPr>
        <p:spPr>
          <a:xfrm>
            <a:off x="2111699" y="2489394"/>
            <a:ext cx="92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P(S|T)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DF384-6867-4740-8395-2DAE9DEA5A00}"/>
              </a:ext>
            </a:extLst>
          </p:cNvPr>
          <p:cNvSpPr txBox="1"/>
          <p:nvPr/>
        </p:nvSpPr>
        <p:spPr>
          <a:xfrm>
            <a:off x="5558172" y="1774310"/>
            <a:ext cx="6158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Comic Sans MS" panose="030F0702030302020204" pitchFamily="66" charset="0"/>
              </a:rPr>
              <a:t>=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439491-DC0A-4DBE-8D32-3A6928B60B15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60B66C-12AC-440B-ADEE-936A7BE8C4AF}"/>
              </a:ext>
            </a:extLst>
          </p:cNvPr>
          <p:cNvSpPr txBox="1"/>
          <p:nvPr/>
        </p:nvSpPr>
        <p:spPr>
          <a:xfrm>
            <a:off x="2892198" y="276812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 AND THE PROBLEM OF INVERSE PROBABILITY</a:t>
            </a:r>
          </a:p>
        </p:txBody>
      </p:sp>
    </p:spTree>
    <p:extLst>
      <p:ext uri="{BB962C8B-B14F-4D97-AF65-F5344CB8AC3E}">
        <p14:creationId xmlns:p14="http://schemas.microsoft.com/office/powerpoint/2010/main" val="638997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CFDE7-0D45-4FD3-873B-A9D208A1169C}"/>
              </a:ext>
            </a:extLst>
          </p:cNvPr>
          <p:cNvSpPr txBox="1"/>
          <p:nvPr/>
        </p:nvSpPr>
        <p:spPr>
          <a:xfrm>
            <a:off x="583263" y="1259176"/>
            <a:ext cx="110208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Two important implications of Baye’s rule: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1) We can estimate conditional probability in one direction and then derive the conditional probability in the other direction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2) Update our belief in a particular hypothesis: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E26DE-9296-4166-9876-B618A861C2DB}"/>
              </a:ext>
            </a:extLst>
          </p:cNvPr>
          <p:cNvSpPr txBox="1"/>
          <p:nvPr/>
        </p:nvSpPr>
        <p:spPr>
          <a:xfrm>
            <a:off x="1930400" y="3244334"/>
            <a:ext cx="5000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P(T) x P (S|T) = P(S) x P (T|S)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45A909-09DF-4ABA-9F75-AFD9618FF689}"/>
              </a:ext>
            </a:extLst>
          </p:cNvPr>
          <p:cNvSpPr txBox="1"/>
          <p:nvPr/>
        </p:nvSpPr>
        <p:spPr>
          <a:xfrm>
            <a:off x="7543636" y="3244334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BAYE’S RULE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091AD-524F-4B2D-BA91-76F220C17FE7}"/>
              </a:ext>
            </a:extLst>
          </p:cNvPr>
          <p:cNvSpPr txBox="1"/>
          <p:nvPr/>
        </p:nvSpPr>
        <p:spPr>
          <a:xfrm>
            <a:off x="1930400" y="382791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8/12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3C2CF-53B0-498C-9579-78292538A5F6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553AB3-8E09-41A7-8B6D-B11A4AD988C2}"/>
              </a:ext>
            </a:extLst>
          </p:cNvPr>
          <p:cNvSpPr txBox="1"/>
          <p:nvPr/>
        </p:nvSpPr>
        <p:spPr>
          <a:xfrm>
            <a:off x="2892198" y="276812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 AND THE PROBLEM OF INVERSE PROBABILITY</a:t>
            </a:r>
          </a:p>
        </p:txBody>
      </p:sp>
    </p:spTree>
    <p:extLst>
      <p:ext uri="{BB962C8B-B14F-4D97-AF65-F5344CB8AC3E}">
        <p14:creationId xmlns:p14="http://schemas.microsoft.com/office/powerpoint/2010/main" val="3363744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CFDE7-0D45-4FD3-873B-A9D208A1169C}"/>
              </a:ext>
            </a:extLst>
          </p:cNvPr>
          <p:cNvSpPr txBox="1"/>
          <p:nvPr/>
        </p:nvSpPr>
        <p:spPr>
          <a:xfrm>
            <a:off x="583263" y="1259176"/>
            <a:ext cx="110208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Two important implications of Baye’s rule: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1) We can estimate conditional probability in one direction and then derive the conditional probability in the other direction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2) Update our belief in a particular hypothesis: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E26DE-9296-4166-9876-B618A861C2DB}"/>
              </a:ext>
            </a:extLst>
          </p:cNvPr>
          <p:cNvSpPr txBox="1"/>
          <p:nvPr/>
        </p:nvSpPr>
        <p:spPr>
          <a:xfrm>
            <a:off x="1930400" y="3244334"/>
            <a:ext cx="5000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P(T) x P (S|T) = P(S) x P (T|S)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45A909-09DF-4ABA-9F75-AFD9618FF689}"/>
              </a:ext>
            </a:extLst>
          </p:cNvPr>
          <p:cNvSpPr txBox="1"/>
          <p:nvPr/>
        </p:nvSpPr>
        <p:spPr>
          <a:xfrm>
            <a:off x="7543636" y="3244334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BAYE’S RULE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091AD-524F-4B2D-BA91-76F220C17FE7}"/>
              </a:ext>
            </a:extLst>
          </p:cNvPr>
          <p:cNvSpPr txBox="1"/>
          <p:nvPr/>
        </p:nvSpPr>
        <p:spPr>
          <a:xfrm>
            <a:off x="1930400" y="382791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8/12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3C2CF-53B0-498C-9579-78292538A5F6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553AB3-8E09-41A7-8B6D-B11A4AD988C2}"/>
              </a:ext>
            </a:extLst>
          </p:cNvPr>
          <p:cNvSpPr txBox="1"/>
          <p:nvPr/>
        </p:nvSpPr>
        <p:spPr>
          <a:xfrm>
            <a:off x="2892198" y="276812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 AND THE PROBLEM OF INVERSE PROBABILITY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0F3E6-5F4A-4EB2-B6C2-783DA529B90E}"/>
              </a:ext>
            </a:extLst>
          </p:cNvPr>
          <p:cNvSpPr txBox="1"/>
          <p:nvPr/>
        </p:nvSpPr>
        <p:spPr>
          <a:xfrm>
            <a:off x="5584280" y="382791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4211786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FD05F-EF13-4C92-8EAA-8CFD6D4151FF}"/>
              </a:ext>
            </a:extLst>
          </p:cNvPr>
          <p:cNvSpPr txBox="1"/>
          <p:nvPr/>
        </p:nvSpPr>
        <p:spPr>
          <a:xfrm>
            <a:off x="583263" y="1145309"/>
            <a:ext cx="104230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Disease example: If a test is positive, What is the probability of having the disease?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Using the odds concept: </a:t>
            </a:r>
          </a:p>
          <a:p>
            <a:r>
              <a:rPr lang="en-US" dirty="0">
                <a:latin typeface="Comic Sans MS" panose="030F0702030302020204" pitchFamily="66" charset="0"/>
              </a:rPr>
              <a:t> 		</a:t>
            </a:r>
          </a:p>
          <a:p>
            <a:r>
              <a:rPr lang="en-US" dirty="0">
                <a:latin typeface="Comic Sans MS" panose="030F0702030302020204" pitchFamily="66" charset="0"/>
              </a:rPr>
              <a:t>		Updated odds of D = Likelihood ratio x prior odds of D</a:t>
            </a:r>
          </a:p>
          <a:p>
            <a:r>
              <a:rPr lang="en-US" dirty="0">
                <a:latin typeface="Comic Sans MS" panose="030F0702030302020204" pitchFamily="66" charset="0"/>
              </a:rPr>
              <a:t>						</a:t>
            </a:r>
          </a:p>
          <a:p>
            <a:r>
              <a:rPr lang="en-US" dirty="0">
                <a:latin typeface="Comic Sans MS" panose="030F0702030302020204" pitchFamily="66" charset="0"/>
              </a:rPr>
              <a:t>				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0539A-8037-49A4-8003-5EBD2D3CA7B5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83F77-E3C5-414B-B1DD-C57F7BF9FC1A}"/>
              </a:ext>
            </a:extLst>
          </p:cNvPr>
          <p:cNvSpPr txBox="1"/>
          <p:nvPr/>
        </p:nvSpPr>
        <p:spPr>
          <a:xfrm>
            <a:off x="2892198" y="276812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 AND THE PROBLEM OF INVERSE PROBABILITY</a:t>
            </a:r>
          </a:p>
        </p:txBody>
      </p:sp>
    </p:spTree>
    <p:extLst>
      <p:ext uri="{BB962C8B-B14F-4D97-AF65-F5344CB8AC3E}">
        <p14:creationId xmlns:p14="http://schemas.microsoft.com/office/powerpoint/2010/main" val="421163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FD05F-EF13-4C92-8EAA-8CFD6D4151FF}"/>
              </a:ext>
            </a:extLst>
          </p:cNvPr>
          <p:cNvSpPr txBox="1"/>
          <p:nvPr/>
        </p:nvSpPr>
        <p:spPr>
          <a:xfrm>
            <a:off x="583263" y="1267229"/>
            <a:ext cx="104230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Disease example: If a test is positive, What is the probability of having the disease?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Using the odds concept: </a:t>
            </a:r>
          </a:p>
          <a:p>
            <a:r>
              <a:rPr lang="en-US" dirty="0">
                <a:latin typeface="Comic Sans MS" panose="030F0702030302020204" pitchFamily="66" charset="0"/>
              </a:rPr>
              <a:t> 		</a:t>
            </a:r>
          </a:p>
          <a:p>
            <a:r>
              <a:rPr lang="en-US" dirty="0">
                <a:latin typeface="Comic Sans MS" panose="030F0702030302020204" pitchFamily="66" charset="0"/>
              </a:rPr>
              <a:t>		Updated odds of D = Likelihood ratio x prior odds of D</a:t>
            </a:r>
          </a:p>
          <a:p>
            <a:r>
              <a:rPr lang="en-US" dirty="0">
                <a:latin typeface="Comic Sans MS" panose="030F0702030302020204" pitchFamily="66" charset="0"/>
              </a:rPr>
              <a:t>						</a:t>
            </a:r>
          </a:p>
          <a:p>
            <a:r>
              <a:rPr lang="en-US" dirty="0">
                <a:latin typeface="Comic Sans MS" panose="030F0702030302020204" pitchFamily="66" charset="0"/>
              </a:rPr>
              <a:t>						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5EEE7C5-A2F2-468D-BE6C-FF720772D072}"/>
              </a:ext>
            </a:extLst>
          </p:cNvPr>
          <p:cNvSpPr/>
          <p:nvPr/>
        </p:nvSpPr>
        <p:spPr>
          <a:xfrm rot="16200000">
            <a:off x="7295626" y="2059652"/>
            <a:ext cx="369331" cy="1620542"/>
          </a:xfrm>
          <a:prstGeom prst="leftBrace">
            <a:avLst>
              <a:gd name="adj1" fmla="val 8333"/>
              <a:gd name="adj2" fmla="val 50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1781E8-7B30-4468-A175-84B33DC7A9D1}"/>
              </a:ext>
            </a:extLst>
          </p:cNvPr>
          <p:cNvSpPr txBox="1"/>
          <p:nvPr/>
        </p:nvSpPr>
        <p:spPr>
          <a:xfrm>
            <a:off x="6910158" y="3171984"/>
            <a:ext cx="1487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P(D)/P(-D)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FEE72-461C-4F5F-9083-72B1C5165145}"/>
              </a:ext>
            </a:extLst>
          </p:cNvPr>
          <p:cNvSpPr txBox="1"/>
          <p:nvPr/>
        </p:nvSpPr>
        <p:spPr>
          <a:xfrm>
            <a:off x="6670020" y="3531526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1/700  / 699/700 = 1: 699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C3CA5-3525-4612-B51E-6FC37B74894B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E63DB-66E8-4FFE-85AC-7C4752CECB28}"/>
              </a:ext>
            </a:extLst>
          </p:cNvPr>
          <p:cNvSpPr txBox="1"/>
          <p:nvPr/>
        </p:nvSpPr>
        <p:spPr>
          <a:xfrm>
            <a:off x="2892198" y="276812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 AND THE PROBLEM OF INVERSE PROBABILITY</a:t>
            </a:r>
          </a:p>
        </p:txBody>
      </p:sp>
    </p:spTree>
    <p:extLst>
      <p:ext uri="{BB962C8B-B14F-4D97-AF65-F5344CB8AC3E}">
        <p14:creationId xmlns:p14="http://schemas.microsoft.com/office/powerpoint/2010/main" val="180267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FD05F-EF13-4C92-8EAA-8CFD6D4151FF}"/>
              </a:ext>
            </a:extLst>
          </p:cNvPr>
          <p:cNvSpPr txBox="1"/>
          <p:nvPr/>
        </p:nvSpPr>
        <p:spPr>
          <a:xfrm>
            <a:off x="583263" y="1155469"/>
            <a:ext cx="104230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Disease example: If a test is positive, What is the probability of having the disease?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Using the odds concept: </a:t>
            </a:r>
          </a:p>
          <a:p>
            <a:r>
              <a:rPr lang="en-US" dirty="0">
                <a:latin typeface="Comic Sans MS" panose="030F0702030302020204" pitchFamily="66" charset="0"/>
              </a:rPr>
              <a:t> 		</a:t>
            </a:r>
          </a:p>
          <a:p>
            <a:r>
              <a:rPr lang="en-US" dirty="0">
                <a:latin typeface="Comic Sans MS" panose="030F0702030302020204" pitchFamily="66" charset="0"/>
              </a:rPr>
              <a:t>		Updated odds of D = Likelihood ratio x prior odds of D</a:t>
            </a:r>
          </a:p>
          <a:p>
            <a:r>
              <a:rPr lang="en-US" dirty="0">
                <a:latin typeface="Comic Sans MS" panose="030F0702030302020204" pitchFamily="66" charset="0"/>
              </a:rPr>
              <a:t>						</a:t>
            </a:r>
          </a:p>
          <a:p>
            <a:r>
              <a:rPr lang="en-US" dirty="0">
                <a:latin typeface="Comic Sans MS" panose="030F0702030302020204" pitchFamily="66" charset="0"/>
              </a:rPr>
              <a:t>						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5EEE7C5-A2F2-468D-BE6C-FF720772D072}"/>
              </a:ext>
            </a:extLst>
          </p:cNvPr>
          <p:cNvSpPr/>
          <p:nvPr/>
        </p:nvSpPr>
        <p:spPr>
          <a:xfrm rot="16200000">
            <a:off x="7342893" y="1948661"/>
            <a:ext cx="369331" cy="1715076"/>
          </a:xfrm>
          <a:prstGeom prst="leftBrace">
            <a:avLst>
              <a:gd name="adj1" fmla="val 8333"/>
              <a:gd name="adj2" fmla="val 50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63A045E-1B5F-4A76-8124-DBDE5728E662}"/>
              </a:ext>
            </a:extLst>
          </p:cNvPr>
          <p:cNvSpPr/>
          <p:nvPr/>
        </p:nvSpPr>
        <p:spPr>
          <a:xfrm rot="16200000">
            <a:off x="5107484" y="2270853"/>
            <a:ext cx="932874" cy="1588651"/>
          </a:xfrm>
          <a:prstGeom prst="leftBrace">
            <a:avLst>
              <a:gd name="adj1" fmla="val 8333"/>
              <a:gd name="adj2" fmla="val 50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7C4A7-8C02-4DD7-B3F2-C9CA96A1E229}"/>
              </a:ext>
            </a:extLst>
          </p:cNvPr>
          <p:cNvSpPr txBox="1"/>
          <p:nvPr/>
        </p:nvSpPr>
        <p:spPr>
          <a:xfrm>
            <a:off x="4656686" y="3618619"/>
            <a:ext cx="1909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P(T|D)/P(T|-D)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17061C-3938-4F5C-AB94-DBAEA1A64A85}"/>
              </a:ext>
            </a:extLst>
          </p:cNvPr>
          <p:cNvSpPr txBox="1"/>
          <p:nvPr/>
        </p:nvSpPr>
        <p:spPr>
          <a:xfrm>
            <a:off x="4552986" y="403798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73%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53EAA-D5BA-417F-8431-3B96966A2102}"/>
              </a:ext>
            </a:extLst>
          </p:cNvPr>
          <p:cNvSpPr txBox="1"/>
          <p:nvPr/>
        </p:nvSpPr>
        <p:spPr>
          <a:xfrm>
            <a:off x="5302091" y="401880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12%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78FEA-1634-4CD5-B477-32903377FAE4}"/>
              </a:ext>
            </a:extLst>
          </p:cNvPr>
          <p:cNvSpPr txBox="1"/>
          <p:nvPr/>
        </p:nvSpPr>
        <p:spPr>
          <a:xfrm>
            <a:off x="5955341" y="402951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=  6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761C3-1B85-4F22-BB5B-8C84AA6FF344}"/>
              </a:ext>
            </a:extLst>
          </p:cNvPr>
          <p:cNvSpPr txBox="1"/>
          <p:nvPr/>
        </p:nvSpPr>
        <p:spPr>
          <a:xfrm>
            <a:off x="5058287" y="4047988"/>
            <a:ext cx="295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1781E8-7B30-4468-A175-84B33DC7A9D1}"/>
              </a:ext>
            </a:extLst>
          </p:cNvPr>
          <p:cNvSpPr txBox="1"/>
          <p:nvPr/>
        </p:nvSpPr>
        <p:spPr>
          <a:xfrm>
            <a:off x="6910158" y="3040548"/>
            <a:ext cx="1487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P(D)/P(-D)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FEE72-461C-4F5F-9083-72B1C5165145}"/>
              </a:ext>
            </a:extLst>
          </p:cNvPr>
          <p:cNvSpPr txBox="1"/>
          <p:nvPr/>
        </p:nvSpPr>
        <p:spPr>
          <a:xfrm>
            <a:off x="6670020" y="3400090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1/700  / 699/700 = 1: 699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70C1A8-6822-48B7-AFFC-A7EA3349ABC8}"/>
              </a:ext>
            </a:extLst>
          </p:cNvPr>
          <p:cNvSpPr txBox="1"/>
          <p:nvPr/>
        </p:nvSpPr>
        <p:spPr>
          <a:xfrm>
            <a:off x="3014752" y="3787732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Forward prob.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DBA938-606B-413E-95FF-4028645C472B}"/>
              </a:ext>
            </a:extLst>
          </p:cNvPr>
          <p:cNvSpPr/>
          <p:nvPr/>
        </p:nvSpPr>
        <p:spPr>
          <a:xfrm>
            <a:off x="4689748" y="3591652"/>
            <a:ext cx="820959" cy="4563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ACBCAF-D54A-4A4A-AF88-A6E6D0D9CA8A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9E3F86-F0AB-4F4C-BB9A-DD178BEDC080}"/>
              </a:ext>
            </a:extLst>
          </p:cNvPr>
          <p:cNvSpPr txBox="1"/>
          <p:nvPr/>
        </p:nvSpPr>
        <p:spPr>
          <a:xfrm>
            <a:off x="2892198" y="276812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 AND THE PROBLEM OF INVERSE PROBABILITY</a:t>
            </a:r>
          </a:p>
        </p:txBody>
      </p:sp>
    </p:spTree>
    <p:extLst>
      <p:ext uri="{BB962C8B-B14F-4D97-AF65-F5344CB8AC3E}">
        <p14:creationId xmlns:p14="http://schemas.microsoft.com/office/powerpoint/2010/main" val="3873067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FD05F-EF13-4C92-8EAA-8CFD6D4151FF}"/>
              </a:ext>
            </a:extLst>
          </p:cNvPr>
          <p:cNvSpPr txBox="1"/>
          <p:nvPr/>
        </p:nvSpPr>
        <p:spPr>
          <a:xfrm>
            <a:off x="583263" y="1155469"/>
            <a:ext cx="104230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Disease example: If a test is positive, What is the probability of having the disease?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Using the odds concept: </a:t>
            </a:r>
          </a:p>
          <a:p>
            <a:r>
              <a:rPr lang="en-US" dirty="0">
                <a:latin typeface="Comic Sans MS" panose="030F0702030302020204" pitchFamily="66" charset="0"/>
              </a:rPr>
              <a:t> 		</a:t>
            </a:r>
          </a:p>
          <a:p>
            <a:r>
              <a:rPr lang="en-US" dirty="0">
                <a:latin typeface="Comic Sans MS" panose="030F0702030302020204" pitchFamily="66" charset="0"/>
              </a:rPr>
              <a:t>		Updated odds of D = Likelihood ratio x prior odds of D</a:t>
            </a:r>
          </a:p>
          <a:p>
            <a:r>
              <a:rPr lang="en-US" dirty="0">
                <a:latin typeface="Comic Sans MS" panose="030F0702030302020204" pitchFamily="66" charset="0"/>
              </a:rPr>
              <a:t>						</a:t>
            </a:r>
          </a:p>
          <a:p>
            <a:r>
              <a:rPr lang="en-US" dirty="0">
                <a:latin typeface="Comic Sans MS" panose="030F0702030302020204" pitchFamily="66" charset="0"/>
              </a:rPr>
              <a:t>						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5EEE7C5-A2F2-468D-BE6C-FF720772D072}"/>
              </a:ext>
            </a:extLst>
          </p:cNvPr>
          <p:cNvSpPr/>
          <p:nvPr/>
        </p:nvSpPr>
        <p:spPr>
          <a:xfrm rot="16200000">
            <a:off x="7342893" y="1948661"/>
            <a:ext cx="369331" cy="1715076"/>
          </a:xfrm>
          <a:prstGeom prst="leftBrace">
            <a:avLst>
              <a:gd name="adj1" fmla="val 8333"/>
              <a:gd name="adj2" fmla="val 50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07052C6-5F6B-4F4E-8C06-44359FEA553D}"/>
              </a:ext>
            </a:extLst>
          </p:cNvPr>
          <p:cNvSpPr/>
          <p:nvPr/>
        </p:nvSpPr>
        <p:spPr>
          <a:xfrm rot="16200000">
            <a:off x="3410054" y="1672245"/>
            <a:ext cx="251161" cy="2034702"/>
          </a:xfrm>
          <a:prstGeom prst="leftBrace">
            <a:avLst>
              <a:gd name="adj1" fmla="val 8333"/>
              <a:gd name="adj2" fmla="val 50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63A045E-1B5F-4A76-8124-DBDE5728E662}"/>
              </a:ext>
            </a:extLst>
          </p:cNvPr>
          <p:cNvSpPr/>
          <p:nvPr/>
        </p:nvSpPr>
        <p:spPr>
          <a:xfrm rot="16200000">
            <a:off x="5107484" y="2270853"/>
            <a:ext cx="932874" cy="1588651"/>
          </a:xfrm>
          <a:prstGeom prst="leftBrace">
            <a:avLst>
              <a:gd name="adj1" fmla="val 8333"/>
              <a:gd name="adj2" fmla="val 50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7C4A7-8C02-4DD7-B3F2-C9CA96A1E229}"/>
              </a:ext>
            </a:extLst>
          </p:cNvPr>
          <p:cNvSpPr txBox="1"/>
          <p:nvPr/>
        </p:nvSpPr>
        <p:spPr>
          <a:xfrm>
            <a:off x="4656686" y="3618619"/>
            <a:ext cx="1909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P(T|D)/P(T|-D)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17061C-3938-4F5C-AB94-DBAEA1A64A85}"/>
              </a:ext>
            </a:extLst>
          </p:cNvPr>
          <p:cNvSpPr txBox="1"/>
          <p:nvPr/>
        </p:nvSpPr>
        <p:spPr>
          <a:xfrm>
            <a:off x="4552986" y="403798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73%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53EAA-D5BA-417F-8431-3B96966A2102}"/>
              </a:ext>
            </a:extLst>
          </p:cNvPr>
          <p:cNvSpPr txBox="1"/>
          <p:nvPr/>
        </p:nvSpPr>
        <p:spPr>
          <a:xfrm>
            <a:off x="5302091" y="401880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12%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78FEA-1634-4CD5-B477-32903377FAE4}"/>
              </a:ext>
            </a:extLst>
          </p:cNvPr>
          <p:cNvSpPr txBox="1"/>
          <p:nvPr/>
        </p:nvSpPr>
        <p:spPr>
          <a:xfrm>
            <a:off x="5955341" y="402951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=  6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761C3-1B85-4F22-BB5B-8C84AA6FF344}"/>
              </a:ext>
            </a:extLst>
          </p:cNvPr>
          <p:cNvSpPr txBox="1"/>
          <p:nvPr/>
        </p:nvSpPr>
        <p:spPr>
          <a:xfrm>
            <a:off x="5058287" y="4047988"/>
            <a:ext cx="295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1781E8-7B30-4468-A175-84B33DC7A9D1}"/>
              </a:ext>
            </a:extLst>
          </p:cNvPr>
          <p:cNvSpPr txBox="1"/>
          <p:nvPr/>
        </p:nvSpPr>
        <p:spPr>
          <a:xfrm>
            <a:off x="6910158" y="3040548"/>
            <a:ext cx="1487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P(D)/P(-D)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D1AD42-D916-4028-9657-D4A1272F0507}"/>
              </a:ext>
            </a:extLst>
          </p:cNvPr>
          <p:cNvSpPr txBox="1"/>
          <p:nvPr/>
        </p:nvSpPr>
        <p:spPr>
          <a:xfrm>
            <a:off x="2473351" y="291027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P(D|T)/P(-D|T)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FEE72-461C-4F5F-9083-72B1C5165145}"/>
              </a:ext>
            </a:extLst>
          </p:cNvPr>
          <p:cNvSpPr txBox="1"/>
          <p:nvPr/>
        </p:nvSpPr>
        <p:spPr>
          <a:xfrm>
            <a:off x="6670020" y="3400090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1/700  / 699/700 = 1: 699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70C1A8-6822-48B7-AFFC-A7EA3349ABC8}"/>
              </a:ext>
            </a:extLst>
          </p:cNvPr>
          <p:cNvSpPr txBox="1"/>
          <p:nvPr/>
        </p:nvSpPr>
        <p:spPr>
          <a:xfrm>
            <a:off x="3014752" y="3787732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Forward prob.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B4FA33-A724-4326-8021-E68CB6A2D1CD}"/>
              </a:ext>
            </a:extLst>
          </p:cNvPr>
          <p:cNvSpPr/>
          <p:nvPr/>
        </p:nvSpPr>
        <p:spPr>
          <a:xfrm>
            <a:off x="2473350" y="2863802"/>
            <a:ext cx="923293" cy="53628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DBA938-606B-413E-95FF-4028645C472B}"/>
              </a:ext>
            </a:extLst>
          </p:cNvPr>
          <p:cNvSpPr/>
          <p:nvPr/>
        </p:nvSpPr>
        <p:spPr>
          <a:xfrm>
            <a:off x="4689748" y="3591652"/>
            <a:ext cx="820959" cy="4563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8147EA-5E56-4E89-A29E-BC648AD29D51}"/>
              </a:ext>
            </a:extLst>
          </p:cNvPr>
          <p:cNvSpPr txBox="1"/>
          <p:nvPr/>
        </p:nvSpPr>
        <p:spPr>
          <a:xfrm>
            <a:off x="866991" y="3090998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Inverse prob.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5C7DB-C892-4FAB-9ADB-4A29120C422A}"/>
              </a:ext>
            </a:extLst>
          </p:cNvPr>
          <p:cNvSpPr txBox="1"/>
          <p:nvPr/>
        </p:nvSpPr>
        <p:spPr>
          <a:xfrm>
            <a:off x="939470" y="3460330"/>
            <a:ext cx="1599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It is context dependent (ex: family history)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ACBCAF-D54A-4A4A-AF88-A6E6D0D9CA8A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9E3F86-F0AB-4F4C-BB9A-DD178BEDC080}"/>
              </a:ext>
            </a:extLst>
          </p:cNvPr>
          <p:cNvSpPr txBox="1"/>
          <p:nvPr/>
        </p:nvSpPr>
        <p:spPr>
          <a:xfrm>
            <a:off x="2892198" y="276812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 AND THE PROBLEM OF INVERSE PROBABILITY</a:t>
            </a:r>
          </a:p>
        </p:txBody>
      </p:sp>
    </p:spTree>
    <p:extLst>
      <p:ext uri="{BB962C8B-B14F-4D97-AF65-F5344CB8AC3E}">
        <p14:creationId xmlns:p14="http://schemas.microsoft.com/office/powerpoint/2010/main" val="930578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FD05F-EF13-4C92-8EAA-8CFD6D4151FF}"/>
              </a:ext>
            </a:extLst>
          </p:cNvPr>
          <p:cNvSpPr txBox="1"/>
          <p:nvPr/>
        </p:nvSpPr>
        <p:spPr>
          <a:xfrm>
            <a:off x="583263" y="1155469"/>
            <a:ext cx="104230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Disease example: If a test is positive, What is the probability of having the disease?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Using the odds concept: </a:t>
            </a:r>
          </a:p>
          <a:p>
            <a:r>
              <a:rPr lang="en-US" dirty="0">
                <a:latin typeface="Comic Sans MS" panose="030F0702030302020204" pitchFamily="66" charset="0"/>
              </a:rPr>
              <a:t> 		</a:t>
            </a:r>
          </a:p>
          <a:p>
            <a:r>
              <a:rPr lang="en-US" dirty="0">
                <a:latin typeface="Comic Sans MS" panose="030F0702030302020204" pitchFamily="66" charset="0"/>
              </a:rPr>
              <a:t>		Updated odds of D = Likelihood ratio x prior odds of D</a:t>
            </a:r>
          </a:p>
          <a:p>
            <a:r>
              <a:rPr lang="en-US" dirty="0">
                <a:latin typeface="Comic Sans MS" panose="030F0702030302020204" pitchFamily="66" charset="0"/>
              </a:rPr>
              <a:t>						</a:t>
            </a:r>
          </a:p>
          <a:p>
            <a:r>
              <a:rPr lang="en-US" dirty="0">
                <a:latin typeface="Comic Sans MS" panose="030F0702030302020204" pitchFamily="66" charset="0"/>
              </a:rPr>
              <a:t>						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5EEE7C5-A2F2-468D-BE6C-FF720772D072}"/>
              </a:ext>
            </a:extLst>
          </p:cNvPr>
          <p:cNvSpPr/>
          <p:nvPr/>
        </p:nvSpPr>
        <p:spPr>
          <a:xfrm rot="16200000">
            <a:off x="7342893" y="1948661"/>
            <a:ext cx="369331" cy="1715076"/>
          </a:xfrm>
          <a:prstGeom prst="leftBrace">
            <a:avLst>
              <a:gd name="adj1" fmla="val 8333"/>
              <a:gd name="adj2" fmla="val 50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07052C6-5F6B-4F4E-8C06-44359FEA553D}"/>
              </a:ext>
            </a:extLst>
          </p:cNvPr>
          <p:cNvSpPr/>
          <p:nvPr/>
        </p:nvSpPr>
        <p:spPr>
          <a:xfrm rot="16200000">
            <a:off x="3410054" y="1672245"/>
            <a:ext cx="251161" cy="2034702"/>
          </a:xfrm>
          <a:prstGeom prst="leftBrace">
            <a:avLst>
              <a:gd name="adj1" fmla="val 8333"/>
              <a:gd name="adj2" fmla="val 50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63A045E-1B5F-4A76-8124-DBDE5728E662}"/>
              </a:ext>
            </a:extLst>
          </p:cNvPr>
          <p:cNvSpPr/>
          <p:nvPr/>
        </p:nvSpPr>
        <p:spPr>
          <a:xfrm rot="16200000">
            <a:off x="5107484" y="2270853"/>
            <a:ext cx="932874" cy="1588651"/>
          </a:xfrm>
          <a:prstGeom prst="leftBrace">
            <a:avLst>
              <a:gd name="adj1" fmla="val 8333"/>
              <a:gd name="adj2" fmla="val 50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7C4A7-8C02-4DD7-B3F2-C9CA96A1E229}"/>
              </a:ext>
            </a:extLst>
          </p:cNvPr>
          <p:cNvSpPr txBox="1"/>
          <p:nvPr/>
        </p:nvSpPr>
        <p:spPr>
          <a:xfrm>
            <a:off x="4656686" y="3618619"/>
            <a:ext cx="1909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P(T|D)/P(T|-D)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17061C-3938-4F5C-AB94-DBAEA1A64A85}"/>
              </a:ext>
            </a:extLst>
          </p:cNvPr>
          <p:cNvSpPr txBox="1"/>
          <p:nvPr/>
        </p:nvSpPr>
        <p:spPr>
          <a:xfrm>
            <a:off x="4552986" y="403798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73%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53EAA-D5BA-417F-8431-3B96966A2102}"/>
              </a:ext>
            </a:extLst>
          </p:cNvPr>
          <p:cNvSpPr txBox="1"/>
          <p:nvPr/>
        </p:nvSpPr>
        <p:spPr>
          <a:xfrm>
            <a:off x="5302091" y="401880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12%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78FEA-1634-4CD5-B477-32903377FAE4}"/>
              </a:ext>
            </a:extLst>
          </p:cNvPr>
          <p:cNvSpPr txBox="1"/>
          <p:nvPr/>
        </p:nvSpPr>
        <p:spPr>
          <a:xfrm>
            <a:off x="5955341" y="402951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=  6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761C3-1B85-4F22-BB5B-8C84AA6FF344}"/>
              </a:ext>
            </a:extLst>
          </p:cNvPr>
          <p:cNvSpPr txBox="1"/>
          <p:nvPr/>
        </p:nvSpPr>
        <p:spPr>
          <a:xfrm>
            <a:off x="5058287" y="4047988"/>
            <a:ext cx="295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1781E8-7B30-4468-A175-84B33DC7A9D1}"/>
              </a:ext>
            </a:extLst>
          </p:cNvPr>
          <p:cNvSpPr txBox="1"/>
          <p:nvPr/>
        </p:nvSpPr>
        <p:spPr>
          <a:xfrm>
            <a:off x="6910158" y="3040548"/>
            <a:ext cx="1487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P(D)/P(-D)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D1AD42-D916-4028-9657-D4A1272F0507}"/>
              </a:ext>
            </a:extLst>
          </p:cNvPr>
          <p:cNvSpPr txBox="1"/>
          <p:nvPr/>
        </p:nvSpPr>
        <p:spPr>
          <a:xfrm>
            <a:off x="2473351" y="291027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P(D|T)/P(-D|T)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FEE72-461C-4F5F-9083-72B1C5165145}"/>
              </a:ext>
            </a:extLst>
          </p:cNvPr>
          <p:cNvSpPr txBox="1"/>
          <p:nvPr/>
        </p:nvSpPr>
        <p:spPr>
          <a:xfrm>
            <a:off x="6670020" y="3400090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1/700  / 699/700 = 1: 699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810011-EA6D-4D11-97A8-0E5274D0CE89}"/>
              </a:ext>
            </a:extLst>
          </p:cNvPr>
          <p:cNvSpPr txBox="1"/>
          <p:nvPr/>
        </p:nvSpPr>
        <p:spPr>
          <a:xfrm>
            <a:off x="4472536" y="5199334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= 6 x 1/699 = 1: 116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70C1A8-6822-48B7-AFFC-A7EA3349ABC8}"/>
              </a:ext>
            </a:extLst>
          </p:cNvPr>
          <p:cNvSpPr txBox="1"/>
          <p:nvPr/>
        </p:nvSpPr>
        <p:spPr>
          <a:xfrm>
            <a:off x="3014752" y="3787732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Forward prob.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B4FA33-A724-4326-8021-E68CB6A2D1CD}"/>
              </a:ext>
            </a:extLst>
          </p:cNvPr>
          <p:cNvSpPr/>
          <p:nvPr/>
        </p:nvSpPr>
        <p:spPr>
          <a:xfrm>
            <a:off x="2473350" y="2863802"/>
            <a:ext cx="923293" cy="53628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DBA938-606B-413E-95FF-4028645C472B}"/>
              </a:ext>
            </a:extLst>
          </p:cNvPr>
          <p:cNvSpPr/>
          <p:nvPr/>
        </p:nvSpPr>
        <p:spPr>
          <a:xfrm>
            <a:off x="4689748" y="3591652"/>
            <a:ext cx="820959" cy="4563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8147EA-5E56-4E89-A29E-BC648AD29D51}"/>
              </a:ext>
            </a:extLst>
          </p:cNvPr>
          <p:cNvSpPr txBox="1"/>
          <p:nvPr/>
        </p:nvSpPr>
        <p:spPr>
          <a:xfrm>
            <a:off x="866991" y="3090998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Inverse prob.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5C7DB-C892-4FAB-9ADB-4A29120C422A}"/>
              </a:ext>
            </a:extLst>
          </p:cNvPr>
          <p:cNvSpPr txBox="1"/>
          <p:nvPr/>
        </p:nvSpPr>
        <p:spPr>
          <a:xfrm>
            <a:off x="939470" y="3460330"/>
            <a:ext cx="1599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It is context dependent (ex: family history)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ACBCAF-D54A-4A4A-AF88-A6E6D0D9CA8A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9E3F86-F0AB-4F4C-BB9A-DD178BEDC080}"/>
              </a:ext>
            </a:extLst>
          </p:cNvPr>
          <p:cNvSpPr txBox="1"/>
          <p:nvPr/>
        </p:nvSpPr>
        <p:spPr>
          <a:xfrm>
            <a:off x="2892198" y="276812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 AND THE PROBLEM OF INVERSE PROBABILITY</a:t>
            </a:r>
          </a:p>
        </p:txBody>
      </p:sp>
    </p:spTree>
    <p:extLst>
      <p:ext uri="{BB962C8B-B14F-4D97-AF65-F5344CB8AC3E}">
        <p14:creationId xmlns:p14="http://schemas.microsoft.com/office/powerpoint/2010/main" val="420861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FA3278-D67F-4825-961B-67731BE0113D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06049C-0A78-421F-A892-10158B71FE14}"/>
              </a:ext>
            </a:extLst>
          </p:cNvPr>
          <p:cNvSpPr txBox="1"/>
          <p:nvPr/>
        </p:nvSpPr>
        <p:spPr>
          <a:xfrm>
            <a:off x="4965933" y="1951672"/>
            <a:ext cx="6479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Thomas Bayes in 1750s!!!</a:t>
            </a:r>
          </a:p>
          <a:p>
            <a:r>
              <a:rPr lang="en-US" dirty="0">
                <a:latin typeface="Comic Sans MS" panose="030F0702030302020204" pitchFamily="66" charset="0"/>
              </a:rPr>
              <a:t>Analysis of the “Inverse probability” = Estimate the probability of a cause knowing the effect.</a:t>
            </a:r>
          </a:p>
          <a:p>
            <a:r>
              <a:rPr lang="en-US" dirty="0">
                <a:latin typeface="Comic Sans MS" panose="030F0702030302020204" pitchFamily="66" charset="0"/>
              </a:rPr>
              <a:t> (Forward Probability = Estimate the probability of an effect knowing the cause).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CF394-3352-40FD-AA7C-92EDE7254E32}"/>
              </a:ext>
            </a:extLst>
          </p:cNvPr>
          <p:cNvSpPr txBox="1"/>
          <p:nvPr/>
        </p:nvSpPr>
        <p:spPr>
          <a:xfrm>
            <a:off x="2892198" y="276812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 AND THE PROBLEM OF INVERSE PROBABILITY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832F30-C501-4312-BCF5-D87D2C009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8" y="1843405"/>
            <a:ext cx="3657600" cy="36385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E5AA8C-87AD-4D29-8250-2456F1C40F7A}"/>
              </a:ext>
            </a:extLst>
          </p:cNvPr>
          <p:cNvSpPr txBox="1"/>
          <p:nvPr/>
        </p:nvSpPr>
        <p:spPr>
          <a:xfrm>
            <a:off x="1788160" y="5602605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1702-1761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6A60BC-9940-45A8-BDAD-9698E6337903}"/>
              </a:ext>
            </a:extLst>
          </p:cNvPr>
          <p:cNvSpPr txBox="1"/>
          <p:nvPr/>
        </p:nvSpPr>
        <p:spPr>
          <a:xfrm>
            <a:off x="4965933" y="379241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1A1A1A"/>
                </a:solidFill>
                <a:effectLst/>
                <a:latin typeface="Times New Roman" panose="02020603050405020304" pitchFamily="18" charset="0"/>
              </a:rPr>
              <a:t>Essay towards solving a problem in the doctrine of chances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</a:rPr>
              <a:t> published in the </a:t>
            </a:r>
            <a:r>
              <a:rPr lang="en-US" b="0" i="1" dirty="0">
                <a:solidFill>
                  <a:srgbClr val="1A1A1A"/>
                </a:solidFill>
                <a:effectLst/>
                <a:latin typeface="Times New Roman" panose="02020603050405020304" pitchFamily="18" charset="0"/>
              </a:rPr>
              <a:t>Philosophical Transactions of the Royal Society of London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</a:rPr>
              <a:t> in 1764. The paper was sent to the 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hlinkClick r:id="rId3"/>
              </a:rPr>
              <a:t>Royal Society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</a:rPr>
              <a:t> by </a:t>
            </a:r>
            <a:r>
              <a:rPr lang="en-US" b="0" i="0" u="none" strike="noStrike" dirty="0">
                <a:solidFill>
                  <a:srgbClr val="0000EE"/>
                </a:solidFill>
                <a:effectLst/>
                <a:latin typeface="Times New Roman" panose="02020603050405020304" pitchFamily="18" charset="0"/>
                <a:hlinkClick r:id="rId4"/>
              </a:rPr>
              <a:t>Richard Price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</a:rPr>
              <a:t>, a friend of Bayes’.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14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FD05F-EF13-4C92-8EAA-8CFD6D4151FF}"/>
              </a:ext>
            </a:extLst>
          </p:cNvPr>
          <p:cNvSpPr txBox="1"/>
          <p:nvPr/>
        </p:nvSpPr>
        <p:spPr>
          <a:xfrm>
            <a:off x="583263" y="1155469"/>
            <a:ext cx="104230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Disease example: If a test is positive, What is the probability of having the disease?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Using the odds concept: </a:t>
            </a:r>
          </a:p>
          <a:p>
            <a:r>
              <a:rPr lang="en-US" dirty="0">
                <a:latin typeface="Comic Sans MS" panose="030F0702030302020204" pitchFamily="66" charset="0"/>
              </a:rPr>
              <a:t> 		</a:t>
            </a:r>
          </a:p>
          <a:p>
            <a:r>
              <a:rPr lang="en-US" dirty="0">
                <a:latin typeface="Comic Sans MS" panose="030F0702030302020204" pitchFamily="66" charset="0"/>
              </a:rPr>
              <a:t>		Updated odds of D = Likelihood ratio x prior odds of D</a:t>
            </a:r>
          </a:p>
          <a:p>
            <a:r>
              <a:rPr lang="en-US" dirty="0">
                <a:latin typeface="Comic Sans MS" panose="030F0702030302020204" pitchFamily="66" charset="0"/>
              </a:rPr>
              <a:t>						</a:t>
            </a:r>
          </a:p>
          <a:p>
            <a:r>
              <a:rPr lang="en-US" dirty="0">
                <a:latin typeface="Comic Sans MS" panose="030F0702030302020204" pitchFamily="66" charset="0"/>
              </a:rPr>
              <a:t>						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5EEE7C5-A2F2-468D-BE6C-FF720772D072}"/>
              </a:ext>
            </a:extLst>
          </p:cNvPr>
          <p:cNvSpPr/>
          <p:nvPr/>
        </p:nvSpPr>
        <p:spPr>
          <a:xfrm rot="16200000">
            <a:off x="7342893" y="1948661"/>
            <a:ext cx="369331" cy="1715076"/>
          </a:xfrm>
          <a:prstGeom prst="leftBrace">
            <a:avLst>
              <a:gd name="adj1" fmla="val 8333"/>
              <a:gd name="adj2" fmla="val 50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07052C6-5F6B-4F4E-8C06-44359FEA553D}"/>
              </a:ext>
            </a:extLst>
          </p:cNvPr>
          <p:cNvSpPr/>
          <p:nvPr/>
        </p:nvSpPr>
        <p:spPr>
          <a:xfrm rot="16200000">
            <a:off x="3410054" y="1672245"/>
            <a:ext cx="251161" cy="2034702"/>
          </a:xfrm>
          <a:prstGeom prst="leftBrace">
            <a:avLst>
              <a:gd name="adj1" fmla="val 8333"/>
              <a:gd name="adj2" fmla="val 50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63A045E-1B5F-4A76-8124-DBDE5728E662}"/>
              </a:ext>
            </a:extLst>
          </p:cNvPr>
          <p:cNvSpPr/>
          <p:nvPr/>
        </p:nvSpPr>
        <p:spPr>
          <a:xfrm rot="16200000">
            <a:off x="5107484" y="2270853"/>
            <a:ext cx="932874" cy="1588651"/>
          </a:xfrm>
          <a:prstGeom prst="leftBrace">
            <a:avLst>
              <a:gd name="adj1" fmla="val 8333"/>
              <a:gd name="adj2" fmla="val 50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7C4A7-8C02-4DD7-B3F2-C9CA96A1E229}"/>
              </a:ext>
            </a:extLst>
          </p:cNvPr>
          <p:cNvSpPr txBox="1"/>
          <p:nvPr/>
        </p:nvSpPr>
        <p:spPr>
          <a:xfrm>
            <a:off x="4656686" y="3618619"/>
            <a:ext cx="1909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P(T|D)/P(T|-D)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17061C-3938-4F5C-AB94-DBAEA1A64A85}"/>
              </a:ext>
            </a:extLst>
          </p:cNvPr>
          <p:cNvSpPr txBox="1"/>
          <p:nvPr/>
        </p:nvSpPr>
        <p:spPr>
          <a:xfrm>
            <a:off x="4552986" y="403798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73%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53EAA-D5BA-417F-8431-3B96966A2102}"/>
              </a:ext>
            </a:extLst>
          </p:cNvPr>
          <p:cNvSpPr txBox="1"/>
          <p:nvPr/>
        </p:nvSpPr>
        <p:spPr>
          <a:xfrm>
            <a:off x="5302091" y="401880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12%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78FEA-1634-4CD5-B477-32903377FAE4}"/>
              </a:ext>
            </a:extLst>
          </p:cNvPr>
          <p:cNvSpPr txBox="1"/>
          <p:nvPr/>
        </p:nvSpPr>
        <p:spPr>
          <a:xfrm>
            <a:off x="5955341" y="402951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=  6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761C3-1B85-4F22-BB5B-8C84AA6FF344}"/>
              </a:ext>
            </a:extLst>
          </p:cNvPr>
          <p:cNvSpPr txBox="1"/>
          <p:nvPr/>
        </p:nvSpPr>
        <p:spPr>
          <a:xfrm>
            <a:off x="5058287" y="4047988"/>
            <a:ext cx="295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1781E8-7B30-4468-A175-84B33DC7A9D1}"/>
              </a:ext>
            </a:extLst>
          </p:cNvPr>
          <p:cNvSpPr txBox="1"/>
          <p:nvPr/>
        </p:nvSpPr>
        <p:spPr>
          <a:xfrm>
            <a:off x="6910158" y="3040548"/>
            <a:ext cx="1487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P(D)/P(-D)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D1AD42-D916-4028-9657-D4A1272F0507}"/>
              </a:ext>
            </a:extLst>
          </p:cNvPr>
          <p:cNvSpPr txBox="1"/>
          <p:nvPr/>
        </p:nvSpPr>
        <p:spPr>
          <a:xfrm>
            <a:off x="2473351" y="291027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P(D|T)/P(-D|T)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FEE72-461C-4F5F-9083-72B1C5165145}"/>
              </a:ext>
            </a:extLst>
          </p:cNvPr>
          <p:cNvSpPr txBox="1"/>
          <p:nvPr/>
        </p:nvSpPr>
        <p:spPr>
          <a:xfrm>
            <a:off x="6670020" y="3400090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1/700  / 699/700 = 1: 699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810011-EA6D-4D11-97A8-0E5274D0CE89}"/>
              </a:ext>
            </a:extLst>
          </p:cNvPr>
          <p:cNvSpPr txBox="1"/>
          <p:nvPr/>
        </p:nvSpPr>
        <p:spPr>
          <a:xfrm>
            <a:off x="4472536" y="5199334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= 6 x 1/699 = 1: 116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70C1A8-6822-48B7-AFFC-A7EA3349ABC8}"/>
              </a:ext>
            </a:extLst>
          </p:cNvPr>
          <p:cNvSpPr txBox="1"/>
          <p:nvPr/>
        </p:nvSpPr>
        <p:spPr>
          <a:xfrm>
            <a:off x="3014752" y="3787732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Forward prob.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B4FA33-A724-4326-8021-E68CB6A2D1CD}"/>
              </a:ext>
            </a:extLst>
          </p:cNvPr>
          <p:cNvSpPr/>
          <p:nvPr/>
        </p:nvSpPr>
        <p:spPr>
          <a:xfrm>
            <a:off x="2473350" y="2863802"/>
            <a:ext cx="923293" cy="53628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DBA938-606B-413E-95FF-4028645C472B}"/>
              </a:ext>
            </a:extLst>
          </p:cNvPr>
          <p:cNvSpPr/>
          <p:nvPr/>
        </p:nvSpPr>
        <p:spPr>
          <a:xfrm>
            <a:off x="4689748" y="3591652"/>
            <a:ext cx="820959" cy="4563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8147EA-5E56-4E89-A29E-BC648AD29D51}"/>
              </a:ext>
            </a:extLst>
          </p:cNvPr>
          <p:cNvSpPr txBox="1"/>
          <p:nvPr/>
        </p:nvSpPr>
        <p:spPr>
          <a:xfrm>
            <a:off x="866991" y="3090998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Inverse prob.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5C7DB-C892-4FAB-9ADB-4A29120C422A}"/>
              </a:ext>
            </a:extLst>
          </p:cNvPr>
          <p:cNvSpPr txBox="1"/>
          <p:nvPr/>
        </p:nvSpPr>
        <p:spPr>
          <a:xfrm>
            <a:off x="939470" y="3460330"/>
            <a:ext cx="1599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It is context dependent (ex: family history)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ACBCAF-D54A-4A4A-AF88-A6E6D0D9CA8A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9E3F86-F0AB-4F4C-BB9A-DD178BEDC080}"/>
              </a:ext>
            </a:extLst>
          </p:cNvPr>
          <p:cNvSpPr txBox="1"/>
          <p:nvPr/>
        </p:nvSpPr>
        <p:spPr>
          <a:xfrm>
            <a:off x="2892198" y="276812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 AND THE PROBLEM OF INVERSE PROBABILITY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0CF5E7-056E-45F0-BF89-94B90FFA9B9C}"/>
              </a:ext>
            </a:extLst>
          </p:cNvPr>
          <p:cNvSpPr txBox="1"/>
          <p:nvPr/>
        </p:nvSpPr>
        <p:spPr>
          <a:xfrm>
            <a:off x="2907719" y="5910761"/>
            <a:ext cx="6970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The new evidence augments the odds of D by a constant </a:t>
            </a:r>
          </a:p>
        </p:txBody>
      </p:sp>
    </p:spTree>
    <p:extLst>
      <p:ext uri="{BB962C8B-B14F-4D97-AF65-F5344CB8AC3E}">
        <p14:creationId xmlns:p14="http://schemas.microsoft.com/office/powerpoint/2010/main" val="3094663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FD05F-EF13-4C92-8EAA-8CFD6D4151FF}"/>
              </a:ext>
            </a:extLst>
          </p:cNvPr>
          <p:cNvSpPr txBox="1"/>
          <p:nvPr/>
        </p:nvSpPr>
        <p:spPr>
          <a:xfrm>
            <a:off x="583263" y="1155469"/>
            <a:ext cx="104230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Disease example: If a test is positive, What is the probability of having the disease?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Using the odds concept: </a:t>
            </a:r>
          </a:p>
          <a:p>
            <a:r>
              <a:rPr lang="en-US" dirty="0">
                <a:latin typeface="Comic Sans MS" panose="030F0702030302020204" pitchFamily="66" charset="0"/>
              </a:rPr>
              <a:t> 		</a:t>
            </a:r>
          </a:p>
          <a:p>
            <a:r>
              <a:rPr lang="en-US" dirty="0">
                <a:latin typeface="Comic Sans MS" panose="030F0702030302020204" pitchFamily="66" charset="0"/>
              </a:rPr>
              <a:t>		Updated odds of D = Likelihood ratio x prior odds of D</a:t>
            </a:r>
          </a:p>
          <a:p>
            <a:r>
              <a:rPr lang="en-US" dirty="0">
                <a:latin typeface="Comic Sans MS" panose="030F0702030302020204" pitchFamily="66" charset="0"/>
              </a:rPr>
              <a:t>						</a:t>
            </a:r>
          </a:p>
          <a:p>
            <a:r>
              <a:rPr lang="en-US" dirty="0">
                <a:latin typeface="Comic Sans MS" panose="030F0702030302020204" pitchFamily="66" charset="0"/>
              </a:rPr>
              <a:t>						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5EEE7C5-A2F2-468D-BE6C-FF720772D072}"/>
              </a:ext>
            </a:extLst>
          </p:cNvPr>
          <p:cNvSpPr/>
          <p:nvPr/>
        </p:nvSpPr>
        <p:spPr>
          <a:xfrm rot="16200000">
            <a:off x="7342893" y="1948661"/>
            <a:ext cx="369331" cy="1715076"/>
          </a:xfrm>
          <a:prstGeom prst="leftBrace">
            <a:avLst>
              <a:gd name="adj1" fmla="val 8333"/>
              <a:gd name="adj2" fmla="val 50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07052C6-5F6B-4F4E-8C06-44359FEA553D}"/>
              </a:ext>
            </a:extLst>
          </p:cNvPr>
          <p:cNvSpPr/>
          <p:nvPr/>
        </p:nvSpPr>
        <p:spPr>
          <a:xfrm rot="16200000">
            <a:off x="3410054" y="1672245"/>
            <a:ext cx="251161" cy="2034702"/>
          </a:xfrm>
          <a:prstGeom prst="leftBrace">
            <a:avLst>
              <a:gd name="adj1" fmla="val 8333"/>
              <a:gd name="adj2" fmla="val 50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63A045E-1B5F-4A76-8124-DBDE5728E662}"/>
              </a:ext>
            </a:extLst>
          </p:cNvPr>
          <p:cNvSpPr/>
          <p:nvPr/>
        </p:nvSpPr>
        <p:spPr>
          <a:xfrm rot="16200000">
            <a:off x="5107484" y="2270853"/>
            <a:ext cx="932874" cy="1588651"/>
          </a:xfrm>
          <a:prstGeom prst="leftBrace">
            <a:avLst>
              <a:gd name="adj1" fmla="val 8333"/>
              <a:gd name="adj2" fmla="val 50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7C4A7-8C02-4DD7-B3F2-C9CA96A1E229}"/>
              </a:ext>
            </a:extLst>
          </p:cNvPr>
          <p:cNvSpPr txBox="1"/>
          <p:nvPr/>
        </p:nvSpPr>
        <p:spPr>
          <a:xfrm>
            <a:off x="4656686" y="3618619"/>
            <a:ext cx="1909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P(T|D)/P(T|-D)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17061C-3938-4F5C-AB94-DBAEA1A64A85}"/>
              </a:ext>
            </a:extLst>
          </p:cNvPr>
          <p:cNvSpPr txBox="1"/>
          <p:nvPr/>
        </p:nvSpPr>
        <p:spPr>
          <a:xfrm>
            <a:off x="4552986" y="403798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73%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53EAA-D5BA-417F-8431-3B96966A2102}"/>
              </a:ext>
            </a:extLst>
          </p:cNvPr>
          <p:cNvSpPr txBox="1"/>
          <p:nvPr/>
        </p:nvSpPr>
        <p:spPr>
          <a:xfrm>
            <a:off x="5302091" y="401880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12%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78FEA-1634-4CD5-B477-32903377FAE4}"/>
              </a:ext>
            </a:extLst>
          </p:cNvPr>
          <p:cNvSpPr txBox="1"/>
          <p:nvPr/>
        </p:nvSpPr>
        <p:spPr>
          <a:xfrm>
            <a:off x="5955341" y="402951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=  6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761C3-1B85-4F22-BB5B-8C84AA6FF344}"/>
              </a:ext>
            </a:extLst>
          </p:cNvPr>
          <p:cNvSpPr txBox="1"/>
          <p:nvPr/>
        </p:nvSpPr>
        <p:spPr>
          <a:xfrm>
            <a:off x="5058287" y="4047988"/>
            <a:ext cx="295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1781E8-7B30-4468-A175-84B33DC7A9D1}"/>
              </a:ext>
            </a:extLst>
          </p:cNvPr>
          <p:cNvSpPr txBox="1"/>
          <p:nvPr/>
        </p:nvSpPr>
        <p:spPr>
          <a:xfrm>
            <a:off x="6910158" y="3040548"/>
            <a:ext cx="1487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P(D)/P(-D)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D1AD42-D916-4028-9657-D4A1272F0507}"/>
              </a:ext>
            </a:extLst>
          </p:cNvPr>
          <p:cNvSpPr txBox="1"/>
          <p:nvPr/>
        </p:nvSpPr>
        <p:spPr>
          <a:xfrm>
            <a:off x="2473351" y="291027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P(D|T)/P(-D|T)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FEE72-461C-4F5F-9083-72B1C5165145}"/>
              </a:ext>
            </a:extLst>
          </p:cNvPr>
          <p:cNvSpPr txBox="1"/>
          <p:nvPr/>
        </p:nvSpPr>
        <p:spPr>
          <a:xfrm>
            <a:off x="6670020" y="3400090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1/700  / 699/700 = 1: 699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810011-EA6D-4D11-97A8-0E5274D0CE89}"/>
              </a:ext>
            </a:extLst>
          </p:cNvPr>
          <p:cNvSpPr txBox="1"/>
          <p:nvPr/>
        </p:nvSpPr>
        <p:spPr>
          <a:xfrm>
            <a:off x="4472536" y="5199334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= 6 x 1/699 = 1: 116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70C1A8-6822-48B7-AFFC-A7EA3349ABC8}"/>
              </a:ext>
            </a:extLst>
          </p:cNvPr>
          <p:cNvSpPr txBox="1"/>
          <p:nvPr/>
        </p:nvSpPr>
        <p:spPr>
          <a:xfrm>
            <a:off x="3014752" y="3787732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Forward prob.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B4FA33-A724-4326-8021-E68CB6A2D1CD}"/>
              </a:ext>
            </a:extLst>
          </p:cNvPr>
          <p:cNvSpPr/>
          <p:nvPr/>
        </p:nvSpPr>
        <p:spPr>
          <a:xfrm>
            <a:off x="2473350" y="2863802"/>
            <a:ext cx="923293" cy="53628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DBA938-606B-413E-95FF-4028645C472B}"/>
              </a:ext>
            </a:extLst>
          </p:cNvPr>
          <p:cNvSpPr/>
          <p:nvPr/>
        </p:nvSpPr>
        <p:spPr>
          <a:xfrm>
            <a:off x="4689748" y="3591652"/>
            <a:ext cx="820959" cy="4563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8147EA-5E56-4E89-A29E-BC648AD29D51}"/>
              </a:ext>
            </a:extLst>
          </p:cNvPr>
          <p:cNvSpPr txBox="1"/>
          <p:nvPr/>
        </p:nvSpPr>
        <p:spPr>
          <a:xfrm>
            <a:off x="866991" y="3090998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Inverse prob.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5C7DB-C892-4FAB-9ADB-4A29120C422A}"/>
              </a:ext>
            </a:extLst>
          </p:cNvPr>
          <p:cNvSpPr txBox="1"/>
          <p:nvPr/>
        </p:nvSpPr>
        <p:spPr>
          <a:xfrm>
            <a:off x="939470" y="3460330"/>
            <a:ext cx="1599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It is context dependent (ex: family history)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ACBCAF-D54A-4A4A-AF88-A6E6D0D9CA8A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9E3F86-F0AB-4F4C-BB9A-DD178BEDC080}"/>
              </a:ext>
            </a:extLst>
          </p:cNvPr>
          <p:cNvSpPr txBox="1"/>
          <p:nvPr/>
        </p:nvSpPr>
        <p:spPr>
          <a:xfrm>
            <a:off x="2892198" y="276812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 AND THE PROBLEM OF INVERSE PROBABILITY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0CF5E7-056E-45F0-BF89-94B90FFA9B9C}"/>
              </a:ext>
            </a:extLst>
          </p:cNvPr>
          <p:cNvSpPr txBox="1"/>
          <p:nvPr/>
        </p:nvSpPr>
        <p:spPr>
          <a:xfrm>
            <a:off x="2907719" y="5910761"/>
            <a:ext cx="6970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The new evidence augments the odds of D by a constant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4D8357-1981-42F2-8A97-C12579F8CD63}"/>
              </a:ext>
            </a:extLst>
          </p:cNvPr>
          <p:cNvSpPr txBox="1"/>
          <p:nvPr/>
        </p:nvSpPr>
        <p:spPr>
          <a:xfrm>
            <a:off x="8397216" y="1699433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Sometimes implies “subjectivity”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E45DD3-3C69-456A-A599-28A2B5F6517E}"/>
              </a:ext>
            </a:extLst>
          </p:cNvPr>
          <p:cNvCxnSpPr/>
          <p:nvPr/>
        </p:nvCxnSpPr>
        <p:spPr>
          <a:xfrm flipV="1">
            <a:off x="7435543" y="2079048"/>
            <a:ext cx="1302328" cy="14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891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834765-48E2-4D56-8FA2-6DFFAF6246A9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F7A70-7AAA-4832-AAFB-0975DEC5025C}"/>
              </a:ext>
            </a:extLst>
          </p:cNvPr>
          <p:cNvSpPr txBox="1"/>
          <p:nvPr/>
        </p:nvSpPr>
        <p:spPr>
          <a:xfrm>
            <a:off x="583263" y="1401097"/>
            <a:ext cx="107171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How to deal with real-life exceptions to inference rules and uncertainties when designing AI?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omic Sans MS" panose="030F0702030302020204" pitchFamily="66" charset="0"/>
              </a:rPr>
              <a:t>	…..“represent probability with a network of loosely coupled variables” so it turns computationally  feasible. Ex= Children’s reading behavior where neurons are </a:t>
            </a:r>
            <a:r>
              <a:rPr lang="en-US" u="sng" dirty="0">
                <a:latin typeface="Comic Sans MS" panose="030F0702030302020204" pitchFamily="66" charset="0"/>
              </a:rPr>
              <a:t>passing the information back and forth</a:t>
            </a:r>
            <a:r>
              <a:rPr lang="en-US" dirty="0">
                <a:latin typeface="Comic Sans MS" panose="030F0702030302020204" pitchFamily="66" charset="0"/>
              </a:rPr>
              <a:t>, from the top down and from the bottom up and from side to side.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omic Sans MS" panose="030F0702030302020204" pitchFamily="66" charset="0"/>
              </a:rPr>
              <a:t>	In Baye’s language the messages were….”conditional probabilities in one direction (from parent nodes to child nodes) and likelihood ratios in the another (from child nodes to parent nodes)”.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BECA69-0187-48FC-AE35-E04F340B4D98}"/>
              </a:ext>
            </a:extLst>
          </p:cNvPr>
          <p:cNvSpPr txBox="1"/>
          <p:nvPr/>
        </p:nvSpPr>
        <p:spPr>
          <a:xfrm>
            <a:off x="3826714" y="276997"/>
            <a:ext cx="553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FROM BAYE’S RULE TO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1676694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E5DA01-37BC-4AE5-8BA9-BC2ECC8182A8}"/>
              </a:ext>
            </a:extLst>
          </p:cNvPr>
          <p:cNvSpPr txBox="1"/>
          <p:nvPr/>
        </p:nvSpPr>
        <p:spPr>
          <a:xfrm>
            <a:off x="3580882" y="2043458"/>
            <a:ext cx="2646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Tea</a:t>
            </a:r>
            <a:r>
              <a:rPr lang="en-US" dirty="0">
                <a:latin typeface="Comic Sans MS" panose="030F0702030302020204" pitchFamily="66" charset="0"/>
              </a:rPr>
              <a:t>               </a:t>
            </a:r>
            <a:r>
              <a:rPr lang="en-US" sz="2000" dirty="0">
                <a:latin typeface="Comic Sans MS" panose="030F0702030302020204" pitchFamily="66" charset="0"/>
              </a:rPr>
              <a:t>Scones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78483C-1FA9-451B-824C-D9EAEE9F8298}"/>
              </a:ext>
            </a:extLst>
          </p:cNvPr>
          <p:cNvSpPr txBox="1"/>
          <p:nvPr/>
        </p:nvSpPr>
        <p:spPr>
          <a:xfrm>
            <a:off x="333409" y="1338319"/>
            <a:ext cx="932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Message from parent to child (if order Tea what is the probability of order scones?)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F82FC-3A85-4CB8-A552-80B80346A784}"/>
              </a:ext>
            </a:extLst>
          </p:cNvPr>
          <p:cNvSpPr txBox="1"/>
          <p:nvPr/>
        </p:nvSpPr>
        <p:spPr>
          <a:xfrm>
            <a:off x="2897526" y="3286459"/>
            <a:ext cx="4953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P(T) x P (S|T) = P(S) x P (T|S)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CCE0A4-57BE-40E9-884C-32A0369F117B}"/>
              </a:ext>
            </a:extLst>
          </p:cNvPr>
          <p:cNvSpPr/>
          <p:nvPr/>
        </p:nvSpPr>
        <p:spPr>
          <a:xfrm>
            <a:off x="2719998" y="3252342"/>
            <a:ext cx="4793612" cy="5299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EC3CF-22FB-44F2-972B-14F2FCD61D31}"/>
              </a:ext>
            </a:extLst>
          </p:cNvPr>
          <p:cNvSpPr txBox="1"/>
          <p:nvPr/>
        </p:nvSpPr>
        <p:spPr>
          <a:xfrm>
            <a:off x="6523974" y="1846426"/>
            <a:ext cx="2753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child would update its belief using conditional probabilities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4CDB822-E12B-4C0F-8053-7D646C8619CF}"/>
              </a:ext>
            </a:extLst>
          </p:cNvPr>
          <p:cNvSpPr/>
          <p:nvPr/>
        </p:nvSpPr>
        <p:spPr>
          <a:xfrm>
            <a:off x="4386095" y="2122476"/>
            <a:ext cx="523046" cy="2744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34541E-B232-49CA-ACD8-67EEDBA8E5A7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17FA01-DCB8-4629-BC69-C9AAA40E2653}"/>
              </a:ext>
            </a:extLst>
          </p:cNvPr>
          <p:cNvSpPr txBox="1"/>
          <p:nvPr/>
        </p:nvSpPr>
        <p:spPr>
          <a:xfrm>
            <a:off x="3826714" y="276997"/>
            <a:ext cx="553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FROM BAYE’S RULE TO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1936420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E5DA01-37BC-4AE5-8BA9-BC2ECC8182A8}"/>
              </a:ext>
            </a:extLst>
          </p:cNvPr>
          <p:cNvSpPr txBox="1"/>
          <p:nvPr/>
        </p:nvSpPr>
        <p:spPr>
          <a:xfrm>
            <a:off x="3580882" y="2043458"/>
            <a:ext cx="2646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Tea</a:t>
            </a:r>
            <a:r>
              <a:rPr lang="en-US" dirty="0">
                <a:latin typeface="Comic Sans MS" panose="030F0702030302020204" pitchFamily="66" charset="0"/>
              </a:rPr>
              <a:t>               </a:t>
            </a:r>
            <a:r>
              <a:rPr lang="en-US" sz="2000" dirty="0">
                <a:latin typeface="Comic Sans MS" panose="030F0702030302020204" pitchFamily="66" charset="0"/>
              </a:rPr>
              <a:t>Scones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DF927-9D83-495D-A2E7-4853260E189E}"/>
              </a:ext>
            </a:extLst>
          </p:cNvPr>
          <p:cNvSpPr txBox="1"/>
          <p:nvPr/>
        </p:nvSpPr>
        <p:spPr>
          <a:xfrm>
            <a:off x="3377317" y="4922712"/>
            <a:ext cx="264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Disease              Test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78483C-1FA9-451B-824C-D9EAEE9F8298}"/>
              </a:ext>
            </a:extLst>
          </p:cNvPr>
          <p:cNvSpPr txBox="1"/>
          <p:nvPr/>
        </p:nvSpPr>
        <p:spPr>
          <a:xfrm>
            <a:off x="333409" y="1338319"/>
            <a:ext cx="932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Message from parent to child (if order Tea what is the probability of order scones?)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228E5-6E4C-49D2-8A80-8FA88000D7DB}"/>
              </a:ext>
            </a:extLst>
          </p:cNvPr>
          <p:cNvSpPr txBox="1"/>
          <p:nvPr/>
        </p:nvSpPr>
        <p:spPr>
          <a:xfrm>
            <a:off x="273490" y="4222739"/>
            <a:ext cx="102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Message from child to parent (If test positive what is the probability of having the disease?)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0D087-940D-4D0F-85EE-60D225A17FF0}"/>
              </a:ext>
            </a:extLst>
          </p:cNvPr>
          <p:cNvSpPr txBox="1"/>
          <p:nvPr/>
        </p:nvSpPr>
        <p:spPr>
          <a:xfrm>
            <a:off x="2403261" y="6175957"/>
            <a:ext cx="69484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Updated odds of D = </a:t>
            </a:r>
            <a:r>
              <a:rPr lang="en-US" sz="2000" b="1" dirty="0">
                <a:latin typeface="Comic Sans MS" panose="030F0702030302020204" pitchFamily="66" charset="0"/>
              </a:rPr>
              <a:t>Likelihood ratio</a:t>
            </a:r>
            <a:r>
              <a:rPr lang="en-US" sz="2000" dirty="0">
                <a:latin typeface="Comic Sans MS" panose="030F0702030302020204" pitchFamily="66" charset="0"/>
              </a:rPr>
              <a:t> x prior odds of 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F82FC-3A85-4CB8-A552-80B80346A784}"/>
              </a:ext>
            </a:extLst>
          </p:cNvPr>
          <p:cNvSpPr txBox="1"/>
          <p:nvPr/>
        </p:nvSpPr>
        <p:spPr>
          <a:xfrm>
            <a:off x="3231823" y="3394391"/>
            <a:ext cx="4953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P(T) x P (S|T) = P(S) x P (T|S)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CCE0A4-57BE-40E9-884C-32A0369F117B}"/>
              </a:ext>
            </a:extLst>
          </p:cNvPr>
          <p:cNvSpPr/>
          <p:nvPr/>
        </p:nvSpPr>
        <p:spPr>
          <a:xfrm>
            <a:off x="2985469" y="3368565"/>
            <a:ext cx="4793612" cy="5299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EC3CF-22FB-44F2-972B-14F2FCD61D31}"/>
              </a:ext>
            </a:extLst>
          </p:cNvPr>
          <p:cNvSpPr txBox="1"/>
          <p:nvPr/>
        </p:nvSpPr>
        <p:spPr>
          <a:xfrm>
            <a:off x="6523974" y="1846426"/>
            <a:ext cx="2753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child would update its belief using conditional probabilities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1C82-41AA-4541-A819-24718C09C187}"/>
              </a:ext>
            </a:extLst>
          </p:cNvPr>
          <p:cNvSpPr txBox="1"/>
          <p:nvPr/>
        </p:nvSpPr>
        <p:spPr>
          <a:xfrm>
            <a:off x="6671646" y="4845414"/>
            <a:ext cx="3311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parent would update its belief by multiplying them by a likelihood ratio. 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4CDB822-E12B-4C0F-8053-7D646C8619CF}"/>
              </a:ext>
            </a:extLst>
          </p:cNvPr>
          <p:cNvSpPr/>
          <p:nvPr/>
        </p:nvSpPr>
        <p:spPr>
          <a:xfrm>
            <a:off x="4386095" y="2122476"/>
            <a:ext cx="523046" cy="2744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E02DBE4-4B29-4146-8AD7-8A90F8EBBD8A}"/>
              </a:ext>
            </a:extLst>
          </p:cNvPr>
          <p:cNvSpPr/>
          <p:nvPr/>
        </p:nvSpPr>
        <p:spPr>
          <a:xfrm>
            <a:off x="4554117" y="4988234"/>
            <a:ext cx="523046" cy="2744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Arrow: Curved Up 28">
            <a:extLst>
              <a:ext uri="{FF2B5EF4-FFF2-40B4-BE49-F238E27FC236}">
                <a16:creationId xmlns:a16="http://schemas.microsoft.com/office/drawing/2014/main" id="{AC4D201F-0084-4995-BFF3-C8C5E77401B5}"/>
              </a:ext>
            </a:extLst>
          </p:cNvPr>
          <p:cNvSpPr/>
          <p:nvPr/>
        </p:nvSpPr>
        <p:spPr>
          <a:xfrm flipH="1">
            <a:off x="4025423" y="5292044"/>
            <a:ext cx="1350009" cy="546484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E89994-55CC-4C38-AD6B-1F9C8F3A6FEB}"/>
              </a:ext>
            </a:extLst>
          </p:cNvPr>
          <p:cNvSpPr/>
          <p:nvPr/>
        </p:nvSpPr>
        <p:spPr>
          <a:xfrm>
            <a:off x="2320127" y="6102770"/>
            <a:ext cx="7031550" cy="54648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34541E-B232-49CA-ACD8-67EEDBA8E5A7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17FA01-DCB8-4629-BC69-C9AAA40E2653}"/>
              </a:ext>
            </a:extLst>
          </p:cNvPr>
          <p:cNvSpPr txBox="1"/>
          <p:nvPr/>
        </p:nvSpPr>
        <p:spPr>
          <a:xfrm>
            <a:off x="3826714" y="276997"/>
            <a:ext cx="553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FROM BAYE’S RULE TO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3723519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E5DA01-37BC-4AE5-8BA9-BC2ECC8182A8}"/>
              </a:ext>
            </a:extLst>
          </p:cNvPr>
          <p:cNvSpPr txBox="1"/>
          <p:nvPr/>
        </p:nvSpPr>
        <p:spPr>
          <a:xfrm>
            <a:off x="3580882" y="2043458"/>
            <a:ext cx="2646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Tea</a:t>
            </a:r>
            <a:r>
              <a:rPr lang="en-US" dirty="0">
                <a:latin typeface="Comic Sans MS" panose="030F0702030302020204" pitchFamily="66" charset="0"/>
              </a:rPr>
              <a:t>               </a:t>
            </a:r>
            <a:r>
              <a:rPr lang="en-US" sz="2000" dirty="0">
                <a:latin typeface="Comic Sans MS" panose="030F0702030302020204" pitchFamily="66" charset="0"/>
              </a:rPr>
              <a:t>Scones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DF927-9D83-495D-A2E7-4853260E189E}"/>
              </a:ext>
            </a:extLst>
          </p:cNvPr>
          <p:cNvSpPr txBox="1"/>
          <p:nvPr/>
        </p:nvSpPr>
        <p:spPr>
          <a:xfrm>
            <a:off x="3377317" y="4922712"/>
            <a:ext cx="264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Disease              Test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78483C-1FA9-451B-824C-D9EAEE9F8298}"/>
              </a:ext>
            </a:extLst>
          </p:cNvPr>
          <p:cNvSpPr txBox="1"/>
          <p:nvPr/>
        </p:nvSpPr>
        <p:spPr>
          <a:xfrm>
            <a:off x="333409" y="1338319"/>
            <a:ext cx="932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Message from parent to child (if order Tea what is the probability of order scones?)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228E5-6E4C-49D2-8A80-8FA88000D7DB}"/>
              </a:ext>
            </a:extLst>
          </p:cNvPr>
          <p:cNvSpPr txBox="1"/>
          <p:nvPr/>
        </p:nvSpPr>
        <p:spPr>
          <a:xfrm>
            <a:off x="273490" y="4222739"/>
            <a:ext cx="102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Message from child to parent (If test positive what is the probability of having the disease?)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0D087-940D-4D0F-85EE-60D225A17FF0}"/>
              </a:ext>
            </a:extLst>
          </p:cNvPr>
          <p:cNvSpPr txBox="1"/>
          <p:nvPr/>
        </p:nvSpPr>
        <p:spPr>
          <a:xfrm>
            <a:off x="1942791" y="6194983"/>
            <a:ext cx="69484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Updated odds of D = </a:t>
            </a:r>
            <a:r>
              <a:rPr lang="en-US" sz="2000" b="1" dirty="0">
                <a:latin typeface="Comic Sans MS" panose="030F0702030302020204" pitchFamily="66" charset="0"/>
              </a:rPr>
              <a:t>Likelihood ratio</a:t>
            </a:r>
            <a:r>
              <a:rPr lang="en-US" sz="2000" dirty="0">
                <a:latin typeface="Comic Sans MS" panose="030F0702030302020204" pitchFamily="66" charset="0"/>
              </a:rPr>
              <a:t> x prior odds of 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F82FC-3A85-4CB8-A552-80B80346A784}"/>
              </a:ext>
            </a:extLst>
          </p:cNvPr>
          <p:cNvSpPr txBox="1"/>
          <p:nvPr/>
        </p:nvSpPr>
        <p:spPr>
          <a:xfrm>
            <a:off x="3133500" y="3242940"/>
            <a:ext cx="4953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P(T) x P (S|T) = P(S) x P (T|S)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CCE0A4-57BE-40E9-884C-32A0369F117B}"/>
              </a:ext>
            </a:extLst>
          </p:cNvPr>
          <p:cNvSpPr/>
          <p:nvPr/>
        </p:nvSpPr>
        <p:spPr>
          <a:xfrm>
            <a:off x="2887146" y="3217114"/>
            <a:ext cx="4793612" cy="5299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EC3CF-22FB-44F2-972B-14F2FCD61D31}"/>
              </a:ext>
            </a:extLst>
          </p:cNvPr>
          <p:cNvSpPr txBox="1"/>
          <p:nvPr/>
        </p:nvSpPr>
        <p:spPr>
          <a:xfrm>
            <a:off x="6523974" y="1846426"/>
            <a:ext cx="2753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child would update its belief using conditional probabilities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1C82-41AA-4541-A819-24718C09C187}"/>
              </a:ext>
            </a:extLst>
          </p:cNvPr>
          <p:cNvSpPr txBox="1"/>
          <p:nvPr/>
        </p:nvSpPr>
        <p:spPr>
          <a:xfrm>
            <a:off x="6671646" y="4845414"/>
            <a:ext cx="3311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parent would update its belief by multiplying them by a likelihood ratio. 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4CDB822-E12B-4C0F-8053-7D646C8619CF}"/>
              </a:ext>
            </a:extLst>
          </p:cNvPr>
          <p:cNvSpPr/>
          <p:nvPr/>
        </p:nvSpPr>
        <p:spPr>
          <a:xfrm>
            <a:off x="4386095" y="2122476"/>
            <a:ext cx="523046" cy="2744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E02DBE4-4B29-4146-8AD7-8A90F8EBBD8A}"/>
              </a:ext>
            </a:extLst>
          </p:cNvPr>
          <p:cNvSpPr/>
          <p:nvPr/>
        </p:nvSpPr>
        <p:spPr>
          <a:xfrm>
            <a:off x="4554117" y="4988234"/>
            <a:ext cx="523046" cy="2744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Arrow: Curved Up 28">
            <a:extLst>
              <a:ext uri="{FF2B5EF4-FFF2-40B4-BE49-F238E27FC236}">
                <a16:creationId xmlns:a16="http://schemas.microsoft.com/office/drawing/2014/main" id="{AC4D201F-0084-4995-BFF3-C8C5E77401B5}"/>
              </a:ext>
            </a:extLst>
          </p:cNvPr>
          <p:cNvSpPr/>
          <p:nvPr/>
        </p:nvSpPr>
        <p:spPr>
          <a:xfrm flipH="1">
            <a:off x="4025423" y="5292044"/>
            <a:ext cx="1350009" cy="546484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E89994-55CC-4C38-AD6B-1F9C8F3A6FEB}"/>
              </a:ext>
            </a:extLst>
          </p:cNvPr>
          <p:cNvSpPr/>
          <p:nvPr/>
        </p:nvSpPr>
        <p:spPr>
          <a:xfrm>
            <a:off x="1859657" y="6121796"/>
            <a:ext cx="7031550" cy="54648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1" name="Explosion: 8 Points 30">
            <a:extLst>
              <a:ext uri="{FF2B5EF4-FFF2-40B4-BE49-F238E27FC236}">
                <a16:creationId xmlns:a16="http://schemas.microsoft.com/office/drawing/2014/main" id="{71DC4BF6-F33D-41B9-9E5E-FD9187575624}"/>
              </a:ext>
            </a:extLst>
          </p:cNvPr>
          <p:cNvSpPr/>
          <p:nvPr/>
        </p:nvSpPr>
        <p:spPr>
          <a:xfrm>
            <a:off x="9195342" y="1759092"/>
            <a:ext cx="2753032" cy="2381721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mic Sans MS" panose="030F0702030302020204" pitchFamily="66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E166FC-6750-494F-8ABE-C8E01B06DD06}"/>
              </a:ext>
            </a:extLst>
          </p:cNvPr>
          <p:cNvSpPr txBox="1"/>
          <p:nvPr/>
        </p:nvSpPr>
        <p:spPr>
          <a:xfrm>
            <a:off x="9883965" y="2561754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Belief </a:t>
            </a:r>
          </a:p>
          <a:p>
            <a:pPr algn="ctr"/>
            <a:r>
              <a:rPr lang="en-US" b="1" dirty="0">
                <a:latin typeface="Comic Sans MS" panose="030F0702030302020204" pitchFamily="66" charset="0"/>
              </a:rPr>
              <a:t>propagation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34541E-B232-49CA-ACD8-67EEDBA8E5A7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17FA01-DCB8-4629-BC69-C9AAA40E2653}"/>
              </a:ext>
            </a:extLst>
          </p:cNvPr>
          <p:cNvSpPr txBox="1"/>
          <p:nvPr/>
        </p:nvSpPr>
        <p:spPr>
          <a:xfrm>
            <a:off x="3826714" y="276997"/>
            <a:ext cx="553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FROM BAYE’S RULE TO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3637297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AD347E-BCD6-4ADC-9DC4-46049BF748EE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42CEA-5C2A-49AB-AD0D-E7C71B5DDDB7}"/>
              </a:ext>
            </a:extLst>
          </p:cNvPr>
          <p:cNvSpPr txBox="1"/>
          <p:nvPr/>
        </p:nvSpPr>
        <p:spPr>
          <a:xfrm>
            <a:off x="2953081" y="262668"/>
            <a:ext cx="691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BAYESIAN NETWORKS: WHAT CAUSES SAY ABOUT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162C3-4F44-4F17-9FAD-FC99B2A35DE8}"/>
              </a:ext>
            </a:extLst>
          </p:cNvPr>
          <p:cNvSpPr txBox="1"/>
          <p:nvPr/>
        </p:nvSpPr>
        <p:spPr>
          <a:xfrm>
            <a:off x="179141" y="1102668"/>
            <a:ext cx="1174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UNLIKE CAUSAL DIAGRAMS, IN BAYESIAN NETWORKS THERE IS NO ASSUMPTION THAT THE ARROW HAS ANY CAUSAL MEANING.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71223-5DD0-4CAB-9284-D3A0D0ADF20F}"/>
              </a:ext>
            </a:extLst>
          </p:cNvPr>
          <p:cNvSpPr txBox="1"/>
          <p:nvPr/>
        </p:nvSpPr>
        <p:spPr>
          <a:xfrm>
            <a:off x="435927" y="2084401"/>
            <a:ext cx="584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Three-node networks with two links = “JUNCTION”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1D9B9-E940-4B8B-9D3C-3157F90877E8}"/>
              </a:ext>
            </a:extLst>
          </p:cNvPr>
          <p:cNvSpPr txBox="1"/>
          <p:nvPr/>
        </p:nvSpPr>
        <p:spPr>
          <a:xfrm>
            <a:off x="393290" y="2805274"/>
            <a:ext cx="35686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1 ) Chain or pipe = A       B       C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2) Fork =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3) Collider =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87E46F-F9D0-4D9A-A272-001726C10076}"/>
              </a:ext>
            </a:extLst>
          </p:cNvPr>
          <p:cNvCxnSpPr>
            <a:cxnSpLocks/>
          </p:cNvCxnSpPr>
          <p:nvPr/>
        </p:nvCxnSpPr>
        <p:spPr>
          <a:xfrm flipH="1">
            <a:off x="1894185" y="4108571"/>
            <a:ext cx="220462" cy="21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8BECF5-AD26-47DE-BED7-815A25D09AC0}"/>
              </a:ext>
            </a:extLst>
          </p:cNvPr>
          <p:cNvCxnSpPr>
            <a:cxnSpLocks/>
          </p:cNvCxnSpPr>
          <p:nvPr/>
        </p:nvCxnSpPr>
        <p:spPr>
          <a:xfrm>
            <a:off x="2408139" y="4089954"/>
            <a:ext cx="177745" cy="23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FC044B-D18A-4E79-A609-441F0B8409EF}"/>
              </a:ext>
            </a:extLst>
          </p:cNvPr>
          <p:cNvCxnSpPr>
            <a:cxnSpLocks/>
          </p:cNvCxnSpPr>
          <p:nvPr/>
        </p:nvCxnSpPr>
        <p:spPr>
          <a:xfrm>
            <a:off x="2714492" y="3027236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5B7FB7-B1A8-4DC9-9ACA-1616E274669D}"/>
              </a:ext>
            </a:extLst>
          </p:cNvPr>
          <p:cNvCxnSpPr>
            <a:cxnSpLocks/>
          </p:cNvCxnSpPr>
          <p:nvPr/>
        </p:nvCxnSpPr>
        <p:spPr>
          <a:xfrm>
            <a:off x="3358362" y="3027236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FA5F9B6-7061-41A2-9384-C225A7F72AA2}"/>
              </a:ext>
            </a:extLst>
          </p:cNvPr>
          <p:cNvGrpSpPr/>
          <p:nvPr/>
        </p:nvGrpSpPr>
        <p:grpSpPr>
          <a:xfrm>
            <a:off x="4210023" y="2867309"/>
            <a:ext cx="3685624" cy="369332"/>
            <a:chOff x="4483510" y="3244334"/>
            <a:chExt cx="3685624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D39F6F-6051-4AE1-9544-24A2B66A3AF9}"/>
                </a:ext>
              </a:extLst>
            </p:cNvPr>
            <p:cNvSpPr txBox="1"/>
            <p:nvPr/>
          </p:nvSpPr>
          <p:spPr>
            <a:xfrm>
              <a:off x="4483510" y="3244334"/>
              <a:ext cx="3685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Ex = Fire        Smoke        Alarm 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8BB878A-20AC-4C81-9E0B-8AC9CF61F089}"/>
                </a:ext>
              </a:extLst>
            </p:cNvPr>
            <p:cNvCxnSpPr>
              <a:cxnSpLocks/>
            </p:cNvCxnSpPr>
            <p:nvPr/>
          </p:nvCxnSpPr>
          <p:spPr>
            <a:xfrm>
              <a:off x="5665072" y="3427720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84A350-8554-4F62-A14F-27BCE9182C1E}"/>
                </a:ext>
              </a:extLst>
            </p:cNvPr>
            <p:cNvCxnSpPr>
              <a:cxnSpLocks/>
            </p:cNvCxnSpPr>
            <p:nvPr/>
          </p:nvCxnSpPr>
          <p:spPr>
            <a:xfrm>
              <a:off x="6900721" y="3419164"/>
              <a:ext cx="274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C922E6F-2274-4058-BBBB-932B2CF7BE8E}"/>
              </a:ext>
            </a:extLst>
          </p:cNvPr>
          <p:cNvSpPr txBox="1"/>
          <p:nvPr/>
        </p:nvSpPr>
        <p:spPr>
          <a:xfrm>
            <a:off x="8337754" y="2690336"/>
            <a:ext cx="3588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Once we know Smoke (conditioning on smoke), learning Fire does not add any more information for predicting Alarm.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8784A8-EAE5-47C5-B58E-DCB534493910}"/>
              </a:ext>
            </a:extLst>
          </p:cNvPr>
          <p:cNvSpPr txBox="1"/>
          <p:nvPr/>
        </p:nvSpPr>
        <p:spPr>
          <a:xfrm>
            <a:off x="8337755" y="3680063"/>
            <a:ext cx="34609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B is a common cause or a confounder of A and C. It generates spurious correlation. We need to condition on Child’s age to eliminate the spurious correlation (e.g., only 7 years old child)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498570-5769-4540-B697-37541B4FA414}"/>
              </a:ext>
            </a:extLst>
          </p:cNvPr>
          <p:cNvSpPr txBox="1"/>
          <p:nvPr/>
        </p:nvSpPr>
        <p:spPr>
          <a:xfrm>
            <a:off x="4592481" y="510642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Talent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13EAFC-0741-4CCA-B182-CCBD98002B53}"/>
              </a:ext>
            </a:extLst>
          </p:cNvPr>
          <p:cNvSpPr txBox="1"/>
          <p:nvPr/>
        </p:nvSpPr>
        <p:spPr>
          <a:xfrm>
            <a:off x="8337755" y="5004863"/>
            <a:ext cx="3460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Conditioning on B (fixing its value) will create a correlation between Talent and Beauty (Collider bias).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A3403D-A850-473A-97DF-CD9F96290FA0}"/>
              </a:ext>
            </a:extLst>
          </p:cNvPr>
          <p:cNvSpPr/>
          <p:nvPr/>
        </p:nvSpPr>
        <p:spPr>
          <a:xfrm>
            <a:off x="275303" y="2488251"/>
            <a:ext cx="11523407" cy="1097643"/>
          </a:xfrm>
          <a:prstGeom prst="rect">
            <a:avLst/>
          </a:prstGeom>
          <a:noFill/>
          <a:ln>
            <a:solidFill>
              <a:srgbClr val="FF0000">
                <a:alpha val="9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80E5C9-B998-4EEE-9E08-4A906C63F144}"/>
              </a:ext>
            </a:extLst>
          </p:cNvPr>
          <p:cNvSpPr/>
          <p:nvPr/>
        </p:nvSpPr>
        <p:spPr>
          <a:xfrm>
            <a:off x="275303" y="3667886"/>
            <a:ext cx="11533239" cy="1169550"/>
          </a:xfrm>
          <a:prstGeom prst="rect">
            <a:avLst/>
          </a:prstGeom>
          <a:noFill/>
          <a:ln>
            <a:solidFill>
              <a:srgbClr val="FF0000">
                <a:alpha val="9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437E6A-05A3-4F78-B8A2-71D056590997}"/>
              </a:ext>
            </a:extLst>
          </p:cNvPr>
          <p:cNvSpPr/>
          <p:nvPr/>
        </p:nvSpPr>
        <p:spPr>
          <a:xfrm>
            <a:off x="275303" y="4907489"/>
            <a:ext cx="11533239" cy="1169550"/>
          </a:xfrm>
          <a:prstGeom prst="rect">
            <a:avLst/>
          </a:prstGeom>
          <a:noFill/>
          <a:ln>
            <a:solidFill>
              <a:srgbClr val="FF0000">
                <a:alpha val="9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5472DA-BB41-4E36-8930-5FF727C9B19B}"/>
              </a:ext>
            </a:extLst>
          </p:cNvPr>
          <p:cNvSpPr txBox="1"/>
          <p:nvPr/>
        </p:nvSpPr>
        <p:spPr>
          <a:xfrm>
            <a:off x="1590090" y="429831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CEB119-F2C2-4FF8-A4A1-5C5484CE5F2C}"/>
              </a:ext>
            </a:extLst>
          </p:cNvPr>
          <p:cNvSpPr txBox="1"/>
          <p:nvPr/>
        </p:nvSpPr>
        <p:spPr>
          <a:xfrm>
            <a:off x="2085553" y="38044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C5B22F-592B-4F67-BEFF-C78C077B15CB}"/>
              </a:ext>
            </a:extLst>
          </p:cNvPr>
          <p:cNvSpPr txBox="1"/>
          <p:nvPr/>
        </p:nvSpPr>
        <p:spPr>
          <a:xfrm>
            <a:off x="2527524" y="428952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B61BE-3160-48FB-8E6A-CB335DE96BBD}"/>
              </a:ext>
            </a:extLst>
          </p:cNvPr>
          <p:cNvSpPr txBox="1"/>
          <p:nvPr/>
        </p:nvSpPr>
        <p:spPr>
          <a:xfrm>
            <a:off x="4306936" y="443359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Shoe size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1B41FB-DB2E-4A2C-B396-8A90015DC1B7}"/>
              </a:ext>
            </a:extLst>
          </p:cNvPr>
          <p:cNvSpPr txBox="1"/>
          <p:nvPr/>
        </p:nvSpPr>
        <p:spPr>
          <a:xfrm>
            <a:off x="5734203" y="4445824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Reading ability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E46EA7-C406-41C2-ACE0-73CCF619ED05}"/>
              </a:ext>
            </a:extLst>
          </p:cNvPr>
          <p:cNvSpPr txBox="1"/>
          <p:nvPr/>
        </p:nvSpPr>
        <p:spPr>
          <a:xfrm>
            <a:off x="5028265" y="3746277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Child’s age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FB1D5D-0771-457D-9354-EB3EC2128676}"/>
              </a:ext>
            </a:extLst>
          </p:cNvPr>
          <p:cNvCxnSpPr>
            <a:cxnSpLocks/>
          </p:cNvCxnSpPr>
          <p:nvPr/>
        </p:nvCxnSpPr>
        <p:spPr>
          <a:xfrm>
            <a:off x="6041995" y="4128640"/>
            <a:ext cx="177745" cy="23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727584-83A6-4B53-B7DC-418EEB43E2C0}"/>
              </a:ext>
            </a:extLst>
          </p:cNvPr>
          <p:cNvCxnSpPr>
            <a:cxnSpLocks/>
          </p:cNvCxnSpPr>
          <p:nvPr/>
        </p:nvCxnSpPr>
        <p:spPr>
          <a:xfrm flipH="1">
            <a:off x="5162703" y="4124144"/>
            <a:ext cx="220462" cy="21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8240F1-93DC-4D2A-BAE9-CDF9097B18D6}"/>
              </a:ext>
            </a:extLst>
          </p:cNvPr>
          <p:cNvSpPr txBox="1"/>
          <p:nvPr/>
        </p:nvSpPr>
        <p:spPr>
          <a:xfrm>
            <a:off x="1894185" y="508542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44B8FF-EFB5-41D2-A880-B846C10578C9}"/>
              </a:ext>
            </a:extLst>
          </p:cNvPr>
          <p:cNvSpPr txBox="1"/>
          <p:nvPr/>
        </p:nvSpPr>
        <p:spPr>
          <a:xfrm>
            <a:off x="2284361" y="558707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532674-8D01-487F-B90A-212737EBDD32}"/>
              </a:ext>
            </a:extLst>
          </p:cNvPr>
          <p:cNvSpPr txBox="1"/>
          <p:nvPr/>
        </p:nvSpPr>
        <p:spPr>
          <a:xfrm>
            <a:off x="2609132" y="5120584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D12229-EBFC-494F-A55B-C998A64F8EDF}"/>
              </a:ext>
            </a:extLst>
          </p:cNvPr>
          <p:cNvCxnSpPr>
            <a:cxnSpLocks/>
          </p:cNvCxnSpPr>
          <p:nvPr/>
        </p:nvCxnSpPr>
        <p:spPr>
          <a:xfrm>
            <a:off x="2175921" y="5361914"/>
            <a:ext cx="177745" cy="23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BBFD7E-CA82-4217-9864-9FB66BBF7311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2449631" y="5400110"/>
            <a:ext cx="231974" cy="18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55DD061-B8AA-4A62-B55C-AB791A395949}"/>
              </a:ext>
            </a:extLst>
          </p:cNvPr>
          <p:cNvSpPr txBox="1"/>
          <p:nvPr/>
        </p:nvSpPr>
        <p:spPr>
          <a:xfrm>
            <a:off x="5075839" y="557066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Celebrity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5516C3-D029-45A8-BE85-A4F5A75CCF09}"/>
              </a:ext>
            </a:extLst>
          </p:cNvPr>
          <p:cNvSpPr txBox="1"/>
          <p:nvPr/>
        </p:nvSpPr>
        <p:spPr>
          <a:xfrm>
            <a:off x="5693546" y="510642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Beauty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7B5DC3-C71F-4547-B4CA-ABBF04BCD91E}"/>
              </a:ext>
            </a:extLst>
          </p:cNvPr>
          <p:cNvCxnSpPr>
            <a:cxnSpLocks/>
          </p:cNvCxnSpPr>
          <p:nvPr/>
        </p:nvCxnSpPr>
        <p:spPr>
          <a:xfrm>
            <a:off x="5395918" y="5385937"/>
            <a:ext cx="177745" cy="23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405B618-DE00-443F-905B-7A93587F7983}"/>
              </a:ext>
            </a:extLst>
          </p:cNvPr>
          <p:cNvCxnSpPr>
            <a:cxnSpLocks/>
          </p:cNvCxnSpPr>
          <p:nvPr/>
        </p:nvCxnSpPr>
        <p:spPr>
          <a:xfrm flipH="1">
            <a:off x="5806179" y="5400110"/>
            <a:ext cx="158751" cy="21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79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9D80D5D-8819-4CF1-9832-912E3EE6A5FD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E1276-F178-4C61-8965-0856E992E118}"/>
              </a:ext>
            </a:extLst>
          </p:cNvPr>
          <p:cNvSpPr txBox="1"/>
          <p:nvPr/>
        </p:nvSpPr>
        <p:spPr>
          <a:xfrm>
            <a:off x="3011292" y="296203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WHERE IS MY BAG? FROM AACHEN TO ZANZIBAR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F146C-5663-4F73-B5CB-939E48A8C496}"/>
              </a:ext>
            </a:extLst>
          </p:cNvPr>
          <p:cNvSpPr txBox="1"/>
          <p:nvPr/>
        </p:nvSpPr>
        <p:spPr>
          <a:xfrm>
            <a:off x="304801" y="958238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IN A BAYESIAN NETWORK WE NEED TO SPECIFY THE CONDITIONAL PROBABILITIES OF EACH NODE GIVEN ITS “PARENTS”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76A61-57FB-4EB0-AAED-8E049F1E7F14}"/>
              </a:ext>
            </a:extLst>
          </p:cNvPr>
          <p:cNvSpPr txBox="1"/>
          <p:nvPr/>
        </p:nvSpPr>
        <p:spPr>
          <a:xfrm>
            <a:off x="877206" y="1709372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Example: Where is my bay?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19D1CE-9002-415E-B57D-B330EDF6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421" y="1502590"/>
            <a:ext cx="6066780" cy="50087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ABE794-819D-43DB-9A76-F449FBECDA42}"/>
              </a:ext>
            </a:extLst>
          </p:cNvPr>
          <p:cNvSpPr txBox="1"/>
          <p:nvPr/>
        </p:nvSpPr>
        <p:spPr>
          <a:xfrm>
            <a:off x="660250" y="346733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Bag on plane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11B1-779B-4EE1-915C-5928137F569B}"/>
              </a:ext>
            </a:extLst>
          </p:cNvPr>
          <p:cNvSpPr txBox="1"/>
          <p:nvPr/>
        </p:nvSpPr>
        <p:spPr>
          <a:xfrm>
            <a:off x="2582456" y="350368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Elapsed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C8255-3341-4CE1-8ED0-5F4AACD0106D}"/>
              </a:ext>
            </a:extLst>
          </p:cNvPr>
          <p:cNvSpPr txBox="1"/>
          <p:nvPr/>
        </p:nvSpPr>
        <p:spPr>
          <a:xfrm>
            <a:off x="1668747" y="441808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Bag on carousel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6D443E-2BF3-4066-BBEF-4A28C7D1AB43}"/>
              </a:ext>
            </a:extLst>
          </p:cNvPr>
          <p:cNvCxnSpPr/>
          <p:nvPr/>
        </p:nvCxnSpPr>
        <p:spPr>
          <a:xfrm>
            <a:off x="1597890" y="3894513"/>
            <a:ext cx="711200" cy="58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5C9F8E-9412-4741-A9FB-217E9FFCB514}"/>
              </a:ext>
            </a:extLst>
          </p:cNvPr>
          <p:cNvCxnSpPr/>
          <p:nvPr/>
        </p:nvCxnSpPr>
        <p:spPr>
          <a:xfrm flipH="1">
            <a:off x="2382981" y="3916014"/>
            <a:ext cx="812800" cy="56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399B35-67EF-4228-B09A-36C031422857}"/>
              </a:ext>
            </a:extLst>
          </p:cNvPr>
          <p:cNvSpPr txBox="1"/>
          <p:nvPr/>
        </p:nvSpPr>
        <p:spPr>
          <a:xfrm>
            <a:off x="383309" y="2287876"/>
            <a:ext cx="455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Two causes for the appearance of a bag on the carousel: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D28EBA-D6B9-410D-8D22-2FF4FCEC4E6D}"/>
              </a:ext>
            </a:extLst>
          </p:cNvPr>
          <p:cNvSpPr txBox="1"/>
          <p:nvPr/>
        </p:nvSpPr>
        <p:spPr>
          <a:xfrm>
            <a:off x="36199" y="5186776"/>
            <a:ext cx="4749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To turn causal diagram into Bayesian network……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Conditional probability table!</a:t>
            </a:r>
          </a:p>
        </p:txBody>
      </p:sp>
    </p:spTree>
    <p:extLst>
      <p:ext uri="{BB962C8B-B14F-4D97-AF65-F5344CB8AC3E}">
        <p14:creationId xmlns:p14="http://schemas.microsoft.com/office/powerpoint/2010/main" val="3908407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F0A79F-A1B3-46C5-9BE9-24F8AFD6CBEB}"/>
              </a:ext>
            </a:extLst>
          </p:cNvPr>
          <p:cNvSpPr txBox="1"/>
          <p:nvPr/>
        </p:nvSpPr>
        <p:spPr>
          <a:xfrm>
            <a:off x="5514109" y="1542473"/>
            <a:ext cx="4910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P(bag on plane= true)= 50%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P (carousel=false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|</a:t>
            </a:r>
            <a:r>
              <a:rPr lang="en-US" dirty="0">
                <a:latin typeface="Comic Sans MS" panose="030F0702030302020204" pitchFamily="66" charset="0"/>
              </a:rPr>
              <a:t>bag on plane=false)= 100%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980BB-55FA-4B46-86F8-4A3C14FC570C}"/>
              </a:ext>
            </a:extLst>
          </p:cNvPr>
          <p:cNvSpPr txBox="1"/>
          <p:nvPr/>
        </p:nvSpPr>
        <p:spPr>
          <a:xfrm>
            <a:off x="1144649" y="1046836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Forward probabilities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63AC14-659F-4EDC-A9C0-B48EF8A97ADD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5C35D-5751-4C38-89D3-65FABDB38673}"/>
              </a:ext>
            </a:extLst>
          </p:cNvPr>
          <p:cNvSpPr txBox="1"/>
          <p:nvPr/>
        </p:nvSpPr>
        <p:spPr>
          <a:xfrm>
            <a:off x="3011292" y="296203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WHERE IS MY BAG? FROM AACHEN TO ZANZIBAR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90EDC-0725-4BD8-9D42-063DADEFE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56" y="1395492"/>
            <a:ext cx="4167124" cy="533004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2704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F0A79F-A1B3-46C5-9BE9-24F8AFD6CBEB}"/>
              </a:ext>
            </a:extLst>
          </p:cNvPr>
          <p:cNvSpPr txBox="1"/>
          <p:nvPr/>
        </p:nvSpPr>
        <p:spPr>
          <a:xfrm>
            <a:off x="5514109" y="1542473"/>
            <a:ext cx="4910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P(bag on plane= true)= 50%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P (carousel=false|bag on plane=false)= 100%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980BB-55FA-4B46-86F8-4A3C14FC570C}"/>
              </a:ext>
            </a:extLst>
          </p:cNvPr>
          <p:cNvSpPr txBox="1"/>
          <p:nvPr/>
        </p:nvSpPr>
        <p:spPr>
          <a:xfrm>
            <a:off x="1551049" y="100211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Forward probabilities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24BFE-479C-498E-B720-253310EFE01B}"/>
              </a:ext>
            </a:extLst>
          </p:cNvPr>
          <p:cNvSpPr txBox="1"/>
          <p:nvPr/>
        </p:nvSpPr>
        <p:spPr>
          <a:xfrm>
            <a:off x="5634183" y="2983345"/>
            <a:ext cx="5847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Inverse probability problem…..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          If after 1 minute I still cant see my bag on carousel, What is the probability that my bag was on the plane?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ECE4F0-A208-4C2E-824E-CA5F7A4921C2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A2CB7-7BCD-40BA-8E50-31AC69D7AA1C}"/>
              </a:ext>
            </a:extLst>
          </p:cNvPr>
          <p:cNvSpPr txBox="1"/>
          <p:nvPr/>
        </p:nvSpPr>
        <p:spPr>
          <a:xfrm>
            <a:off x="3011292" y="296203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WHERE IS MY BAG? FROM AACHEN TO ZANZIBAR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CBCC04-E31D-49B3-87F3-2421E4939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56" y="1395492"/>
            <a:ext cx="4167124" cy="533004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888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6DB00E-0CE8-4239-B332-3673DF3859A8}"/>
              </a:ext>
            </a:extLst>
          </p:cNvPr>
          <p:cNvSpPr txBox="1"/>
          <p:nvPr/>
        </p:nvSpPr>
        <p:spPr>
          <a:xfrm>
            <a:off x="583263" y="1545244"/>
            <a:ext cx="1094509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Pool table example (1763): We shoot a billiard ball in a table…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endParaRPr lang="en-US" u="sng" dirty="0">
              <a:latin typeface="Comic Sans MS" panose="030F0702030302020204" pitchFamily="66" charset="0"/>
            </a:endParaRPr>
          </a:p>
          <a:p>
            <a:r>
              <a:rPr lang="en-US" u="sng" dirty="0">
                <a:latin typeface="Comic Sans MS" panose="030F0702030302020204" pitchFamily="66" charset="0"/>
              </a:rPr>
              <a:t>Forward probability </a:t>
            </a:r>
            <a:r>
              <a:rPr lang="en-US" dirty="0">
                <a:latin typeface="Comic Sans MS" panose="030F0702030302020204" pitchFamily="66" charset="0"/>
              </a:rPr>
              <a:t>= What is the probability the ball will stop within 1 foot (x) of the end of the table of length 12 (L).</a:t>
            </a:r>
          </a:p>
          <a:p>
            <a:r>
              <a:rPr lang="en-US" dirty="0">
                <a:latin typeface="Comic Sans MS" panose="030F0702030302020204" pitchFamily="66" charset="0"/>
              </a:rPr>
              <a:t>	                      </a:t>
            </a:r>
          </a:p>
          <a:p>
            <a:r>
              <a:rPr lang="en-US" dirty="0">
                <a:latin typeface="Comic Sans MS" panose="030F0702030302020204" pitchFamily="66" charset="0"/>
              </a:rPr>
              <a:t>			P(x|L) = x/L = 1/12 = 0.08333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31DC2E-7D9F-40D0-B5D8-8D86C3962E3C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D28D7-FA1F-4B3B-973E-5D4DE6ABB28F}"/>
              </a:ext>
            </a:extLst>
          </p:cNvPr>
          <p:cNvSpPr txBox="1"/>
          <p:nvPr/>
        </p:nvSpPr>
        <p:spPr>
          <a:xfrm>
            <a:off x="2892198" y="276812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 AND THE PROBLEM OF INVERSE PROBABILITY</a:t>
            </a:r>
          </a:p>
        </p:txBody>
      </p:sp>
    </p:spTree>
    <p:extLst>
      <p:ext uri="{BB962C8B-B14F-4D97-AF65-F5344CB8AC3E}">
        <p14:creationId xmlns:p14="http://schemas.microsoft.com/office/powerpoint/2010/main" val="604551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C75DDC-7922-4239-8C23-D1CE9B6CEFB4}"/>
              </a:ext>
            </a:extLst>
          </p:cNvPr>
          <p:cNvSpPr txBox="1"/>
          <p:nvPr/>
        </p:nvSpPr>
        <p:spPr>
          <a:xfrm>
            <a:off x="174061" y="1336210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BAYE’S FORMULA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5BD789-E273-4FDE-A662-FA6756736EBC}"/>
              </a:ext>
            </a:extLst>
          </p:cNvPr>
          <p:cNvGrpSpPr/>
          <p:nvPr/>
        </p:nvGrpSpPr>
        <p:grpSpPr>
          <a:xfrm>
            <a:off x="174061" y="2192161"/>
            <a:ext cx="11320037" cy="1002765"/>
            <a:chOff x="960697" y="2993643"/>
            <a:chExt cx="11320037" cy="10027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6FA6A4-77E4-48C0-9202-867A1CA9274B}"/>
                </a:ext>
              </a:extLst>
            </p:cNvPr>
            <p:cNvSpPr txBox="1"/>
            <p:nvPr/>
          </p:nvSpPr>
          <p:spPr>
            <a:xfrm>
              <a:off x="5762413" y="2993643"/>
              <a:ext cx="6518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  P(bag on plane= true</a:t>
              </a: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|</a:t>
              </a:r>
              <a:r>
                <a:rPr lang="en-US" dirty="0">
                  <a:latin typeface="Comic Sans MS" panose="030F0702030302020204" pitchFamily="66" charset="0"/>
                </a:rPr>
                <a:t> carousel= false) * P(carousel= false)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8A1669-5EDD-4150-A8B3-C23FD186C580}"/>
                </a:ext>
              </a:extLst>
            </p:cNvPr>
            <p:cNvCxnSpPr>
              <a:cxnSpLocks/>
            </p:cNvCxnSpPr>
            <p:nvPr/>
          </p:nvCxnSpPr>
          <p:spPr>
            <a:xfrm>
              <a:off x="5914663" y="3495025"/>
              <a:ext cx="636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4E3CD9-F08D-43DC-BD2C-6448B92ED0B8}"/>
                </a:ext>
              </a:extLst>
            </p:cNvPr>
            <p:cNvSpPr txBox="1"/>
            <p:nvPr/>
          </p:nvSpPr>
          <p:spPr>
            <a:xfrm>
              <a:off x="960697" y="3298785"/>
              <a:ext cx="4911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P (carousel=false</a:t>
              </a: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|</a:t>
              </a:r>
              <a:r>
                <a:rPr lang="en-US" dirty="0">
                  <a:latin typeface="Comic Sans MS" panose="030F0702030302020204" pitchFamily="66" charset="0"/>
                </a:rPr>
                <a:t>bag on plane=true, time=1)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16C043-D484-4D03-8EB9-1D1DA2E9375E}"/>
                </a:ext>
              </a:extLst>
            </p:cNvPr>
            <p:cNvSpPr txBox="1"/>
            <p:nvPr/>
          </p:nvSpPr>
          <p:spPr>
            <a:xfrm>
              <a:off x="5685010" y="32987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=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41215B-9FC1-4263-B916-E31118EFFA29}"/>
                </a:ext>
              </a:extLst>
            </p:cNvPr>
            <p:cNvSpPr txBox="1"/>
            <p:nvPr/>
          </p:nvSpPr>
          <p:spPr>
            <a:xfrm>
              <a:off x="7490439" y="3627076"/>
              <a:ext cx="2622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P(bag on a plane= true)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1B4AD8-8C62-4DE5-83A6-1638DE689AB1}"/>
              </a:ext>
            </a:extLst>
          </p:cNvPr>
          <p:cNvSpPr/>
          <p:nvPr/>
        </p:nvSpPr>
        <p:spPr>
          <a:xfrm>
            <a:off x="5082777" y="2192161"/>
            <a:ext cx="4107959" cy="40011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CC245-C8FC-4F5E-80B6-1FBD56814234}"/>
              </a:ext>
            </a:extLst>
          </p:cNvPr>
          <p:cNvSpPr txBox="1"/>
          <p:nvPr/>
        </p:nvSpPr>
        <p:spPr>
          <a:xfrm>
            <a:off x="7002430" y="1702353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279CD3-D4AB-424D-B131-AE48E6CB2F46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1CD7C-8448-4490-A49A-3F64E6A86215}"/>
              </a:ext>
            </a:extLst>
          </p:cNvPr>
          <p:cNvSpPr txBox="1"/>
          <p:nvPr/>
        </p:nvSpPr>
        <p:spPr>
          <a:xfrm>
            <a:off x="3011292" y="296203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WHERE IS MY BAG? FROM AACHEN TO ZANZIBAR</a:t>
            </a:r>
          </a:p>
        </p:txBody>
      </p:sp>
    </p:spTree>
    <p:extLst>
      <p:ext uri="{BB962C8B-B14F-4D97-AF65-F5344CB8AC3E}">
        <p14:creationId xmlns:p14="http://schemas.microsoft.com/office/powerpoint/2010/main" val="39323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C75DDC-7922-4239-8C23-D1CE9B6CEFB4}"/>
              </a:ext>
            </a:extLst>
          </p:cNvPr>
          <p:cNvSpPr txBox="1"/>
          <p:nvPr/>
        </p:nvSpPr>
        <p:spPr>
          <a:xfrm>
            <a:off x="312520" y="1257635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BAYE’S FORMULA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5BD789-E273-4FDE-A662-FA6756736EBC}"/>
              </a:ext>
            </a:extLst>
          </p:cNvPr>
          <p:cNvGrpSpPr/>
          <p:nvPr/>
        </p:nvGrpSpPr>
        <p:grpSpPr>
          <a:xfrm>
            <a:off x="312520" y="2171841"/>
            <a:ext cx="11320037" cy="1002765"/>
            <a:chOff x="960697" y="2993643"/>
            <a:chExt cx="11320037" cy="10027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6FA6A4-77E4-48C0-9202-867A1CA9274B}"/>
                </a:ext>
              </a:extLst>
            </p:cNvPr>
            <p:cNvSpPr txBox="1"/>
            <p:nvPr/>
          </p:nvSpPr>
          <p:spPr>
            <a:xfrm>
              <a:off x="5762413" y="2993643"/>
              <a:ext cx="6518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  P(bag on plane= true</a:t>
              </a: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|</a:t>
              </a:r>
              <a:r>
                <a:rPr lang="en-US" dirty="0">
                  <a:latin typeface="Comic Sans MS" panose="030F0702030302020204" pitchFamily="66" charset="0"/>
                </a:rPr>
                <a:t> carousel= false) * P(carousel= false)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8A1669-5EDD-4150-A8B3-C23FD186C580}"/>
                </a:ext>
              </a:extLst>
            </p:cNvPr>
            <p:cNvCxnSpPr>
              <a:cxnSpLocks/>
            </p:cNvCxnSpPr>
            <p:nvPr/>
          </p:nvCxnSpPr>
          <p:spPr>
            <a:xfrm>
              <a:off x="5914663" y="3495025"/>
              <a:ext cx="636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4E3CD9-F08D-43DC-BD2C-6448B92ED0B8}"/>
                </a:ext>
              </a:extLst>
            </p:cNvPr>
            <p:cNvSpPr txBox="1"/>
            <p:nvPr/>
          </p:nvSpPr>
          <p:spPr>
            <a:xfrm>
              <a:off x="960697" y="3298785"/>
              <a:ext cx="4911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P (carousel=false</a:t>
              </a: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|</a:t>
              </a:r>
              <a:r>
                <a:rPr lang="en-US" dirty="0">
                  <a:latin typeface="Comic Sans MS" panose="030F0702030302020204" pitchFamily="66" charset="0"/>
                </a:rPr>
                <a:t>bag on plane=true, time=1)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16C043-D484-4D03-8EB9-1D1DA2E9375E}"/>
                </a:ext>
              </a:extLst>
            </p:cNvPr>
            <p:cNvSpPr txBox="1"/>
            <p:nvPr/>
          </p:nvSpPr>
          <p:spPr>
            <a:xfrm>
              <a:off x="5685010" y="32987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=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41215B-9FC1-4263-B916-E31118EFFA29}"/>
                </a:ext>
              </a:extLst>
            </p:cNvPr>
            <p:cNvSpPr txBox="1"/>
            <p:nvPr/>
          </p:nvSpPr>
          <p:spPr>
            <a:xfrm>
              <a:off x="7490439" y="3627076"/>
              <a:ext cx="2622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P(bag on a plane= true)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1B4AD8-8C62-4DE5-83A6-1638DE689AB1}"/>
              </a:ext>
            </a:extLst>
          </p:cNvPr>
          <p:cNvSpPr/>
          <p:nvPr/>
        </p:nvSpPr>
        <p:spPr>
          <a:xfrm>
            <a:off x="5221236" y="2171841"/>
            <a:ext cx="4107959" cy="40011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CC245-C8FC-4F5E-80B6-1FBD56814234}"/>
              </a:ext>
            </a:extLst>
          </p:cNvPr>
          <p:cNvSpPr txBox="1"/>
          <p:nvPr/>
        </p:nvSpPr>
        <p:spPr>
          <a:xfrm>
            <a:off x="7109945" y="1626967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C96EAA-6AED-4716-BEAD-062B8A9AE8F8}"/>
              </a:ext>
            </a:extLst>
          </p:cNvPr>
          <p:cNvSpPr txBox="1"/>
          <p:nvPr/>
        </p:nvSpPr>
        <p:spPr>
          <a:xfrm>
            <a:off x="7901940" y="328328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50 %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6A83B3-1A08-469F-8896-7A20CC9DD369}"/>
              </a:ext>
            </a:extLst>
          </p:cNvPr>
          <p:cNvSpPr/>
          <p:nvPr/>
        </p:nvSpPr>
        <p:spPr>
          <a:xfrm>
            <a:off x="7807133" y="3219833"/>
            <a:ext cx="810035" cy="57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1CACCB-1C9F-4A3B-B779-86374FAEE94F}"/>
              </a:ext>
            </a:extLst>
          </p:cNvPr>
          <p:cNvSpPr txBox="1"/>
          <p:nvPr/>
        </p:nvSpPr>
        <p:spPr>
          <a:xfrm>
            <a:off x="8589665" y="3499054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Prior probability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7C463B-1100-4B81-BFCF-73E540C8A67A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5BE787-DE14-4C2B-8D7C-16824922431D}"/>
              </a:ext>
            </a:extLst>
          </p:cNvPr>
          <p:cNvSpPr txBox="1"/>
          <p:nvPr/>
        </p:nvSpPr>
        <p:spPr>
          <a:xfrm>
            <a:off x="3011292" y="296203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WHERE IS MY BAG? FROM AACHEN TO ZANZIBAR</a:t>
            </a:r>
          </a:p>
        </p:txBody>
      </p:sp>
    </p:spTree>
    <p:extLst>
      <p:ext uri="{BB962C8B-B14F-4D97-AF65-F5344CB8AC3E}">
        <p14:creationId xmlns:p14="http://schemas.microsoft.com/office/powerpoint/2010/main" val="3302756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C75DDC-7922-4239-8C23-D1CE9B6CEFB4}"/>
              </a:ext>
            </a:extLst>
          </p:cNvPr>
          <p:cNvSpPr txBox="1"/>
          <p:nvPr/>
        </p:nvSpPr>
        <p:spPr>
          <a:xfrm>
            <a:off x="312520" y="1342663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BAYE’S FORMULA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5BD789-E273-4FDE-A662-FA6756736EBC}"/>
              </a:ext>
            </a:extLst>
          </p:cNvPr>
          <p:cNvGrpSpPr/>
          <p:nvPr/>
        </p:nvGrpSpPr>
        <p:grpSpPr>
          <a:xfrm>
            <a:off x="312520" y="2171841"/>
            <a:ext cx="11320037" cy="1002765"/>
            <a:chOff x="960697" y="2993643"/>
            <a:chExt cx="11320037" cy="10027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6FA6A4-77E4-48C0-9202-867A1CA9274B}"/>
                </a:ext>
              </a:extLst>
            </p:cNvPr>
            <p:cNvSpPr txBox="1"/>
            <p:nvPr/>
          </p:nvSpPr>
          <p:spPr>
            <a:xfrm>
              <a:off x="5762413" y="2993643"/>
              <a:ext cx="6518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  P(bag on plane= true</a:t>
              </a: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|</a:t>
              </a:r>
              <a:r>
                <a:rPr lang="en-US" dirty="0">
                  <a:latin typeface="Comic Sans MS" panose="030F0702030302020204" pitchFamily="66" charset="0"/>
                </a:rPr>
                <a:t> carousel= false) * P(carousel= false)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8A1669-5EDD-4150-A8B3-C23FD186C580}"/>
                </a:ext>
              </a:extLst>
            </p:cNvPr>
            <p:cNvCxnSpPr>
              <a:cxnSpLocks/>
            </p:cNvCxnSpPr>
            <p:nvPr/>
          </p:nvCxnSpPr>
          <p:spPr>
            <a:xfrm>
              <a:off x="5914663" y="3495025"/>
              <a:ext cx="636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4E3CD9-F08D-43DC-BD2C-6448B92ED0B8}"/>
                </a:ext>
              </a:extLst>
            </p:cNvPr>
            <p:cNvSpPr txBox="1"/>
            <p:nvPr/>
          </p:nvSpPr>
          <p:spPr>
            <a:xfrm>
              <a:off x="960697" y="3298785"/>
              <a:ext cx="4911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P (carousel=false</a:t>
              </a: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|</a:t>
              </a:r>
              <a:r>
                <a:rPr lang="en-US" dirty="0">
                  <a:latin typeface="Comic Sans MS" panose="030F0702030302020204" pitchFamily="66" charset="0"/>
                </a:rPr>
                <a:t>bag on plane=true, time=1)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16C043-D484-4D03-8EB9-1D1DA2E9375E}"/>
                </a:ext>
              </a:extLst>
            </p:cNvPr>
            <p:cNvSpPr txBox="1"/>
            <p:nvPr/>
          </p:nvSpPr>
          <p:spPr>
            <a:xfrm>
              <a:off x="5685010" y="32987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=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41215B-9FC1-4263-B916-E31118EFFA29}"/>
                </a:ext>
              </a:extLst>
            </p:cNvPr>
            <p:cNvSpPr txBox="1"/>
            <p:nvPr/>
          </p:nvSpPr>
          <p:spPr>
            <a:xfrm>
              <a:off x="7490439" y="3627076"/>
              <a:ext cx="2622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P(bag on a plane= true)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1B4AD8-8C62-4DE5-83A6-1638DE689AB1}"/>
              </a:ext>
            </a:extLst>
          </p:cNvPr>
          <p:cNvSpPr/>
          <p:nvPr/>
        </p:nvSpPr>
        <p:spPr>
          <a:xfrm>
            <a:off x="5221236" y="2171841"/>
            <a:ext cx="4107959" cy="40011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CC245-C8FC-4F5E-80B6-1FBD56814234}"/>
              </a:ext>
            </a:extLst>
          </p:cNvPr>
          <p:cNvSpPr txBox="1"/>
          <p:nvPr/>
        </p:nvSpPr>
        <p:spPr>
          <a:xfrm>
            <a:off x="7117960" y="165558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?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93A898FA-9119-4C7B-8B7F-09A728E64AAC}"/>
              </a:ext>
            </a:extLst>
          </p:cNvPr>
          <p:cNvGraphicFramePr>
            <a:graphicFrameLocks noGrp="1"/>
          </p:cNvGraphicFramePr>
          <p:nvPr/>
        </p:nvGraphicFramePr>
        <p:xfrm>
          <a:off x="2942172" y="4109080"/>
          <a:ext cx="5351780" cy="2040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105">
                  <a:extLst>
                    <a:ext uri="{9D8B030D-6E8A-4147-A177-3AD203B41FA5}">
                      <a16:colId xmlns:a16="http://schemas.microsoft.com/office/drawing/2014/main" val="40656504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31834750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7022207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40067137"/>
                    </a:ext>
                  </a:extLst>
                </a:gridCol>
              </a:tblGrid>
              <a:tr h="760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Carousel=false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Carousel=true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93869"/>
                  </a:ext>
                </a:extLst>
              </a:tr>
              <a:tr h="440541">
                <a:tc>
                  <a:txBody>
                    <a:bodyPr/>
                    <a:lstStyle/>
                    <a:p>
                      <a:r>
                        <a:rPr lang="en-US" dirty="0"/>
                        <a:t>Bag on plane=false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60011"/>
                  </a:ext>
                </a:extLst>
              </a:tr>
              <a:tr h="440541">
                <a:tc>
                  <a:txBody>
                    <a:bodyPr/>
                    <a:lstStyle/>
                    <a:p>
                      <a:r>
                        <a:rPr lang="en-US" dirty="0"/>
                        <a:t>Bag on plane=true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7263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6C96EAA-6AED-4716-BEAD-062B8A9AE8F8}"/>
              </a:ext>
            </a:extLst>
          </p:cNvPr>
          <p:cNvSpPr txBox="1"/>
          <p:nvPr/>
        </p:nvSpPr>
        <p:spPr>
          <a:xfrm>
            <a:off x="7901940" y="328328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50 %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6A83B3-1A08-469F-8896-7A20CC9DD369}"/>
              </a:ext>
            </a:extLst>
          </p:cNvPr>
          <p:cNvSpPr/>
          <p:nvPr/>
        </p:nvSpPr>
        <p:spPr>
          <a:xfrm>
            <a:off x="7807133" y="3219833"/>
            <a:ext cx="810035" cy="57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968BD2-A1E1-469E-914B-9013E02EE5C6}"/>
              </a:ext>
            </a:extLst>
          </p:cNvPr>
          <p:cNvSpPr/>
          <p:nvPr/>
        </p:nvSpPr>
        <p:spPr>
          <a:xfrm>
            <a:off x="5579397" y="5447573"/>
            <a:ext cx="810035" cy="57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0112C9-9C67-401E-9971-82C992B13373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C969A2-D9CF-43EC-A31F-68342AF99450}"/>
              </a:ext>
            </a:extLst>
          </p:cNvPr>
          <p:cNvSpPr txBox="1"/>
          <p:nvPr/>
        </p:nvSpPr>
        <p:spPr>
          <a:xfrm>
            <a:off x="3011292" y="296203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WHERE IS MY BAG? FROM AACHEN TO ZANZIBAR</a:t>
            </a:r>
          </a:p>
        </p:txBody>
      </p:sp>
    </p:spTree>
    <p:extLst>
      <p:ext uri="{BB962C8B-B14F-4D97-AF65-F5344CB8AC3E}">
        <p14:creationId xmlns:p14="http://schemas.microsoft.com/office/powerpoint/2010/main" val="1890387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C75DDC-7922-4239-8C23-D1CE9B6CEFB4}"/>
              </a:ext>
            </a:extLst>
          </p:cNvPr>
          <p:cNvSpPr txBox="1"/>
          <p:nvPr/>
        </p:nvSpPr>
        <p:spPr>
          <a:xfrm>
            <a:off x="312520" y="1342663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BAYE’S FORMULA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5BD789-E273-4FDE-A662-FA6756736EBC}"/>
              </a:ext>
            </a:extLst>
          </p:cNvPr>
          <p:cNvGrpSpPr/>
          <p:nvPr/>
        </p:nvGrpSpPr>
        <p:grpSpPr>
          <a:xfrm>
            <a:off x="312520" y="2171841"/>
            <a:ext cx="11320037" cy="1002765"/>
            <a:chOff x="960697" y="2993643"/>
            <a:chExt cx="11320037" cy="10027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6FA6A4-77E4-48C0-9202-867A1CA9274B}"/>
                </a:ext>
              </a:extLst>
            </p:cNvPr>
            <p:cNvSpPr txBox="1"/>
            <p:nvPr/>
          </p:nvSpPr>
          <p:spPr>
            <a:xfrm>
              <a:off x="5762413" y="2993643"/>
              <a:ext cx="6518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  P(bag on plane= true</a:t>
              </a: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|</a:t>
              </a:r>
              <a:r>
                <a:rPr lang="en-US" dirty="0">
                  <a:latin typeface="Comic Sans MS" panose="030F0702030302020204" pitchFamily="66" charset="0"/>
                </a:rPr>
                <a:t> carousel= false) * P(carousel= false)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8A1669-5EDD-4150-A8B3-C23FD186C580}"/>
                </a:ext>
              </a:extLst>
            </p:cNvPr>
            <p:cNvCxnSpPr>
              <a:cxnSpLocks/>
            </p:cNvCxnSpPr>
            <p:nvPr/>
          </p:nvCxnSpPr>
          <p:spPr>
            <a:xfrm>
              <a:off x="5914663" y="3495025"/>
              <a:ext cx="636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4E3CD9-F08D-43DC-BD2C-6448B92ED0B8}"/>
                </a:ext>
              </a:extLst>
            </p:cNvPr>
            <p:cNvSpPr txBox="1"/>
            <p:nvPr/>
          </p:nvSpPr>
          <p:spPr>
            <a:xfrm>
              <a:off x="960697" y="3298785"/>
              <a:ext cx="4911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P (carousel=false</a:t>
              </a: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|</a:t>
              </a:r>
              <a:r>
                <a:rPr lang="en-US" dirty="0">
                  <a:latin typeface="Comic Sans MS" panose="030F0702030302020204" pitchFamily="66" charset="0"/>
                </a:rPr>
                <a:t>bag on plane=true, time=1)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16C043-D484-4D03-8EB9-1D1DA2E9375E}"/>
                </a:ext>
              </a:extLst>
            </p:cNvPr>
            <p:cNvSpPr txBox="1"/>
            <p:nvPr/>
          </p:nvSpPr>
          <p:spPr>
            <a:xfrm>
              <a:off x="5685010" y="32987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=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41215B-9FC1-4263-B916-E31118EFFA29}"/>
                </a:ext>
              </a:extLst>
            </p:cNvPr>
            <p:cNvSpPr txBox="1"/>
            <p:nvPr/>
          </p:nvSpPr>
          <p:spPr>
            <a:xfrm>
              <a:off x="7490439" y="3627076"/>
              <a:ext cx="2622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P(bag on a plane= true)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1B4AD8-8C62-4DE5-83A6-1638DE689AB1}"/>
              </a:ext>
            </a:extLst>
          </p:cNvPr>
          <p:cNvSpPr/>
          <p:nvPr/>
        </p:nvSpPr>
        <p:spPr>
          <a:xfrm>
            <a:off x="5221236" y="2171841"/>
            <a:ext cx="4107959" cy="40011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CC245-C8FC-4F5E-80B6-1FBD56814234}"/>
              </a:ext>
            </a:extLst>
          </p:cNvPr>
          <p:cNvSpPr txBox="1"/>
          <p:nvPr/>
        </p:nvSpPr>
        <p:spPr>
          <a:xfrm>
            <a:off x="7117960" y="167621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?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93A898FA-9119-4C7B-8B7F-09A728E64AAC}"/>
              </a:ext>
            </a:extLst>
          </p:cNvPr>
          <p:cNvGraphicFramePr>
            <a:graphicFrameLocks noGrp="1"/>
          </p:cNvGraphicFramePr>
          <p:nvPr/>
        </p:nvGraphicFramePr>
        <p:xfrm>
          <a:off x="2942172" y="4109080"/>
          <a:ext cx="5351780" cy="2040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105">
                  <a:extLst>
                    <a:ext uri="{9D8B030D-6E8A-4147-A177-3AD203B41FA5}">
                      <a16:colId xmlns:a16="http://schemas.microsoft.com/office/drawing/2014/main" val="40656504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31834750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7022207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40067137"/>
                    </a:ext>
                  </a:extLst>
                </a:gridCol>
              </a:tblGrid>
              <a:tr h="760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Carousel=false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Carousel=true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93869"/>
                  </a:ext>
                </a:extLst>
              </a:tr>
              <a:tr h="440541">
                <a:tc>
                  <a:txBody>
                    <a:bodyPr/>
                    <a:lstStyle/>
                    <a:p>
                      <a:r>
                        <a:rPr lang="en-US" dirty="0"/>
                        <a:t>Bag on plane=false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60011"/>
                  </a:ext>
                </a:extLst>
              </a:tr>
              <a:tr h="440541">
                <a:tc>
                  <a:txBody>
                    <a:bodyPr/>
                    <a:lstStyle/>
                    <a:p>
                      <a:r>
                        <a:rPr lang="en-US" dirty="0"/>
                        <a:t>Bag on plane=true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7263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6C96EAA-6AED-4716-BEAD-062B8A9AE8F8}"/>
              </a:ext>
            </a:extLst>
          </p:cNvPr>
          <p:cNvSpPr txBox="1"/>
          <p:nvPr/>
        </p:nvSpPr>
        <p:spPr>
          <a:xfrm>
            <a:off x="7901940" y="328328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50 %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6A83B3-1A08-469F-8896-7A20CC9DD369}"/>
              </a:ext>
            </a:extLst>
          </p:cNvPr>
          <p:cNvSpPr/>
          <p:nvPr/>
        </p:nvSpPr>
        <p:spPr>
          <a:xfrm>
            <a:off x="7807133" y="3219833"/>
            <a:ext cx="810035" cy="57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6D5F71-2D65-4542-9B9D-8E52D30A4B89}"/>
              </a:ext>
            </a:extLst>
          </p:cNvPr>
          <p:cNvSpPr/>
          <p:nvPr/>
        </p:nvSpPr>
        <p:spPr>
          <a:xfrm>
            <a:off x="2361860" y="2877093"/>
            <a:ext cx="810035" cy="57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6C5F65-90A3-4AE2-AB7E-02B5E1C1EF9A}"/>
              </a:ext>
            </a:extLst>
          </p:cNvPr>
          <p:cNvSpPr txBox="1"/>
          <p:nvPr/>
        </p:nvSpPr>
        <p:spPr>
          <a:xfrm>
            <a:off x="2448520" y="298304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90 %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968BD2-A1E1-469E-914B-9013E02EE5C6}"/>
              </a:ext>
            </a:extLst>
          </p:cNvPr>
          <p:cNvSpPr/>
          <p:nvPr/>
        </p:nvSpPr>
        <p:spPr>
          <a:xfrm>
            <a:off x="5579397" y="5447573"/>
            <a:ext cx="810035" cy="57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FF0E56-BE58-4B4D-867F-8E52385F45D3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EFBCE8-5266-43A6-81D8-942C33A49D6E}"/>
              </a:ext>
            </a:extLst>
          </p:cNvPr>
          <p:cNvSpPr txBox="1"/>
          <p:nvPr/>
        </p:nvSpPr>
        <p:spPr>
          <a:xfrm>
            <a:off x="3011292" y="296203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WHERE IS MY BAG? FROM AACHEN TO ZANZIBAR</a:t>
            </a:r>
          </a:p>
        </p:txBody>
      </p:sp>
    </p:spTree>
    <p:extLst>
      <p:ext uri="{BB962C8B-B14F-4D97-AF65-F5344CB8AC3E}">
        <p14:creationId xmlns:p14="http://schemas.microsoft.com/office/powerpoint/2010/main" val="532160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C75DDC-7922-4239-8C23-D1CE9B6CEFB4}"/>
              </a:ext>
            </a:extLst>
          </p:cNvPr>
          <p:cNvSpPr txBox="1"/>
          <p:nvPr/>
        </p:nvSpPr>
        <p:spPr>
          <a:xfrm>
            <a:off x="312520" y="1342663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BAYE’S FORMULA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5BD789-E273-4FDE-A662-FA6756736EBC}"/>
              </a:ext>
            </a:extLst>
          </p:cNvPr>
          <p:cNvGrpSpPr/>
          <p:nvPr/>
        </p:nvGrpSpPr>
        <p:grpSpPr>
          <a:xfrm>
            <a:off x="312520" y="2171841"/>
            <a:ext cx="11320037" cy="1002765"/>
            <a:chOff x="960697" y="2993643"/>
            <a:chExt cx="11320037" cy="10027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6FA6A4-77E4-48C0-9202-867A1CA9274B}"/>
                </a:ext>
              </a:extLst>
            </p:cNvPr>
            <p:cNvSpPr txBox="1"/>
            <p:nvPr/>
          </p:nvSpPr>
          <p:spPr>
            <a:xfrm>
              <a:off x="5762413" y="2993643"/>
              <a:ext cx="6518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  P(bag on plane= true</a:t>
              </a: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| </a:t>
              </a:r>
              <a:r>
                <a:rPr lang="en-US" dirty="0">
                  <a:latin typeface="Comic Sans MS" panose="030F0702030302020204" pitchFamily="66" charset="0"/>
                </a:rPr>
                <a:t>carousel= false) * P(carousel= false)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8A1669-5EDD-4150-A8B3-C23FD186C580}"/>
                </a:ext>
              </a:extLst>
            </p:cNvPr>
            <p:cNvCxnSpPr>
              <a:cxnSpLocks/>
            </p:cNvCxnSpPr>
            <p:nvPr/>
          </p:nvCxnSpPr>
          <p:spPr>
            <a:xfrm>
              <a:off x="5914663" y="3495025"/>
              <a:ext cx="636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4E3CD9-F08D-43DC-BD2C-6448B92ED0B8}"/>
                </a:ext>
              </a:extLst>
            </p:cNvPr>
            <p:cNvSpPr txBox="1"/>
            <p:nvPr/>
          </p:nvSpPr>
          <p:spPr>
            <a:xfrm>
              <a:off x="960697" y="3298785"/>
              <a:ext cx="4911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P (carousel=false</a:t>
              </a: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|</a:t>
              </a:r>
              <a:r>
                <a:rPr lang="en-US" dirty="0">
                  <a:latin typeface="Comic Sans MS" panose="030F0702030302020204" pitchFamily="66" charset="0"/>
                </a:rPr>
                <a:t>bag on plane=true, time=1)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16C043-D484-4D03-8EB9-1D1DA2E9375E}"/>
                </a:ext>
              </a:extLst>
            </p:cNvPr>
            <p:cNvSpPr txBox="1"/>
            <p:nvPr/>
          </p:nvSpPr>
          <p:spPr>
            <a:xfrm>
              <a:off x="5685010" y="32987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=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41215B-9FC1-4263-B916-E31118EFFA29}"/>
                </a:ext>
              </a:extLst>
            </p:cNvPr>
            <p:cNvSpPr txBox="1"/>
            <p:nvPr/>
          </p:nvSpPr>
          <p:spPr>
            <a:xfrm>
              <a:off x="7490439" y="3627076"/>
              <a:ext cx="2622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P(bag on a plane= true)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1B4AD8-8C62-4DE5-83A6-1638DE689AB1}"/>
              </a:ext>
            </a:extLst>
          </p:cNvPr>
          <p:cNvSpPr/>
          <p:nvPr/>
        </p:nvSpPr>
        <p:spPr>
          <a:xfrm>
            <a:off x="5221236" y="2171841"/>
            <a:ext cx="4107959" cy="40011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CC245-C8FC-4F5E-80B6-1FBD56814234}"/>
              </a:ext>
            </a:extLst>
          </p:cNvPr>
          <p:cNvSpPr txBox="1"/>
          <p:nvPr/>
        </p:nvSpPr>
        <p:spPr>
          <a:xfrm>
            <a:off x="7285375" y="171388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?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93A898FA-9119-4C7B-8B7F-09A728E64AAC}"/>
              </a:ext>
            </a:extLst>
          </p:cNvPr>
          <p:cNvGraphicFramePr>
            <a:graphicFrameLocks noGrp="1"/>
          </p:cNvGraphicFramePr>
          <p:nvPr/>
        </p:nvGraphicFramePr>
        <p:xfrm>
          <a:off x="797560" y="3966840"/>
          <a:ext cx="5351780" cy="2040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105">
                  <a:extLst>
                    <a:ext uri="{9D8B030D-6E8A-4147-A177-3AD203B41FA5}">
                      <a16:colId xmlns:a16="http://schemas.microsoft.com/office/drawing/2014/main" val="40656504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31834750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7022207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40067137"/>
                    </a:ext>
                  </a:extLst>
                </a:gridCol>
              </a:tblGrid>
              <a:tr h="760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Carousel=false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Carousel=true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93869"/>
                  </a:ext>
                </a:extLst>
              </a:tr>
              <a:tr h="440541">
                <a:tc>
                  <a:txBody>
                    <a:bodyPr/>
                    <a:lstStyle/>
                    <a:p>
                      <a:r>
                        <a:rPr lang="en-US" dirty="0"/>
                        <a:t>Bag on plane=false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60011"/>
                  </a:ext>
                </a:extLst>
              </a:tr>
              <a:tr h="440541">
                <a:tc>
                  <a:txBody>
                    <a:bodyPr/>
                    <a:lstStyle/>
                    <a:p>
                      <a:r>
                        <a:rPr lang="en-US" dirty="0"/>
                        <a:t>Bag on plane=true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7263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E0F8FB01-9996-4DC7-96D6-B0D66FFA02B8}"/>
              </a:ext>
            </a:extLst>
          </p:cNvPr>
          <p:cNvSpPr txBox="1"/>
          <p:nvPr/>
        </p:nvSpPr>
        <p:spPr>
          <a:xfrm>
            <a:off x="3573780" y="606074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190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9F00B3-DF66-4744-9C3E-BE3B22C14B56}"/>
              </a:ext>
            </a:extLst>
          </p:cNvPr>
          <p:cNvSpPr txBox="1"/>
          <p:nvPr/>
        </p:nvSpPr>
        <p:spPr>
          <a:xfrm>
            <a:off x="5114236" y="608104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EBFC70-DF1C-407B-B7B3-A20C6D97A584}"/>
              </a:ext>
            </a:extLst>
          </p:cNvPr>
          <p:cNvSpPr txBox="1"/>
          <p:nvPr/>
        </p:nvSpPr>
        <p:spPr>
          <a:xfrm>
            <a:off x="6264856" y="473992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39FC1C-2AC4-477B-87B0-D2BE5D6A3443}"/>
              </a:ext>
            </a:extLst>
          </p:cNvPr>
          <p:cNvSpPr txBox="1"/>
          <p:nvPr/>
        </p:nvSpPr>
        <p:spPr>
          <a:xfrm>
            <a:off x="6264358" y="537238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35B63F-B39C-4D0C-A2F9-ABA11066C7A3}"/>
              </a:ext>
            </a:extLst>
          </p:cNvPr>
          <p:cNvSpPr txBox="1"/>
          <p:nvPr/>
        </p:nvSpPr>
        <p:spPr>
          <a:xfrm>
            <a:off x="6322620" y="605283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21EA96-6571-4EB2-8AB8-F7DAED41A27B}"/>
              </a:ext>
            </a:extLst>
          </p:cNvPr>
          <p:cNvCxnSpPr/>
          <p:nvPr/>
        </p:nvCxnSpPr>
        <p:spPr>
          <a:xfrm>
            <a:off x="6264358" y="5989609"/>
            <a:ext cx="807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C96EAA-6AED-4716-BEAD-062B8A9AE8F8}"/>
              </a:ext>
            </a:extLst>
          </p:cNvPr>
          <p:cNvSpPr txBox="1"/>
          <p:nvPr/>
        </p:nvSpPr>
        <p:spPr>
          <a:xfrm>
            <a:off x="7901940" y="328328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50 %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6A83B3-1A08-469F-8896-7A20CC9DD369}"/>
              </a:ext>
            </a:extLst>
          </p:cNvPr>
          <p:cNvSpPr/>
          <p:nvPr/>
        </p:nvSpPr>
        <p:spPr>
          <a:xfrm>
            <a:off x="7807133" y="3219833"/>
            <a:ext cx="810035" cy="57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6D5F71-2D65-4542-9B9D-8E52D30A4B89}"/>
              </a:ext>
            </a:extLst>
          </p:cNvPr>
          <p:cNvSpPr/>
          <p:nvPr/>
        </p:nvSpPr>
        <p:spPr>
          <a:xfrm>
            <a:off x="2361860" y="2877093"/>
            <a:ext cx="810035" cy="57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6C5F65-90A3-4AE2-AB7E-02B5E1C1EF9A}"/>
              </a:ext>
            </a:extLst>
          </p:cNvPr>
          <p:cNvSpPr txBox="1"/>
          <p:nvPr/>
        </p:nvSpPr>
        <p:spPr>
          <a:xfrm>
            <a:off x="2448520" y="298304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90 %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38E7E4-BDD3-4AED-B371-3D8B6F2C206C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7F07C1-C348-4D1D-8B5C-D951EE5F8FB9}"/>
              </a:ext>
            </a:extLst>
          </p:cNvPr>
          <p:cNvSpPr txBox="1"/>
          <p:nvPr/>
        </p:nvSpPr>
        <p:spPr>
          <a:xfrm>
            <a:off x="3011292" y="296203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WHERE IS MY BAG? FROM AACHEN TO ZANZIBAR</a:t>
            </a:r>
          </a:p>
        </p:txBody>
      </p:sp>
    </p:spTree>
    <p:extLst>
      <p:ext uri="{BB962C8B-B14F-4D97-AF65-F5344CB8AC3E}">
        <p14:creationId xmlns:p14="http://schemas.microsoft.com/office/powerpoint/2010/main" val="2453080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C75DDC-7922-4239-8C23-D1CE9B6CEFB4}"/>
              </a:ext>
            </a:extLst>
          </p:cNvPr>
          <p:cNvSpPr txBox="1"/>
          <p:nvPr/>
        </p:nvSpPr>
        <p:spPr>
          <a:xfrm>
            <a:off x="312520" y="1342663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BAYE’S FORMULA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5BD789-E273-4FDE-A662-FA6756736EBC}"/>
              </a:ext>
            </a:extLst>
          </p:cNvPr>
          <p:cNvGrpSpPr/>
          <p:nvPr/>
        </p:nvGrpSpPr>
        <p:grpSpPr>
          <a:xfrm>
            <a:off x="312520" y="2171841"/>
            <a:ext cx="11320037" cy="1002765"/>
            <a:chOff x="960697" y="2993643"/>
            <a:chExt cx="11320037" cy="10027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6FA6A4-77E4-48C0-9202-867A1CA9274B}"/>
                </a:ext>
              </a:extLst>
            </p:cNvPr>
            <p:cNvSpPr txBox="1"/>
            <p:nvPr/>
          </p:nvSpPr>
          <p:spPr>
            <a:xfrm>
              <a:off x="5762413" y="2993643"/>
              <a:ext cx="6518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  P(bag on plane= true</a:t>
              </a: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| </a:t>
              </a:r>
              <a:r>
                <a:rPr lang="en-US" dirty="0">
                  <a:latin typeface="Comic Sans MS" panose="030F0702030302020204" pitchFamily="66" charset="0"/>
                </a:rPr>
                <a:t>carousel= false) * P(carousel= false)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8A1669-5EDD-4150-A8B3-C23FD186C580}"/>
                </a:ext>
              </a:extLst>
            </p:cNvPr>
            <p:cNvCxnSpPr>
              <a:cxnSpLocks/>
            </p:cNvCxnSpPr>
            <p:nvPr/>
          </p:nvCxnSpPr>
          <p:spPr>
            <a:xfrm>
              <a:off x="5914663" y="3495025"/>
              <a:ext cx="636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4E3CD9-F08D-43DC-BD2C-6448B92ED0B8}"/>
                </a:ext>
              </a:extLst>
            </p:cNvPr>
            <p:cNvSpPr txBox="1"/>
            <p:nvPr/>
          </p:nvSpPr>
          <p:spPr>
            <a:xfrm>
              <a:off x="960697" y="3298785"/>
              <a:ext cx="4911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P (carousel=false</a:t>
              </a: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|</a:t>
              </a:r>
              <a:r>
                <a:rPr lang="en-US" dirty="0">
                  <a:latin typeface="Comic Sans MS" panose="030F0702030302020204" pitchFamily="66" charset="0"/>
                </a:rPr>
                <a:t>bag on plane=true, time=1)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16C043-D484-4D03-8EB9-1D1DA2E9375E}"/>
                </a:ext>
              </a:extLst>
            </p:cNvPr>
            <p:cNvSpPr txBox="1"/>
            <p:nvPr/>
          </p:nvSpPr>
          <p:spPr>
            <a:xfrm>
              <a:off x="5685010" y="32987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=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41215B-9FC1-4263-B916-E31118EFFA29}"/>
                </a:ext>
              </a:extLst>
            </p:cNvPr>
            <p:cNvSpPr txBox="1"/>
            <p:nvPr/>
          </p:nvSpPr>
          <p:spPr>
            <a:xfrm>
              <a:off x="7490439" y="3627076"/>
              <a:ext cx="2622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P(bag on a plane= true)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1B4AD8-8C62-4DE5-83A6-1638DE689AB1}"/>
              </a:ext>
            </a:extLst>
          </p:cNvPr>
          <p:cNvSpPr/>
          <p:nvPr/>
        </p:nvSpPr>
        <p:spPr>
          <a:xfrm>
            <a:off x="5221236" y="2171841"/>
            <a:ext cx="4107959" cy="40011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CC245-C8FC-4F5E-80B6-1FBD56814234}"/>
              </a:ext>
            </a:extLst>
          </p:cNvPr>
          <p:cNvSpPr txBox="1"/>
          <p:nvPr/>
        </p:nvSpPr>
        <p:spPr>
          <a:xfrm>
            <a:off x="7193925" y="170372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?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93A898FA-9119-4C7B-8B7F-09A728E64AAC}"/>
              </a:ext>
            </a:extLst>
          </p:cNvPr>
          <p:cNvGraphicFramePr>
            <a:graphicFrameLocks noGrp="1"/>
          </p:cNvGraphicFramePr>
          <p:nvPr/>
        </p:nvGraphicFramePr>
        <p:xfrm>
          <a:off x="797560" y="3966840"/>
          <a:ext cx="5351780" cy="2040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105">
                  <a:extLst>
                    <a:ext uri="{9D8B030D-6E8A-4147-A177-3AD203B41FA5}">
                      <a16:colId xmlns:a16="http://schemas.microsoft.com/office/drawing/2014/main" val="40656504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31834750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7022207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40067137"/>
                    </a:ext>
                  </a:extLst>
                </a:gridCol>
              </a:tblGrid>
              <a:tr h="760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Carousel=false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Carousel=true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93869"/>
                  </a:ext>
                </a:extLst>
              </a:tr>
              <a:tr h="440541">
                <a:tc>
                  <a:txBody>
                    <a:bodyPr/>
                    <a:lstStyle/>
                    <a:p>
                      <a:r>
                        <a:rPr lang="en-US" dirty="0"/>
                        <a:t>Bag on plane=false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60011"/>
                  </a:ext>
                </a:extLst>
              </a:tr>
              <a:tr h="440541">
                <a:tc>
                  <a:txBody>
                    <a:bodyPr/>
                    <a:lstStyle/>
                    <a:p>
                      <a:r>
                        <a:rPr lang="en-US" dirty="0"/>
                        <a:t>Bag on plane=true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7263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E0F8FB01-9996-4DC7-96D6-B0D66FFA02B8}"/>
              </a:ext>
            </a:extLst>
          </p:cNvPr>
          <p:cNvSpPr txBox="1"/>
          <p:nvPr/>
        </p:nvSpPr>
        <p:spPr>
          <a:xfrm>
            <a:off x="3573780" y="606074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190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9F00B3-DF66-4744-9C3E-BE3B22C14B56}"/>
              </a:ext>
            </a:extLst>
          </p:cNvPr>
          <p:cNvSpPr txBox="1"/>
          <p:nvPr/>
        </p:nvSpPr>
        <p:spPr>
          <a:xfrm>
            <a:off x="5114236" y="608104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EBFC70-DF1C-407B-B7B3-A20C6D97A584}"/>
              </a:ext>
            </a:extLst>
          </p:cNvPr>
          <p:cNvSpPr txBox="1"/>
          <p:nvPr/>
        </p:nvSpPr>
        <p:spPr>
          <a:xfrm>
            <a:off x="6264856" y="473992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39FC1C-2AC4-477B-87B0-D2BE5D6A3443}"/>
              </a:ext>
            </a:extLst>
          </p:cNvPr>
          <p:cNvSpPr txBox="1"/>
          <p:nvPr/>
        </p:nvSpPr>
        <p:spPr>
          <a:xfrm>
            <a:off x="6264358" y="537238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35B63F-B39C-4D0C-A2F9-ABA11066C7A3}"/>
              </a:ext>
            </a:extLst>
          </p:cNvPr>
          <p:cNvSpPr txBox="1"/>
          <p:nvPr/>
        </p:nvSpPr>
        <p:spPr>
          <a:xfrm>
            <a:off x="6322620" y="605283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21EA96-6571-4EB2-8AB8-F7DAED41A27B}"/>
              </a:ext>
            </a:extLst>
          </p:cNvPr>
          <p:cNvCxnSpPr/>
          <p:nvPr/>
        </p:nvCxnSpPr>
        <p:spPr>
          <a:xfrm>
            <a:off x="6264358" y="5989609"/>
            <a:ext cx="807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C96EAA-6AED-4716-BEAD-062B8A9AE8F8}"/>
              </a:ext>
            </a:extLst>
          </p:cNvPr>
          <p:cNvSpPr txBox="1"/>
          <p:nvPr/>
        </p:nvSpPr>
        <p:spPr>
          <a:xfrm>
            <a:off x="7901940" y="328328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50 %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6A83B3-1A08-469F-8896-7A20CC9DD369}"/>
              </a:ext>
            </a:extLst>
          </p:cNvPr>
          <p:cNvSpPr/>
          <p:nvPr/>
        </p:nvSpPr>
        <p:spPr>
          <a:xfrm>
            <a:off x="7807133" y="3219833"/>
            <a:ext cx="810035" cy="57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6D5F71-2D65-4542-9B9D-8E52D30A4B89}"/>
              </a:ext>
            </a:extLst>
          </p:cNvPr>
          <p:cNvSpPr/>
          <p:nvPr/>
        </p:nvSpPr>
        <p:spPr>
          <a:xfrm>
            <a:off x="2361860" y="2877093"/>
            <a:ext cx="810035" cy="57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6C5F65-90A3-4AE2-AB7E-02B5E1C1EF9A}"/>
              </a:ext>
            </a:extLst>
          </p:cNvPr>
          <p:cNvSpPr txBox="1"/>
          <p:nvPr/>
        </p:nvSpPr>
        <p:spPr>
          <a:xfrm>
            <a:off x="2448520" y="298304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90 %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41093A-D704-45C5-916A-364708EBB520}"/>
              </a:ext>
            </a:extLst>
          </p:cNvPr>
          <p:cNvSpPr txBox="1"/>
          <p:nvPr/>
        </p:nvSpPr>
        <p:spPr>
          <a:xfrm>
            <a:off x="8212150" y="480244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190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F71CA1-5978-4DA2-9F8B-575A9C21F9D4}"/>
              </a:ext>
            </a:extLst>
          </p:cNvPr>
          <p:cNvCxnSpPr/>
          <p:nvPr/>
        </p:nvCxnSpPr>
        <p:spPr>
          <a:xfrm>
            <a:off x="8046020" y="5171778"/>
            <a:ext cx="807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A5BFAAB-5F2D-4FF1-B291-648A9CF01365}"/>
              </a:ext>
            </a:extLst>
          </p:cNvPr>
          <p:cNvSpPr txBox="1"/>
          <p:nvPr/>
        </p:nvSpPr>
        <p:spPr>
          <a:xfrm>
            <a:off x="8228260" y="518772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503857-726B-4A35-AC31-92347C07A373}"/>
              </a:ext>
            </a:extLst>
          </p:cNvPr>
          <p:cNvSpPr txBox="1"/>
          <p:nvPr/>
        </p:nvSpPr>
        <p:spPr>
          <a:xfrm>
            <a:off x="8830191" y="4956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=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1D430D-038B-441C-B894-0486DD0A150E}"/>
              </a:ext>
            </a:extLst>
          </p:cNvPr>
          <p:cNvSpPr txBox="1"/>
          <p:nvPr/>
        </p:nvSpPr>
        <p:spPr>
          <a:xfrm>
            <a:off x="9143097" y="495653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95 %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B1C513-8983-4A1C-8E38-FFF5E709251F}"/>
              </a:ext>
            </a:extLst>
          </p:cNvPr>
          <p:cNvSpPr txBox="1"/>
          <p:nvPr/>
        </p:nvSpPr>
        <p:spPr>
          <a:xfrm>
            <a:off x="9997440" y="166115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95 %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C9A6101-8CA1-418B-89AD-79C89EF4BF5D}"/>
              </a:ext>
            </a:extLst>
          </p:cNvPr>
          <p:cNvSpPr/>
          <p:nvPr/>
        </p:nvSpPr>
        <p:spPr>
          <a:xfrm>
            <a:off x="9902633" y="1597705"/>
            <a:ext cx="810035" cy="57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AED539-FCD4-4709-9CD7-845D8FC1B055}"/>
              </a:ext>
            </a:extLst>
          </p:cNvPr>
          <p:cNvCxnSpPr/>
          <p:nvPr/>
        </p:nvCxnSpPr>
        <p:spPr>
          <a:xfrm flipV="1">
            <a:off x="9329195" y="2571951"/>
            <a:ext cx="805405" cy="238458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BD9C2E0-0C18-4F88-9726-33308E816D9C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AC51D6-6525-4824-80F6-EDF0793717AF}"/>
              </a:ext>
            </a:extLst>
          </p:cNvPr>
          <p:cNvSpPr txBox="1"/>
          <p:nvPr/>
        </p:nvSpPr>
        <p:spPr>
          <a:xfrm>
            <a:off x="3011292" y="296203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WHERE IS MY BAG? FROM AACHEN TO ZANZIBAR</a:t>
            </a:r>
          </a:p>
        </p:txBody>
      </p:sp>
    </p:spTree>
    <p:extLst>
      <p:ext uri="{BB962C8B-B14F-4D97-AF65-F5344CB8AC3E}">
        <p14:creationId xmlns:p14="http://schemas.microsoft.com/office/powerpoint/2010/main" val="2512546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C75DDC-7922-4239-8C23-D1CE9B6CEFB4}"/>
              </a:ext>
            </a:extLst>
          </p:cNvPr>
          <p:cNvSpPr txBox="1"/>
          <p:nvPr/>
        </p:nvSpPr>
        <p:spPr>
          <a:xfrm>
            <a:off x="342050" y="1307469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BAYE’S FORMULA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5BD789-E273-4FDE-A662-FA6756736EBC}"/>
              </a:ext>
            </a:extLst>
          </p:cNvPr>
          <p:cNvGrpSpPr/>
          <p:nvPr/>
        </p:nvGrpSpPr>
        <p:grpSpPr>
          <a:xfrm>
            <a:off x="312520" y="2171841"/>
            <a:ext cx="11320037" cy="1002765"/>
            <a:chOff x="960697" y="2993643"/>
            <a:chExt cx="11320037" cy="10027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6FA6A4-77E4-48C0-9202-867A1CA9274B}"/>
                </a:ext>
              </a:extLst>
            </p:cNvPr>
            <p:cNvSpPr txBox="1"/>
            <p:nvPr/>
          </p:nvSpPr>
          <p:spPr>
            <a:xfrm>
              <a:off x="5762413" y="2993643"/>
              <a:ext cx="6518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  P(bag on plane= true</a:t>
              </a: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| </a:t>
              </a:r>
              <a:r>
                <a:rPr lang="en-US" dirty="0">
                  <a:latin typeface="Comic Sans MS" panose="030F0702030302020204" pitchFamily="66" charset="0"/>
                </a:rPr>
                <a:t>carousel= false) * P(carousel= false)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8A1669-5EDD-4150-A8B3-C23FD186C580}"/>
                </a:ext>
              </a:extLst>
            </p:cNvPr>
            <p:cNvCxnSpPr>
              <a:cxnSpLocks/>
            </p:cNvCxnSpPr>
            <p:nvPr/>
          </p:nvCxnSpPr>
          <p:spPr>
            <a:xfrm>
              <a:off x="5914663" y="3495025"/>
              <a:ext cx="636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4E3CD9-F08D-43DC-BD2C-6448B92ED0B8}"/>
                </a:ext>
              </a:extLst>
            </p:cNvPr>
            <p:cNvSpPr txBox="1"/>
            <p:nvPr/>
          </p:nvSpPr>
          <p:spPr>
            <a:xfrm>
              <a:off x="960697" y="3298785"/>
              <a:ext cx="4911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P (carousel=false</a:t>
              </a: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|</a:t>
              </a:r>
              <a:r>
                <a:rPr lang="en-US" dirty="0">
                  <a:latin typeface="Comic Sans MS" panose="030F0702030302020204" pitchFamily="66" charset="0"/>
                </a:rPr>
                <a:t>bag on plane=true, time=1)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16C043-D484-4D03-8EB9-1D1DA2E9375E}"/>
                </a:ext>
              </a:extLst>
            </p:cNvPr>
            <p:cNvSpPr txBox="1"/>
            <p:nvPr/>
          </p:nvSpPr>
          <p:spPr>
            <a:xfrm>
              <a:off x="5685010" y="32987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=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41215B-9FC1-4263-B916-E31118EFFA29}"/>
                </a:ext>
              </a:extLst>
            </p:cNvPr>
            <p:cNvSpPr txBox="1"/>
            <p:nvPr/>
          </p:nvSpPr>
          <p:spPr>
            <a:xfrm>
              <a:off x="7490439" y="3627076"/>
              <a:ext cx="2622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P(bag on a plane= true)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1B4AD8-8C62-4DE5-83A6-1638DE689AB1}"/>
              </a:ext>
            </a:extLst>
          </p:cNvPr>
          <p:cNvSpPr/>
          <p:nvPr/>
        </p:nvSpPr>
        <p:spPr>
          <a:xfrm>
            <a:off x="5221236" y="2171841"/>
            <a:ext cx="4107959" cy="40011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CC245-C8FC-4F5E-80B6-1FBD56814234}"/>
              </a:ext>
            </a:extLst>
          </p:cNvPr>
          <p:cNvSpPr txBox="1"/>
          <p:nvPr/>
        </p:nvSpPr>
        <p:spPr>
          <a:xfrm>
            <a:off x="7012372" y="159461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C96EAA-6AED-4716-BEAD-062B8A9AE8F8}"/>
              </a:ext>
            </a:extLst>
          </p:cNvPr>
          <p:cNvSpPr txBox="1"/>
          <p:nvPr/>
        </p:nvSpPr>
        <p:spPr>
          <a:xfrm>
            <a:off x="7901940" y="328328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50 %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6A83B3-1A08-469F-8896-7A20CC9DD369}"/>
              </a:ext>
            </a:extLst>
          </p:cNvPr>
          <p:cNvSpPr/>
          <p:nvPr/>
        </p:nvSpPr>
        <p:spPr>
          <a:xfrm>
            <a:off x="7807133" y="3219833"/>
            <a:ext cx="810035" cy="57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6D5F71-2D65-4542-9B9D-8E52D30A4B89}"/>
              </a:ext>
            </a:extLst>
          </p:cNvPr>
          <p:cNvSpPr/>
          <p:nvPr/>
        </p:nvSpPr>
        <p:spPr>
          <a:xfrm>
            <a:off x="2361860" y="2877093"/>
            <a:ext cx="810035" cy="57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6C5F65-90A3-4AE2-AB7E-02B5E1C1EF9A}"/>
              </a:ext>
            </a:extLst>
          </p:cNvPr>
          <p:cNvSpPr txBox="1"/>
          <p:nvPr/>
        </p:nvSpPr>
        <p:spPr>
          <a:xfrm>
            <a:off x="2448520" y="298304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90 %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B1C513-8983-4A1C-8E38-FFF5E709251F}"/>
              </a:ext>
            </a:extLst>
          </p:cNvPr>
          <p:cNvSpPr txBox="1"/>
          <p:nvPr/>
        </p:nvSpPr>
        <p:spPr>
          <a:xfrm>
            <a:off x="9997440" y="166115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95 %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C9A6101-8CA1-418B-89AD-79C89EF4BF5D}"/>
              </a:ext>
            </a:extLst>
          </p:cNvPr>
          <p:cNvSpPr/>
          <p:nvPr/>
        </p:nvSpPr>
        <p:spPr>
          <a:xfrm>
            <a:off x="9902633" y="1597705"/>
            <a:ext cx="810035" cy="57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3163C8-EBE2-4821-B63F-E573FBBEB547}"/>
              </a:ext>
            </a:extLst>
          </p:cNvPr>
          <p:cNvSpPr/>
          <p:nvPr/>
        </p:nvSpPr>
        <p:spPr>
          <a:xfrm>
            <a:off x="1323433" y="4028486"/>
            <a:ext cx="810035" cy="57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1D137A-CB78-463E-9FEE-7F722FB5B924}"/>
              </a:ext>
            </a:extLst>
          </p:cNvPr>
          <p:cNvSpPr txBox="1"/>
          <p:nvPr/>
        </p:nvSpPr>
        <p:spPr>
          <a:xfrm>
            <a:off x="1410093" y="413443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90 %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56D01B-B5DF-4A2B-9894-2B45F3B1530D}"/>
              </a:ext>
            </a:extLst>
          </p:cNvPr>
          <p:cNvSpPr txBox="1"/>
          <p:nvPr/>
        </p:nvSpPr>
        <p:spPr>
          <a:xfrm>
            <a:off x="2933700" y="407928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50 %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785215-5F20-42CB-AB1B-3B5760C68D71}"/>
              </a:ext>
            </a:extLst>
          </p:cNvPr>
          <p:cNvSpPr/>
          <p:nvPr/>
        </p:nvSpPr>
        <p:spPr>
          <a:xfrm>
            <a:off x="2838893" y="4015829"/>
            <a:ext cx="810035" cy="57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EAB4F-71FC-4DF9-A8B3-7B43E65F81F6}"/>
              </a:ext>
            </a:extLst>
          </p:cNvPr>
          <p:cNvSpPr txBox="1"/>
          <p:nvPr/>
        </p:nvSpPr>
        <p:spPr>
          <a:xfrm>
            <a:off x="2341367" y="42077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*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1E0449-C4FA-4697-862B-F2DD2DAC9C0B}"/>
              </a:ext>
            </a:extLst>
          </p:cNvPr>
          <p:cNvCxnSpPr>
            <a:cxnSpLocks/>
          </p:cNvCxnSpPr>
          <p:nvPr/>
        </p:nvCxnSpPr>
        <p:spPr>
          <a:xfrm>
            <a:off x="678812" y="4776343"/>
            <a:ext cx="381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AB189B0-0ADC-4840-8EEA-D80A4410B24F}"/>
              </a:ext>
            </a:extLst>
          </p:cNvPr>
          <p:cNvSpPr txBox="1"/>
          <p:nvPr/>
        </p:nvSpPr>
        <p:spPr>
          <a:xfrm>
            <a:off x="2228275" y="49815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95 %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2A8D1DE-E819-463C-BDE5-AF888F3D3E70}"/>
              </a:ext>
            </a:extLst>
          </p:cNvPr>
          <p:cNvSpPr/>
          <p:nvPr/>
        </p:nvSpPr>
        <p:spPr>
          <a:xfrm>
            <a:off x="2133468" y="4918109"/>
            <a:ext cx="810035" cy="57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BFCA9A-8ABB-4BA0-84AB-58B51B4F7B7A}"/>
              </a:ext>
            </a:extLst>
          </p:cNvPr>
          <p:cNvSpPr txBox="1"/>
          <p:nvPr/>
        </p:nvSpPr>
        <p:spPr>
          <a:xfrm>
            <a:off x="4722223" y="4532597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  P(bag on plane= true| carousel= false)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4E4DF8-25E0-4BCA-B16C-D83008587AB3}"/>
              </a:ext>
            </a:extLst>
          </p:cNvPr>
          <p:cNvSpPr txBox="1"/>
          <p:nvPr/>
        </p:nvSpPr>
        <p:spPr>
          <a:xfrm>
            <a:off x="4542166" y="4561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A768CEA-F0FA-4A82-B65B-F98331D9C34C}"/>
                  </a:ext>
                </a:extLst>
              </p:cNvPr>
              <p:cNvSpPr txBox="1"/>
              <p:nvPr/>
            </p:nvSpPr>
            <p:spPr>
              <a:xfrm>
                <a:off x="8850518" y="4544812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A768CEA-F0FA-4A82-B65B-F98331D9C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518" y="4544812"/>
                <a:ext cx="4267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2ED5E9B1-C7B5-4299-B6FF-D7ED357517F7}"/>
              </a:ext>
            </a:extLst>
          </p:cNvPr>
          <p:cNvSpPr txBox="1"/>
          <p:nvPr/>
        </p:nvSpPr>
        <p:spPr>
          <a:xfrm>
            <a:off x="9427462" y="451206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47 %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48D7BA1-C582-4E38-9012-B383E8D00D9E}"/>
              </a:ext>
            </a:extLst>
          </p:cNvPr>
          <p:cNvSpPr/>
          <p:nvPr/>
        </p:nvSpPr>
        <p:spPr>
          <a:xfrm>
            <a:off x="9332655" y="4448613"/>
            <a:ext cx="810035" cy="5741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6CA3AE5-8E5E-4376-8863-77258FFE4541}"/>
              </a:ext>
            </a:extLst>
          </p:cNvPr>
          <p:cNvSpPr/>
          <p:nvPr/>
        </p:nvSpPr>
        <p:spPr>
          <a:xfrm>
            <a:off x="4808412" y="4532597"/>
            <a:ext cx="4107959" cy="40011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2723C5-2E33-422F-A9AC-EBB997B891CA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AE9839-428E-4370-BB58-B3C8BBDB48E7}"/>
              </a:ext>
            </a:extLst>
          </p:cNvPr>
          <p:cNvSpPr txBox="1"/>
          <p:nvPr/>
        </p:nvSpPr>
        <p:spPr>
          <a:xfrm>
            <a:off x="3011292" y="296203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WHERE IS MY BAG? FROM AACHEN TO ZANZIBAR</a:t>
            </a:r>
          </a:p>
        </p:txBody>
      </p:sp>
    </p:spTree>
    <p:extLst>
      <p:ext uri="{BB962C8B-B14F-4D97-AF65-F5344CB8AC3E}">
        <p14:creationId xmlns:p14="http://schemas.microsoft.com/office/powerpoint/2010/main" val="82444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240B5C-F579-416A-A570-F490AADBDDC3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E44C-5E78-4967-9CF2-C3F5A995FE8B}"/>
              </a:ext>
            </a:extLst>
          </p:cNvPr>
          <p:cNvSpPr txBox="1"/>
          <p:nvPr/>
        </p:nvSpPr>
        <p:spPr>
          <a:xfrm>
            <a:off x="3011292" y="296203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WHERE IS MY BAG? FROM AACHEN TO ZANZIBAR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606CDCB-EEFC-427E-9E0C-0F311409FD14}"/>
              </a:ext>
            </a:extLst>
          </p:cNvPr>
          <p:cNvGraphicFramePr>
            <a:graphicFrameLocks/>
          </p:cNvGraphicFramePr>
          <p:nvPr/>
        </p:nvGraphicFramePr>
        <p:xfrm>
          <a:off x="583263" y="1320639"/>
          <a:ext cx="4572000" cy="2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B06D9D-7A1E-4933-BEFA-F70E89DF53D3}"/>
              </a:ext>
            </a:extLst>
          </p:cNvPr>
          <p:cNvSpPr txBox="1"/>
          <p:nvPr/>
        </p:nvSpPr>
        <p:spPr>
          <a:xfrm>
            <a:off x="1422400" y="1072048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P(bag on a plane= true) = 50%</a:t>
            </a:r>
          </a:p>
        </p:txBody>
      </p:sp>
    </p:spTree>
    <p:extLst>
      <p:ext uri="{BB962C8B-B14F-4D97-AF65-F5344CB8AC3E}">
        <p14:creationId xmlns:p14="http://schemas.microsoft.com/office/powerpoint/2010/main" val="113311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240B5C-F579-416A-A570-F490AADBDDC3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E44C-5E78-4967-9CF2-C3F5A995FE8B}"/>
              </a:ext>
            </a:extLst>
          </p:cNvPr>
          <p:cNvSpPr txBox="1"/>
          <p:nvPr/>
        </p:nvSpPr>
        <p:spPr>
          <a:xfrm>
            <a:off x="3011292" y="296203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WHERE IS MY BAG? FROM AACHEN TO ZANZIBAR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606CDCB-EEFC-427E-9E0C-0F311409FD14}"/>
              </a:ext>
            </a:extLst>
          </p:cNvPr>
          <p:cNvGraphicFramePr>
            <a:graphicFrameLocks/>
          </p:cNvGraphicFramePr>
          <p:nvPr/>
        </p:nvGraphicFramePr>
        <p:xfrm>
          <a:off x="583263" y="1320639"/>
          <a:ext cx="4572000" cy="2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00DED64-9AA9-4246-80E9-5DD5AFEF8DA1}"/>
              </a:ext>
            </a:extLst>
          </p:cNvPr>
          <p:cNvGraphicFramePr>
            <a:graphicFrameLocks/>
          </p:cNvGraphicFramePr>
          <p:nvPr/>
        </p:nvGraphicFramePr>
        <p:xfrm>
          <a:off x="5620327" y="1320639"/>
          <a:ext cx="4572000" cy="2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B06D9D-7A1E-4933-BEFA-F70E89DF53D3}"/>
              </a:ext>
            </a:extLst>
          </p:cNvPr>
          <p:cNvSpPr txBox="1"/>
          <p:nvPr/>
        </p:nvSpPr>
        <p:spPr>
          <a:xfrm>
            <a:off x="1422400" y="1072048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P(bag on a plane= true) =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15FAE4-6F75-476E-8292-867FE1982AF8}"/>
              </a:ext>
            </a:extLst>
          </p:cNvPr>
          <p:cNvSpPr txBox="1"/>
          <p:nvPr/>
        </p:nvSpPr>
        <p:spPr>
          <a:xfrm>
            <a:off x="6573045" y="1080944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P(bag on a plane= true) = 70%</a:t>
            </a:r>
          </a:p>
        </p:txBody>
      </p:sp>
    </p:spTree>
    <p:extLst>
      <p:ext uri="{BB962C8B-B14F-4D97-AF65-F5344CB8AC3E}">
        <p14:creationId xmlns:p14="http://schemas.microsoft.com/office/powerpoint/2010/main" val="2588929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240B5C-F579-416A-A570-F490AADBDDC3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E44C-5E78-4967-9CF2-C3F5A995FE8B}"/>
              </a:ext>
            </a:extLst>
          </p:cNvPr>
          <p:cNvSpPr txBox="1"/>
          <p:nvPr/>
        </p:nvSpPr>
        <p:spPr>
          <a:xfrm>
            <a:off x="3011292" y="296203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WHERE IS MY BAG? FROM AACHEN TO ZANZIBAR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606CDCB-EEFC-427E-9E0C-0F311409FD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958107"/>
              </p:ext>
            </p:extLst>
          </p:nvPr>
        </p:nvGraphicFramePr>
        <p:xfrm>
          <a:off x="583263" y="1320639"/>
          <a:ext cx="4572000" cy="2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00DED64-9AA9-4246-80E9-5DD5AFEF8D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778888"/>
              </p:ext>
            </p:extLst>
          </p:nvPr>
        </p:nvGraphicFramePr>
        <p:xfrm>
          <a:off x="5620327" y="1320639"/>
          <a:ext cx="4572000" cy="2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B06D9D-7A1E-4933-BEFA-F70E89DF53D3}"/>
              </a:ext>
            </a:extLst>
          </p:cNvPr>
          <p:cNvSpPr txBox="1"/>
          <p:nvPr/>
        </p:nvSpPr>
        <p:spPr>
          <a:xfrm>
            <a:off x="1422400" y="1072048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P(bag on a plane= true) =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15FAE4-6F75-476E-8292-867FE1982AF8}"/>
              </a:ext>
            </a:extLst>
          </p:cNvPr>
          <p:cNvSpPr txBox="1"/>
          <p:nvPr/>
        </p:nvSpPr>
        <p:spPr>
          <a:xfrm>
            <a:off x="6573045" y="1080944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P(bag on a plane= true) = 70%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A2647DB-2A65-4E04-95A9-1E90C2AA4E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959617"/>
              </p:ext>
            </p:extLst>
          </p:nvPr>
        </p:nvGraphicFramePr>
        <p:xfrm>
          <a:off x="3526921" y="4169997"/>
          <a:ext cx="4572000" cy="2770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C2188EB-331C-47A8-B318-76BAC94ED742}"/>
              </a:ext>
            </a:extLst>
          </p:cNvPr>
          <p:cNvSpPr txBox="1"/>
          <p:nvPr/>
        </p:nvSpPr>
        <p:spPr>
          <a:xfrm>
            <a:off x="4416354" y="3948581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P(bag on a plane= true) = 30%</a:t>
            </a:r>
          </a:p>
        </p:txBody>
      </p:sp>
    </p:spTree>
    <p:extLst>
      <p:ext uri="{BB962C8B-B14F-4D97-AF65-F5344CB8AC3E}">
        <p14:creationId xmlns:p14="http://schemas.microsoft.com/office/powerpoint/2010/main" val="120598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6DB00E-0CE8-4239-B332-3673DF3859A8}"/>
              </a:ext>
            </a:extLst>
          </p:cNvPr>
          <p:cNvSpPr txBox="1"/>
          <p:nvPr/>
        </p:nvSpPr>
        <p:spPr>
          <a:xfrm>
            <a:off x="583263" y="1545244"/>
            <a:ext cx="1094509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Pool table example (1763): We shoot a billiard ball in a table…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endParaRPr lang="en-US" u="sng" dirty="0">
              <a:latin typeface="Comic Sans MS" panose="030F0702030302020204" pitchFamily="66" charset="0"/>
            </a:endParaRPr>
          </a:p>
          <a:p>
            <a:r>
              <a:rPr lang="en-US" u="sng" dirty="0">
                <a:latin typeface="Comic Sans MS" panose="030F0702030302020204" pitchFamily="66" charset="0"/>
              </a:rPr>
              <a:t>Forward probability </a:t>
            </a:r>
            <a:r>
              <a:rPr lang="en-US" dirty="0">
                <a:latin typeface="Comic Sans MS" panose="030F0702030302020204" pitchFamily="66" charset="0"/>
              </a:rPr>
              <a:t>= What is the probability the ball will stop within 1 foot (x) of the end of the table of length 12 (L).</a:t>
            </a:r>
          </a:p>
          <a:p>
            <a:r>
              <a:rPr lang="en-US" dirty="0">
                <a:latin typeface="Comic Sans MS" panose="030F0702030302020204" pitchFamily="66" charset="0"/>
              </a:rPr>
              <a:t>	                      </a:t>
            </a:r>
          </a:p>
          <a:p>
            <a:r>
              <a:rPr lang="en-US" dirty="0">
                <a:latin typeface="Comic Sans MS" panose="030F0702030302020204" pitchFamily="66" charset="0"/>
              </a:rPr>
              <a:t>			P(x|L) = x/L = 1/12 = 0.08333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u="sng" dirty="0">
              <a:latin typeface="Comic Sans MS" panose="030F0702030302020204" pitchFamily="66" charset="0"/>
            </a:endParaRPr>
          </a:p>
          <a:p>
            <a:r>
              <a:rPr lang="en-US" u="sng" dirty="0">
                <a:latin typeface="Comic Sans MS" panose="030F0702030302020204" pitchFamily="66" charset="0"/>
              </a:rPr>
              <a:t>Inverse probability </a:t>
            </a:r>
            <a:r>
              <a:rPr lang="en-US" dirty="0">
                <a:latin typeface="Comic Sans MS" panose="030F0702030302020204" pitchFamily="66" charset="0"/>
              </a:rPr>
              <a:t>= What is the probability that the length (L) was 100 feet, given x=1 foot?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We observed the effect (x), what is the probability of the cause L? P(L|x)?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To answer that question we need much more information to deduce the cause. We need to keep track of all possible causes.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31DC2E-7D9F-40D0-B5D8-8D86C3962E3C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D28D7-FA1F-4B3B-973E-5D4DE6ABB28F}"/>
              </a:ext>
            </a:extLst>
          </p:cNvPr>
          <p:cNvSpPr txBox="1"/>
          <p:nvPr/>
        </p:nvSpPr>
        <p:spPr>
          <a:xfrm>
            <a:off x="2892198" y="276812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 AND THE PROBLEM OF INVERSE PROBABILITY</a:t>
            </a:r>
          </a:p>
        </p:txBody>
      </p:sp>
    </p:spTree>
    <p:extLst>
      <p:ext uri="{BB962C8B-B14F-4D97-AF65-F5344CB8AC3E}">
        <p14:creationId xmlns:p14="http://schemas.microsoft.com/office/powerpoint/2010/main" val="159700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CC9EF9-CE2E-4F96-8BDA-509E5822B0C5}"/>
              </a:ext>
            </a:extLst>
          </p:cNvPr>
          <p:cNvSpPr txBox="1"/>
          <p:nvPr/>
        </p:nvSpPr>
        <p:spPr>
          <a:xfrm>
            <a:off x="670410" y="160805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Bag on plane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925BA-D0E6-4F21-9592-5B955D4D55D4}"/>
              </a:ext>
            </a:extLst>
          </p:cNvPr>
          <p:cNvSpPr txBox="1"/>
          <p:nvPr/>
        </p:nvSpPr>
        <p:spPr>
          <a:xfrm>
            <a:off x="2592616" y="156574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Elapsed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9A297-D438-43B0-B0C4-E9CFFFB044ED}"/>
              </a:ext>
            </a:extLst>
          </p:cNvPr>
          <p:cNvSpPr txBox="1"/>
          <p:nvPr/>
        </p:nvSpPr>
        <p:spPr>
          <a:xfrm>
            <a:off x="1678907" y="255880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Bag on carousel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C9EE00-3270-449C-BA81-CFC27A210CB5}"/>
              </a:ext>
            </a:extLst>
          </p:cNvPr>
          <p:cNvCxnSpPr/>
          <p:nvPr/>
        </p:nvCxnSpPr>
        <p:spPr>
          <a:xfrm>
            <a:off x="1608050" y="2035233"/>
            <a:ext cx="711200" cy="58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209C9C-B394-4511-BEAA-5AE44683ACCA}"/>
              </a:ext>
            </a:extLst>
          </p:cNvPr>
          <p:cNvCxnSpPr/>
          <p:nvPr/>
        </p:nvCxnSpPr>
        <p:spPr>
          <a:xfrm flipH="1">
            <a:off x="2393141" y="2056734"/>
            <a:ext cx="812800" cy="56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7F9A6D-F7DE-4EB5-A1F2-34E6036D001A}"/>
              </a:ext>
            </a:extLst>
          </p:cNvPr>
          <p:cNvSpPr txBox="1"/>
          <p:nvPr/>
        </p:nvSpPr>
        <p:spPr>
          <a:xfrm>
            <a:off x="4917440" y="1818640"/>
            <a:ext cx="578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Two parents and 11 states = 2*11 = 22 parent states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C9E50-F493-4A2D-8B28-E7C7FF4380AE}"/>
              </a:ext>
            </a:extLst>
          </p:cNvPr>
          <p:cNvSpPr txBox="1"/>
          <p:nvPr/>
        </p:nvSpPr>
        <p:spPr>
          <a:xfrm>
            <a:off x="477570" y="3283537"/>
            <a:ext cx="970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Keep the network so that only the most important ones remain and the network is “sparce” to achieve reasonable computational times. </a:t>
            </a:r>
          </a:p>
        </p:txBody>
      </p:sp>
      <p:sp>
        <p:nvSpPr>
          <p:cNvPr id="13" name="Action Button: Help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7A750EE-5FD5-46D1-B55A-884BC3A8DD89}"/>
              </a:ext>
            </a:extLst>
          </p:cNvPr>
          <p:cNvSpPr/>
          <p:nvPr/>
        </p:nvSpPr>
        <p:spPr>
          <a:xfrm>
            <a:off x="1550548" y="4407809"/>
            <a:ext cx="1042416" cy="1042416"/>
          </a:xfrm>
          <a:prstGeom prst="actionButtonHelp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7EC41-6933-4EB1-B8BF-B0841D902818}"/>
              </a:ext>
            </a:extLst>
          </p:cNvPr>
          <p:cNvSpPr txBox="1"/>
          <p:nvPr/>
        </p:nvSpPr>
        <p:spPr>
          <a:xfrm>
            <a:off x="2930012" y="4563768"/>
            <a:ext cx="655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How this could be done without discarding information or variables that have to be present in a causal diagram???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6A7759-AEDA-4407-B592-7C7BA56F2D00}"/>
              </a:ext>
            </a:extLst>
          </p:cNvPr>
          <p:cNvSpPr txBox="1"/>
          <p:nvPr/>
        </p:nvSpPr>
        <p:spPr>
          <a:xfrm>
            <a:off x="4170188" y="5487098"/>
            <a:ext cx="4079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Not all Bayesian Networks are causal.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0F7E84-84EB-4B70-80AD-0CBB14AE3C6A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A9916-347C-4785-8CF1-C0198CE09D45}"/>
              </a:ext>
            </a:extLst>
          </p:cNvPr>
          <p:cNvSpPr txBox="1"/>
          <p:nvPr/>
        </p:nvSpPr>
        <p:spPr>
          <a:xfrm>
            <a:off x="3011292" y="296203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WHERE IS MY BAG? FROM AACHEN TO ZANZIBAR</a:t>
            </a:r>
          </a:p>
        </p:txBody>
      </p:sp>
    </p:spTree>
    <p:extLst>
      <p:ext uri="{BB962C8B-B14F-4D97-AF65-F5344CB8AC3E}">
        <p14:creationId xmlns:p14="http://schemas.microsoft.com/office/powerpoint/2010/main" val="1432270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9D25FE-2746-4DAD-8F2F-EEAF45C47452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57EB-8296-4896-8ECF-96470ABC1E99}"/>
              </a:ext>
            </a:extLst>
          </p:cNvPr>
          <p:cNvSpPr txBox="1"/>
          <p:nvPr/>
        </p:nvSpPr>
        <p:spPr>
          <a:xfrm>
            <a:off x="3637888" y="276997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BAYESIAN NETWORKS IN THE REAL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2F38A-884B-4ED7-B384-6E0F569B34C5}"/>
              </a:ext>
            </a:extLst>
          </p:cNvPr>
          <p:cNvSpPr txBox="1"/>
          <p:nvPr/>
        </p:nvSpPr>
        <p:spPr>
          <a:xfrm>
            <a:off x="406400" y="1574800"/>
            <a:ext cx="911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Bonaparte DNA-matching software used by the Netherlands Forensic Institute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6BDCB-4369-44B5-BD6C-5E67C3059B10}"/>
              </a:ext>
            </a:extLst>
          </p:cNvPr>
          <p:cNvSpPr txBox="1"/>
          <p:nvPr/>
        </p:nvSpPr>
        <p:spPr>
          <a:xfrm>
            <a:off x="1732280" y="2095650"/>
            <a:ext cx="872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Convert the pedigree of a family into a Bayesian Network so that the DNA from distant relatives or from multiple relatives could be used to identify a victim.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D4516-E37C-4181-BD2E-3A37174C331B}"/>
              </a:ext>
            </a:extLst>
          </p:cNvPr>
          <p:cNvSpPr txBox="1"/>
          <p:nvPr/>
        </p:nvSpPr>
        <p:spPr>
          <a:xfrm>
            <a:off x="853441" y="3124200"/>
            <a:ext cx="10271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How? Based on belief propagation with Baye’s rule……as new evidence enter to the network the degrees of belief will change.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At the end, you will end up with a probability for a given victim to match a place in the pedigree.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9DA0D-FDFB-4BF1-BEC9-0AB96B108E16}"/>
              </a:ext>
            </a:extLst>
          </p:cNvPr>
          <p:cNvSpPr txBox="1"/>
          <p:nvPr/>
        </p:nvSpPr>
        <p:spPr>
          <a:xfrm>
            <a:off x="406400" y="5283200"/>
            <a:ext cx="499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omic Sans MS" panose="030F0702030302020204" pitchFamily="66" charset="0"/>
              </a:rPr>
              <a:t>Error-correction algorithms in cell phones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74C5-B414-4AE5-B3C9-2FC0FA0DFB48}"/>
              </a:ext>
            </a:extLst>
          </p:cNvPr>
          <p:cNvSpPr txBox="1"/>
          <p:nvPr/>
        </p:nvSpPr>
        <p:spPr>
          <a:xfrm>
            <a:off x="1396180" y="5711717"/>
            <a:ext cx="105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Encode each message twice, once directly and once after scrambling the message (“Turbo code”)</a:t>
            </a:r>
          </a:p>
        </p:txBody>
      </p:sp>
    </p:spTree>
    <p:extLst>
      <p:ext uri="{BB962C8B-B14F-4D97-AF65-F5344CB8AC3E}">
        <p14:creationId xmlns:p14="http://schemas.microsoft.com/office/powerpoint/2010/main" val="2668190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B889E04-1D3B-4FF0-B7C3-F10A9FEA3516}"/>
              </a:ext>
            </a:extLst>
          </p:cNvPr>
          <p:cNvSpPr/>
          <p:nvPr/>
        </p:nvSpPr>
        <p:spPr>
          <a:xfrm>
            <a:off x="586509" y="104552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606A1-30A3-4CF1-99F3-886E3823F5CB}"/>
              </a:ext>
            </a:extLst>
          </p:cNvPr>
          <p:cNvSpPr txBox="1"/>
          <p:nvPr/>
        </p:nvSpPr>
        <p:spPr>
          <a:xfrm>
            <a:off x="3336412" y="336194"/>
            <a:ext cx="643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FROM BAYESIAN NETWORKS TO CAUSAL DIAGRAMS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301824-3A6D-4A8D-842B-986071D968DC}"/>
              </a:ext>
            </a:extLst>
          </p:cNvPr>
          <p:cNvSpPr txBox="1"/>
          <p:nvPr/>
        </p:nvSpPr>
        <p:spPr>
          <a:xfrm>
            <a:off x="708732" y="1238162"/>
            <a:ext cx="11168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Main differences: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Comic Sans MS" panose="030F0702030302020204" pitchFamily="66" charset="0"/>
              </a:rPr>
              <a:t>How they are constructed</a:t>
            </a:r>
          </a:p>
          <a:p>
            <a:pPr lvl="6"/>
            <a:r>
              <a:rPr lang="en-US" dirty="0">
                <a:latin typeface="Comic Sans MS" panose="030F0702030302020204" pitchFamily="66" charset="0"/>
              </a:rPr>
              <a:t>   - BN are compact representations of a probability table</a:t>
            </a:r>
          </a:p>
          <a:p>
            <a:pPr lvl="6"/>
            <a:r>
              <a:rPr lang="en-US" dirty="0">
                <a:latin typeface="Comic Sans MS" panose="030F0702030302020204" pitchFamily="66" charset="0"/>
              </a:rPr>
              <a:t>   - CD for a given variable we need to ask which other variables it “listens” to before choosing its value.</a:t>
            </a:r>
          </a:p>
        </p:txBody>
      </p:sp>
    </p:spTree>
    <p:extLst>
      <p:ext uri="{BB962C8B-B14F-4D97-AF65-F5344CB8AC3E}">
        <p14:creationId xmlns:p14="http://schemas.microsoft.com/office/powerpoint/2010/main" val="3139894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B889E04-1D3B-4FF0-B7C3-F10A9FEA3516}"/>
              </a:ext>
            </a:extLst>
          </p:cNvPr>
          <p:cNvSpPr/>
          <p:nvPr/>
        </p:nvSpPr>
        <p:spPr>
          <a:xfrm>
            <a:off x="586509" y="104552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606A1-30A3-4CF1-99F3-886E3823F5CB}"/>
              </a:ext>
            </a:extLst>
          </p:cNvPr>
          <p:cNvSpPr txBox="1"/>
          <p:nvPr/>
        </p:nvSpPr>
        <p:spPr>
          <a:xfrm>
            <a:off x="3336412" y="336194"/>
            <a:ext cx="643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FROM BAYESIAN NETWORKS TO CAUSAL DIAGRAMS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9DCE4D-F944-4C16-AD37-E10CF09ABCDC}"/>
              </a:ext>
            </a:extLst>
          </p:cNvPr>
          <p:cNvGrpSpPr/>
          <p:nvPr/>
        </p:nvGrpSpPr>
        <p:grpSpPr>
          <a:xfrm>
            <a:off x="1043123" y="4311175"/>
            <a:ext cx="1061220" cy="954170"/>
            <a:chOff x="1601108" y="2207072"/>
            <a:chExt cx="1061220" cy="9541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AD8A0B-82D9-45CB-BE14-3D1CDBB5C859}"/>
                </a:ext>
              </a:extLst>
            </p:cNvPr>
            <p:cNvSpPr txBox="1"/>
            <p:nvPr/>
          </p:nvSpPr>
          <p:spPr>
            <a:xfrm>
              <a:off x="1601108" y="2791910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900EBC-8AD1-4BDE-A5F3-9613A4D8871D}"/>
                </a:ext>
              </a:extLst>
            </p:cNvPr>
            <p:cNvSpPr txBox="1"/>
            <p:nvPr/>
          </p:nvSpPr>
          <p:spPr>
            <a:xfrm>
              <a:off x="1939712" y="22070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B625DB-360E-4D23-9ED8-F4F1F51903E3}"/>
                </a:ext>
              </a:extLst>
            </p:cNvPr>
            <p:cNvSpPr txBox="1"/>
            <p:nvPr/>
          </p:nvSpPr>
          <p:spPr>
            <a:xfrm>
              <a:off x="2338200" y="276615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C9EEE7-48A0-445F-8A2F-33631BAE31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853" y="2545564"/>
              <a:ext cx="192353" cy="30694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5C32FD8-4CD0-4F7F-979B-5D1D93F80B8E}"/>
                </a:ext>
              </a:extLst>
            </p:cNvPr>
            <p:cNvCxnSpPr>
              <a:cxnSpLocks/>
            </p:cNvCxnSpPr>
            <p:nvPr/>
          </p:nvCxnSpPr>
          <p:spPr>
            <a:xfrm>
              <a:off x="2222074" y="2583284"/>
              <a:ext cx="195535" cy="26922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301824-3A6D-4A8D-842B-986071D968DC}"/>
              </a:ext>
            </a:extLst>
          </p:cNvPr>
          <p:cNvSpPr txBox="1"/>
          <p:nvPr/>
        </p:nvSpPr>
        <p:spPr>
          <a:xfrm>
            <a:off x="708732" y="1238162"/>
            <a:ext cx="11168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Main differences: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Comic Sans MS" panose="030F0702030302020204" pitchFamily="66" charset="0"/>
              </a:rPr>
              <a:t>How they are constructed</a:t>
            </a:r>
          </a:p>
          <a:p>
            <a:pPr lvl="6"/>
            <a:r>
              <a:rPr lang="en-US" dirty="0">
                <a:latin typeface="Comic Sans MS" panose="030F0702030302020204" pitchFamily="66" charset="0"/>
              </a:rPr>
              <a:t>   - BN are compact representations of a probability table</a:t>
            </a:r>
          </a:p>
          <a:p>
            <a:pPr lvl="6"/>
            <a:r>
              <a:rPr lang="en-US" dirty="0">
                <a:latin typeface="Comic Sans MS" panose="030F0702030302020204" pitchFamily="66" charset="0"/>
              </a:rPr>
              <a:t>   - CD for a given variable we need to ask which other variables it “listens” to before choosing its value.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FB2DDD-450C-4FBC-8D50-6E17BEAAB573}"/>
              </a:ext>
            </a:extLst>
          </p:cNvPr>
          <p:cNvSpPr txBox="1"/>
          <p:nvPr/>
        </p:nvSpPr>
        <p:spPr>
          <a:xfrm>
            <a:off x="845574" y="3785419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2) Type of question or uses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F121D-D56D-424B-A538-38F487A3135E}"/>
              </a:ext>
            </a:extLst>
          </p:cNvPr>
          <p:cNvSpPr txBox="1"/>
          <p:nvPr/>
        </p:nvSpPr>
        <p:spPr>
          <a:xfrm>
            <a:off x="4034267" y="4142511"/>
            <a:ext cx="752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Comic Sans MS" panose="030F0702030302020204" pitchFamily="66" charset="0"/>
              </a:rPr>
              <a:t>BN tell us how likely one event is, given that we observed another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mic Sans MS" panose="030F0702030302020204" pitchFamily="66" charset="0"/>
              </a:rPr>
              <a:t>CD can answer interventional and counterfactual questions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4FF1E-BD3E-49E3-A102-A5EC49C76341}"/>
              </a:ext>
            </a:extLst>
          </p:cNvPr>
          <p:cNvSpPr txBox="1"/>
          <p:nvPr/>
        </p:nvSpPr>
        <p:spPr>
          <a:xfrm>
            <a:off x="4324286" y="4983968"/>
            <a:ext cx="7234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CD = Changing A would have no effect on C (if we condition on B)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BN = Observed changes in A are associated with changes in C (data alone cannot distinguish a fork from a chain)</a:t>
            </a:r>
          </a:p>
        </p:txBody>
      </p:sp>
    </p:spTree>
    <p:extLst>
      <p:ext uri="{BB962C8B-B14F-4D97-AF65-F5344CB8AC3E}">
        <p14:creationId xmlns:p14="http://schemas.microsoft.com/office/powerpoint/2010/main" val="3873950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B889E04-1D3B-4FF0-B7C3-F10A9FEA3516}"/>
              </a:ext>
            </a:extLst>
          </p:cNvPr>
          <p:cNvSpPr/>
          <p:nvPr/>
        </p:nvSpPr>
        <p:spPr>
          <a:xfrm>
            <a:off x="586509" y="104552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606A1-30A3-4CF1-99F3-886E3823F5CB}"/>
              </a:ext>
            </a:extLst>
          </p:cNvPr>
          <p:cNvSpPr txBox="1"/>
          <p:nvPr/>
        </p:nvSpPr>
        <p:spPr>
          <a:xfrm>
            <a:off x="3336412" y="336194"/>
            <a:ext cx="643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FROM BAYESIAN NETWORKS TO CAUSAL DIAGRAMS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9DCE4D-F944-4C16-AD37-E10CF09ABCDC}"/>
              </a:ext>
            </a:extLst>
          </p:cNvPr>
          <p:cNvGrpSpPr/>
          <p:nvPr/>
        </p:nvGrpSpPr>
        <p:grpSpPr>
          <a:xfrm>
            <a:off x="1043123" y="4311175"/>
            <a:ext cx="1061220" cy="954170"/>
            <a:chOff x="1601108" y="2207072"/>
            <a:chExt cx="1061220" cy="9541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AD8A0B-82D9-45CB-BE14-3D1CDBB5C859}"/>
                </a:ext>
              </a:extLst>
            </p:cNvPr>
            <p:cNvSpPr txBox="1"/>
            <p:nvPr/>
          </p:nvSpPr>
          <p:spPr>
            <a:xfrm>
              <a:off x="1601108" y="2791910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900EBC-8AD1-4BDE-A5F3-9613A4D8871D}"/>
                </a:ext>
              </a:extLst>
            </p:cNvPr>
            <p:cNvSpPr txBox="1"/>
            <p:nvPr/>
          </p:nvSpPr>
          <p:spPr>
            <a:xfrm>
              <a:off x="1939712" y="22070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B625DB-360E-4D23-9ED8-F4F1F51903E3}"/>
                </a:ext>
              </a:extLst>
            </p:cNvPr>
            <p:cNvSpPr txBox="1"/>
            <p:nvPr/>
          </p:nvSpPr>
          <p:spPr>
            <a:xfrm>
              <a:off x="2338200" y="276615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C9EEE7-48A0-445F-8A2F-33631BAE31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853" y="2545564"/>
              <a:ext cx="192353" cy="30694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5C32FD8-4CD0-4F7F-979B-5D1D93F80B8E}"/>
                </a:ext>
              </a:extLst>
            </p:cNvPr>
            <p:cNvCxnSpPr>
              <a:cxnSpLocks/>
            </p:cNvCxnSpPr>
            <p:nvPr/>
          </p:nvCxnSpPr>
          <p:spPr>
            <a:xfrm>
              <a:off x="2222074" y="2583284"/>
              <a:ext cx="195535" cy="26922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301824-3A6D-4A8D-842B-986071D968DC}"/>
              </a:ext>
            </a:extLst>
          </p:cNvPr>
          <p:cNvSpPr txBox="1"/>
          <p:nvPr/>
        </p:nvSpPr>
        <p:spPr>
          <a:xfrm>
            <a:off x="708732" y="1238162"/>
            <a:ext cx="11168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Main differences: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Comic Sans MS" panose="030F0702030302020204" pitchFamily="66" charset="0"/>
              </a:rPr>
              <a:t>How they are constructed</a:t>
            </a:r>
          </a:p>
          <a:p>
            <a:pPr lvl="6"/>
            <a:r>
              <a:rPr lang="en-US" dirty="0">
                <a:latin typeface="Comic Sans MS" panose="030F0702030302020204" pitchFamily="66" charset="0"/>
              </a:rPr>
              <a:t>   - BN are compact representations of a probability table</a:t>
            </a:r>
          </a:p>
          <a:p>
            <a:pPr lvl="6"/>
            <a:r>
              <a:rPr lang="en-US" dirty="0">
                <a:latin typeface="Comic Sans MS" panose="030F0702030302020204" pitchFamily="66" charset="0"/>
              </a:rPr>
              <a:t>   - CD for a given variable we need to ask which other variables it “listens” to before choosing its value.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FB2DDD-450C-4FBC-8D50-6E17BEAAB573}"/>
              </a:ext>
            </a:extLst>
          </p:cNvPr>
          <p:cNvSpPr txBox="1"/>
          <p:nvPr/>
        </p:nvSpPr>
        <p:spPr>
          <a:xfrm>
            <a:off x="845574" y="3785419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2) Type of question or uses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F121D-D56D-424B-A538-38F487A3135E}"/>
              </a:ext>
            </a:extLst>
          </p:cNvPr>
          <p:cNvSpPr txBox="1"/>
          <p:nvPr/>
        </p:nvSpPr>
        <p:spPr>
          <a:xfrm>
            <a:off x="4034267" y="4142511"/>
            <a:ext cx="752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Comic Sans MS" panose="030F0702030302020204" pitchFamily="66" charset="0"/>
              </a:rPr>
              <a:t>BN tell us how likely one event is, given that we observed another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mic Sans MS" panose="030F0702030302020204" pitchFamily="66" charset="0"/>
              </a:rPr>
              <a:t>CD can answer interventional and counterfactual questions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4FF1E-BD3E-49E3-A102-A5EC49C76341}"/>
              </a:ext>
            </a:extLst>
          </p:cNvPr>
          <p:cNvSpPr txBox="1"/>
          <p:nvPr/>
        </p:nvSpPr>
        <p:spPr>
          <a:xfrm>
            <a:off x="4324286" y="4983968"/>
            <a:ext cx="7234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CD = Changing A would have no effect on C (if we condition on B)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BN = Observed changes in A are associated with changes in C (data alone cannot distinguish a fork from a chain)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9E4DC7-43BF-4663-A233-09D6E6359FF9}"/>
              </a:ext>
            </a:extLst>
          </p:cNvPr>
          <p:cNvSpPr txBox="1"/>
          <p:nvPr/>
        </p:nvSpPr>
        <p:spPr>
          <a:xfrm>
            <a:off x="1546997" y="6081049"/>
            <a:ext cx="936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Now, we can predict the effect of actions/interventions without doing an experiment</a:t>
            </a:r>
          </a:p>
        </p:txBody>
      </p:sp>
    </p:spTree>
    <p:extLst>
      <p:ext uri="{BB962C8B-B14F-4D97-AF65-F5344CB8AC3E}">
        <p14:creationId xmlns:p14="http://schemas.microsoft.com/office/powerpoint/2010/main" val="4026785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86DCB4-52F0-4055-8584-5F902F98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595" y="2111668"/>
            <a:ext cx="4735000" cy="193214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887B4D-5795-4C44-93A1-9E76EACA2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05" y="1347955"/>
            <a:ext cx="3558417" cy="345957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501B2BC-05B6-48E9-8C4D-EADF2F230696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5D3471-D93D-4C2E-A216-656E13B95210}"/>
              </a:ext>
            </a:extLst>
          </p:cNvPr>
          <p:cNvSpPr txBox="1"/>
          <p:nvPr/>
        </p:nvSpPr>
        <p:spPr>
          <a:xfrm>
            <a:off x="2861140" y="276997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MORE EXAMPLES OF BAYESIAN THINKING……….</a:t>
            </a:r>
          </a:p>
        </p:txBody>
      </p:sp>
    </p:spTree>
    <p:extLst>
      <p:ext uri="{BB962C8B-B14F-4D97-AF65-F5344CB8AC3E}">
        <p14:creationId xmlns:p14="http://schemas.microsoft.com/office/powerpoint/2010/main" val="368487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7CFDF6B-A754-4CBA-B0DC-998FCE1A7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58768"/>
              </p:ext>
            </p:extLst>
          </p:nvPr>
        </p:nvGraphicFramePr>
        <p:xfrm>
          <a:off x="2028752" y="2433011"/>
          <a:ext cx="812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732500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179003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036280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020505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74399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114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Scones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Tea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Scones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2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4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3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50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1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942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8D73377-1F06-424B-9174-61B77ED591D7}"/>
              </a:ext>
            </a:extLst>
          </p:cNvPr>
          <p:cNvSpPr txBox="1"/>
          <p:nvPr/>
        </p:nvSpPr>
        <p:spPr>
          <a:xfrm>
            <a:off x="432261" y="1228035"/>
            <a:ext cx="9249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Teahouse example: What fraction of consumers order both tea and scones?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A0FBE1-C4DE-4F94-A943-C7E4BA0E202D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8FC10A-3FAA-41A7-8CF7-B08F5100BFCE}"/>
              </a:ext>
            </a:extLst>
          </p:cNvPr>
          <p:cNvSpPr txBox="1"/>
          <p:nvPr/>
        </p:nvSpPr>
        <p:spPr>
          <a:xfrm>
            <a:off x="2892198" y="276812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 AND THE PROBLEM OF INVERSE PROBABILITY</a:t>
            </a:r>
          </a:p>
        </p:txBody>
      </p:sp>
    </p:spTree>
    <p:extLst>
      <p:ext uri="{BB962C8B-B14F-4D97-AF65-F5344CB8AC3E}">
        <p14:creationId xmlns:p14="http://schemas.microsoft.com/office/powerpoint/2010/main" val="272975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7CFDF6B-A754-4CBA-B0DC-998FCE1A7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87107"/>
              </p:ext>
            </p:extLst>
          </p:nvPr>
        </p:nvGraphicFramePr>
        <p:xfrm>
          <a:off x="2142835" y="2470975"/>
          <a:ext cx="812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732500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179003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036280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020505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74399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114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Scones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Tea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Scones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2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4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3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50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1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942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A25570-8C17-4C83-8EAC-2BA2DABBD8F3}"/>
              </a:ext>
            </a:extLst>
          </p:cNvPr>
          <p:cNvSpPr txBox="1"/>
          <p:nvPr/>
        </p:nvSpPr>
        <p:spPr>
          <a:xfrm>
            <a:off x="5510972" y="5445299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P(T) = 8/12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FA7294-A571-4D21-9957-A8EE563CE24F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2EAC-0F8C-46A5-A0A6-DA9171A1DAC7}"/>
              </a:ext>
            </a:extLst>
          </p:cNvPr>
          <p:cNvSpPr txBox="1"/>
          <p:nvPr/>
        </p:nvSpPr>
        <p:spPr>
          <a:xfrm>
            <a:off x="2892198" y="276812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 AND THE PROBLEM OF INVERSE PROBABILITY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260AB-9BE8-422B-A9F1-19561CB3D379}"/>
              </a:ext>
            </a:extLst>
          </p:cNvPr>
          <p:cNvSpPr txBox="1"/>
          <p:nvPr/>
        </p:nvSpPr>
        <p:spPr>
          <a:xfrm>
            <a:off x="432261" y="1228035"/>
            <a:ext cx="9249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Teahouse example: What fraction of consumers order both tea and scones?</a:t>
            </a:r>
          </a:p>
        </p:txBody>
      </p:sp>
    </p:spTree>
    <p:extLst>
      <p:ext uri="{BB962C8B-B14F-4D97-AF65-F5344CB8AC3E}">
        <p14:creationId xmlns:p14="http://schemas.microsoft.com/office/powerpoint/2010/main" val="260622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4882B-6FD2-4457-AB85-C5A0FFC304FF}"/>
              </a:ext>
            </a:extLst>
          </p:cNvPr>
          <p:cNvSpPr txBox="1"/>
          <p:nvPr/>
        </p:nvSpPr>
        <p:spPr>
          <a:xfrm>
            <a:off x="5509288" y="535616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P(S|T) = 4/8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BFF018-B3C4-4C70-A108-E18A8B663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33496"/>
              </p:ext>
            </p:extLst>
          </p:nvPr>
        </p:nvGraphicFramePr>
        <p:xfrm>
          <a:off x="2051395" y="2270451"/>
          <a:ext cx="812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732500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179003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036280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020505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74399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114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Scones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Tea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Scones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2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4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3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50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1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9425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2FCB4DF-CCE0-49EC-A47E-37C03390122C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B5B527-F6EE-4AA3-8371-43E4653CAA03}"/>
              </a:ext>
            </a:extLst>
          </p:cNvPr>
          <p:cNvSpPr txBox="1"/>
          <p:nvPr/>
        </p:nvSpPr>
        <p:spPr>
          <a:xfrm>
            <a:off x="2892198" y="276812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 AND THE PROBLEM OF INVERSE PROBABILITY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30EA27-ABB0-4A32-80F3-8EC35B54191A}"/>
              </a:ext>
            </a:extLst>
          </p:cNvPr>
          <p:cNvSpPr txBox="1"/>
          <p:nvPr/>
        </p:nvSpPr>
        <p:spPr>
          <a:xfrm>
            <a:off x="432261" y="1228035"/>
            <a:ext cx="9249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Teahouse example: What fraction of consumers order both tea and scones?</a:t>
            </a:r>
          </a:p>
        </p:txBody>
      </p:sp>
    </p:spTree>
    <p:extLst>
      <p:ext uri="{BB962C8B-B14F-4D97-AF65-F5344CB8AC3E}">
        <p14:creationId xmlns:p14="http://schemas.microsoft.com/office/powerpoint/2010/main" val="415775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4882B-6FD2-4457-AB85-C5A0FFC304FF}"/>
              </a:ext>
            </a:extLst>
          </p:cNvPr>
          <p:cNvSpPr txBox="1"/>
          <p:nvPr/>
        </p:nvSpPr>
        <p:spPr>
          <a:xfrm>
            <a:off x="3334108" y="1921498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P(S|T) </a:t>
            </a:r>
          </a:p>
          <a:p>
            <a:r>
              <a:rPr lang="en-US" dirty="0">
                <a:latin typeface="Comic Sans MS" panose="030F0702030302020204" pitchFamily="66" charset="0"/>
              </a:rPr>
              <a:t>   4/8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8AE35-0FA7-4378-983B-ACC86F7CBE15}"/>
              </a:ext>
            </a:extLst>
          </p:cNvPr>
          <p:cNvSpPr txBox="1"/>
          <p:nvPr/>
        </p:nvSpPr>
        <p:spPr>
          <a:xfrm>
            <a:off x="2417442" y="1900834"/>
            <a:ext cx="82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P(T)  </a:t>
            </a:r>
          </a:p>
          <a:p>
            <a:r>
              <a:rPr lang="en-US" dirty="0">
                <a:latin typeface="Comic Sans MS" panose="030F0702030302020204" pitchFamily="66" charset="0"/>
              </a:rPr>
              <a:t>8/12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46FA5-8520-46D9-AF2D-0EF6C24F811B}"/>
              </a:ext>
            </a:extLst>
          </p:cNvPr>
          <p:cNvSpPr txBox="1"/>
          <p:nvPr/>
        </p:nvSpPr>
        <p:spPr>
          <a:xfrm>
            <a:off x="3080727" y="1977977"/>
            <a:ext cx="18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ABE5E-099A-4894-B2CF-E284AFB6393D}"/>
              </a:ext>
            </a:extLst>
          </p:cNvPr>
          <p:cNvSpPr txBox="1"/>
          <p:nvPr/>
        </p:nvSpPr>
        <p:spPr>
          <a:xfrm>
            <a:off x="4155167" y="1900834"/>
            <a:ext cx="260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= P (T AND S) 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 4/12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4B3B0F-7869-4E15-A609-EB438FA66B1B}"/>
              </a:ext>
            </a:extLst>
          </p:cNvPr>
          <p:cNvGrpSpPr/>
          <p:nvPr/>
        </p:nvGrpSpPr>
        <p:grpSpPr>
          <a:xfrm>
            <a:off x="6454186" y="2313129"/>
            <a:ext cx="3106994" cy="2428568"/>
            <a:chOff x="8701548" y="3942735"/>
            <a:chExt cx="3106994" cy="2428568"/>
          </a:xfrm>
        </p:grpSpPr>
        <p:sp>
          <p:nvSpPr>
            <p:cNvPr id="10" name="Explosion: 8 Points 9">
              <a:extLst>
                <a:ext uri="{FF2B5EF4-FFF2-40B4-BE49-F238E27FC236}">
                  <a16:creationId xmlns:a16="http://schemas.microsoft.com/office/drawing/2014/main" id="{CF501850-79A9-480D-AC4D-D9C0801776DF}"/>
                </a:ext>
              </a:extLst>
            </p:cNvPr>
            <p:cNvSpPr/>
            <p:nvPr/>
          </p:nvSpPr>
          <p:spPr>
            <a:xfrm>
              <a:off x="8701548" y="3942735"/>
              <a:ext cx="3106994" cy="2428568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BAF4487-7CF7-4B1A-83C0-CD81A156C38F}"/>
                </a:ext>
              </a:extLst>
            </p:cNvPr>
            <p:cNvGrpSpPr/>
            <p:nvPr/>
          </p:nvGrpSpPr>
          <p:grpSpPr>
            <a:xfrm>
              <a:off x="9351172" y="4892899"/>
              <a:ext cx="1898277" cy="369332"/>
              <a:chOff x="9351172" y="4892899"/>
              <a:chExt cx="1898277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09F0AA-1FA6-435F-A075-1CE1A22E8FB0}"/>
                  </a:ext>
                </a:extLst>
              </p:cNvPr>
              <p:cNvSpPr txBox="1"/>
              <p:nvPr/>
            </p:nvSpPr>
            <p:spPr>
              <a:xfrm>
                <a:off x="9351172" y="4892899"/>
                <a:ext cx="1898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Tea</a:t>
                </a:r>
                <a:r>
                  <a:rPr lang="en-US" dirty="0">
                    <a:latin typeface="Comic Sans MS" panose="030F0702030302020204" pitchFamily="66" charset="0"/>
                  </a:rPr>
                  <a:t>        </a:t>
                </a:r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Scones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3E2114-8DFA-4EEC-864B-55D926769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3552" y="5077565"/>
                <a:ext cx="2743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488092-27A2-466B-99F0-4C44A2A85B40}"/>
              </a:ext>
            </a:extLst>
          </p:cNvPr>
          <p:cNvSpPr txBox="1"/>
          <p:nvPr/>
        </p:nvSpPr>
        <p:spPr>
          <a:xfrm>
            <a:off x="2373383" y="3254068"/>
            <a:ext cx="417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FORWARD PROBABILITY 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64E10B-5577-4286-81B5-E23F3CC347E5}"/>
              </a:ext>
            </a:extLst>
          </p:cNvPr>
          <p:cNvSpPr txBox="1"/>
          <p:nvPr/>
        </p:nvSpPr>
        <p:spPr>
          <a:xfrm>
            <a:off x="432261" y="5558904"/>
            <a:ext cx="11445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BUT…WHAT IF WE WANT TO KNOW PROBABILITY OF TEA GIVEN THAT THEY ORDER SCONES?? </a:t>
            </a:r>
          </a:p>
          <a:p>
            <a:pPr algn="ctr"/>
            <a:r>
              <a:rPr lang="en-US" b="1" dirty="0">
                <a:latin typeface="Comic Sans MS" panose="030F0702030302020204" pitchFamily="66" charset="0"/>
              </a:rPr>
              <a:t>P (T|S)???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332D1F-56D9-4EA1-8DDA-7E36D4A5C144}"/>
              </a:ext>
            </a:extLst>
          </p:cNvPr>
          <p:cNvSpPr txBox="1"/>
          <p:nvPr/>
        </p:nvSpPr>
        <p:spPr>
          <a:xfrm>
            <a:off x="9814561" y="2827474"/>
            <a:ext cx="1818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Once we know the probability of order Tea, what is the probability of order Scones?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CCC227-0CCC-497B-9E17-C2BBC12021BD}"/>
              </a:ext>
            </a:extLst>
          </p:cNvPr>
          <p:cNvSpPr txBox="1"/>
          <p:nvPr/>
        </p:nvSpPr>
        <p:spPr>
          <a:xfrm>
            <a:off x="7577029" y="3570865"/>
            <a:ext cx="932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P(S|T)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976552-20BD-491C-9C13-41F7C9B2F415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8E752E-7600-47C5-B6F7-F232EA0932F0}"/>
              </a:ext>
            </a:extLst>
          </p:cNvPr>
          <p:cNvSpPr txBox="1"/>
          <p:nvPr/>
        </p:nvSpPr>
        <p:spPr>
          <a:xfrm>
            <a:off x="2892198" y="276812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 AND THE PROBLEM OF INVERSE PROBABILITY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0F3504-C249-48DE-9D92-5CFA579BF0E3}"/>
              </a:ext>
            </a:extLst>
          </p:cNvPr>
          <p:cNvSpPr txBox="1"/>
          <p:nvPr/>
        </p:nvSpPr>
        <p:spPr>
          <a:xfrm>
            <a:off x="432261" y="1228035"/>
            <a:ext cx="9249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Teahouse example: What fraction of consumers order both tea and scones?</a:t>
            </a:r>
          </a:p>
        </p:txBody>
      </p:sp>
    </p:spTree>
    <p:extLst>
      <p:ext uri="{BB962C8B-B14F-4D97-AF65-F5344CB8AC3E}">
        <p14:creationId xmlns:p14="http://schemas.microsoft.com/office/powerpoint/2010/main" val="396544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4882B-6FD2-4457-AB85-C5A0FFC304FF}"/>
              </a:ext>
            </a:extLst>
          </p:cNvPr>
          <p:cNvSpPr txBox="1"/>
          <p:nvPr/>
        </p:nvSpPr>
        <p:spPr>
          <a:xfrm>
            <a:off x="5058887" y="4838007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P(S) = 5/12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BFF018-B3C4-4C70-A108-E18A8B663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01115"/>
              </p:ext>
            </p:extLst>
          </p:nvPr>
        </p:nvGraphicFramePr>
        <p:xfrm>
          <a:off x="1736435" y="1975811"/>
          <a:ext cx="812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732500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179003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036280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020505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74399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114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Scones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Tea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Scones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2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4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3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50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1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Yes</a:t>
                      </a:r>
                      <a:endParaRPr lang="en-US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9425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080C433-BB2D-4296-A27F-B8D671709C63}"/>
              </a:ext>
            </a:extLst>
          </p:cNvPr>
          <p:cNvSpPr/>
          <p:nvPr/>
        </p:nvSpPr>
        <p:spPr>
          <a:xfrm>
            <a:off x="583263" y="73736"/>
            <a:ext cx="11018982" cy="775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70220-E88C-42AB-8463-72E7B7F617C6}"/>
              </a:ext>
            </a:extLst>
          </p:cNvPr>
          <p:cNvSpPr txBox="1"/>
          <p:nvPr/>
        </p:nvSpPr>
        <p:spPr>
          <a:xfrm>
            <a:off x="2892198" y="276812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BAYES AND THE PROBLEM OF INVERSE PROBABILITY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C8AFD-4A35-4CE4-A9B0-9B79B5E1EFB6}"/>
              </a:ext>
            </a:extLst>
          </p:cNvPr>
          <p:cNvSpPr txBox="1"/>
          <p:nvPr/>
        </p:nvSpPr>
        <p:spPr>
          <a:xfrm>
            <a:off x="432261" y="1228035"/>
            <a:ext cx="9249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Teahouse example: What fraction of consumers order both tea and scones?</a:t>
            </a:r>
          </a:p>
        </p:txBody>
      </p:sp>
    </p:spTree>
    <p:extLst>
      <p:ext uri="{BB962C8B-B14F-4D97-AF65-F5344CB8AC3E}">
        <p14:creationId xmlns:p14="http://schemas.microsoft.com/office/powerpoint/2010/main" val="379686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5277</TotalTime>
  <Words>3693</Words>
  <Application>Microsoft Office PowerPoint</Application>
  <PresentationFormat>Widescreen</PresentationFormat>
  <Paragraphs>723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Comic Sans MS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Chiozza</dc:creator>
  <cp:lastModifiedBy>Mariana Chiozza</cp:lastModifiedBy>
  <cp:revision>95</cp:revision>
  <dcterms:created xsi:type="dcterms:W3CDTF">2021-01-25T17:46:44Z</dcterms:created>
  <dcterms:modified xsi:type="dcterms:W3CDTF">2021-02-03T15:53:31Z</dcterms:modified>
</cp:coreProperties>
</file>