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61" r:id="rId4"/>
    <p:sldId id="258" r:id="rId5"/>
    <p:sldId id="259" r:id="rId6"/>
    <p:sldId id="279" r:id="rId7"/>
    <p:sldId id="262" r:id="rId8"/>
    <p:sldId id="263" r:id="rId9"/>
    <p:sldId id="260" r:id="rId10"/>
    <p:sldId id="264" r:id="rId11"/>
    <p:sldId id="267" r:id="rId12"/>
    <p:sldId id="266" r:id="rId13"/>
    <p:sldId id="269" r:id="rId14"/>
    <p:sldId id="270" r:id="rId15"/>
    <p:sldId id="271" r:id="rId16"/>
    <p:sldId id="265" r:id="rId17"/>
    <p:sldId id="273" r:id="rId18"/>
    <p:sldId id="274" r:id="rId19"/>
    <p:sldId id="272" r:id="rId20"/>
    <p:sldId id="276" r:id="rId21"/>
    <p:sldId id="275" r:id="rId22"/>
    <p:sldId id="277" r:id="rId23"/>
    <p:sldId id="278"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329"/>
    <p:restoredTop sz="94694"/>
  </p:normalViewPr>
  <p:slideViewPr>
    <p:cSldViewPr snapToGrid="0" snapToObjects="1">
      <p:cViewPr varScale="1">
        <p:scale>
          <a:sx n="144" d="100"/>
          <a:sy n="144" d="100"/>
        </p:scale>
        <p:origin x="736"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D156F3-02A5-7E41-A55C-08324EFDF34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E17E550-8677-5B48-B967-34BD1F02800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E65C07E-E262-2F48-909C-27AD6F3A96B1}"/>
              </a:ext>
            </a:extLst>
          </p:cNvPr>
          <p:cNvSpPr>
            <a:spLocks noGrp="1"/>
          </p:cNvSpPr>
          <p:nvPr>
            <p:ph type="dt" sz="half" idx="10"/>
          </p:nvPr>
        </p:nvSpPr>
        <p:spPr/>
        <p:txBody>
          <a:bodyPr/>
          <a:lstStyle/>
          <a:p>
            <a:fld id="{A5F03B59-932A-A948-84F9-047313839CDC}" type="datetimeFigureOut">
              <a:rPr lang="en-US" smtClean="0"/>
              <a:t>5/11/21</a:t>
            </a:fld>
            <a:endParaRPr lang="en-US"/>
          </a:p>
        </p:txBody>
      </p:sp>
      <p:sp>
        <p:nvSpPr>
          <p:cNvPr id="5" name="Footer Placeholder 4">
            <a:extLst>
              <a:ext uri="{FF2B5EF4-FFF2-40B4-BE49-F238E27FC236}">
                <a16:creationId xmlns:a16="http://schemas.microsoft.com/office/drawing/2014/main" id="{9ABADA9D-FF07-624E-80B5-E0467377DD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2E0BC3-F69B-CC47-86CF-F19153C57BFB}"/>
              </a:ext>
            </a:extLst>
          </p:cNvPr>
          <p:cNvSpPr>
            <a:spLocks noGrp="1"/>
          </p:cNvSpPr>
          <p:nvPr>
            <p:ph type="sldNum" sz="quarter" idx="12"/>
          </p:nvPr>
        </p:nvSpPr>
        <p:spPr/>
        <p:txBody>
          <a:bodyPr/>
          <a:lstStyle/>
          <a:p>
            <a:fld id="{AEEE93BA-7533-5A4C-8A7F-3C9C65BEDF14}" type="slidenum">
              <a:rPr lang="en-US" smtClean="0"/>
              <a:t>‹#›</a:t>
            </a:fld>
            <a:endParaRPr lang="en-US"/>
          </a:p>
        </p:txBody>
      </p:sp>
    </p:spTree>
    <p:extLst>
      <p:ext uri="{BB962C8B-B14F-4D97-AF65-F5344CB8AC3E}">
        <p14:creationId xmlns:p14="http://schemas.microsoft.com/office/powerpoint/2010/main" val="944852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1A8F3F-5B24-D144-9DF8-2E220168D30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7C3CC33-B19B-5748-B524-AA7ACDADA32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64A556F-C87A-544D-A1F2-E6C67022A8AD}"/>
              </a:ext>
            </a:extLst>
          </p:cNvPr>
          <p:cNvSpPr>
            <a:spLocks noGrp="1"/>
          </p:cNvSpPr>
          <p:nvPr>
            <p:ph type="dt" sz="half" idx="10"/>
          </p:nvPr>
        </p:nvSpPr>
        <p:spPr/>
        <p:txBody>
          <a:bodyPr/>
          <a:lstStyle/>
          <a:p>
            <a:fld id="{A5F03B59-932A-A948-84F9-047313839CDC}" type="datetimeFigureOut">
              <a:rPr lang="en-US" smtClean="0"/>
              <a:t>5/11/21</a:t>
            </a:fld>
            <a:endParaRPr lang="en-US"/>
          </a:p>
        </p:txBody>
      </p:sp>
      <p:sp>
        <p:nvSpPr>
          <p:cNvPr id="5" name="Footer Placeholder 4">
            <a:extLst>
              <a:ext uri="{FF2B5EF4-FFF2-40B4-BE49-F238E27FC236}">
                <a16:creationId xmlns:a16="http://schemas.microsoft.com/office/drawing/2014/main" id="{E66A8DE7-95AE-1240-A9B4-22A3B5D650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0CBEA5-970D-C047-BE11-6B0D1872C492}"/>
              </a:ext>
            </a:extLst>
          </p:cNvPr>
          <p:cNvSpPr>
            <a:spLocks noGrp="1"/>
          </p:cNvSpPr>
          <p:nvPr>
            <p:ph type="sldNum" sz="quarter" idx="12"/>
          </p:nvPr>
        </p:nvSpPr>
        <p:spPr/>
        <p:txBody>
          <a:bodyPr/>
          <a:lstStyle/>
          <a:p>
            <a:fld id="{AEEE93BA-7533-5A4C-8A7F-3C9C65BEDF14}" type="slidenum">
              <a:rPr lang="en-US" smtClean="0"/>
              <a:t>‹#›</a:t>
            </a:fld>
            <a:endParaRPr lang="en-US"/>
          </a:p>
        </p:txBody>
      </p:sp>
    </p:spTree>
    <p:extLst>
      <p:ext uri="{BB962C8B-B14F-4D97-AF65-F5344CB8AC3E}">
        <p14:creationId xmlns:p14="http://schemas.microsoft.com/office/powerpoint/2010/main" val="21078072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B26A8E7-BACC-814B-AF2E-4C17CEC3804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0AE0B88-1113-D04C-838E-CFDF33A4DA6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BF40EB0-1CF9-7E40-9247-42F8D3C39D38}"/>
              </a:ext>
            </a:extLst>
          </p:cNvPr>
          <p:cNvSpPr>
            <a:spLocks noGrp="1"/>
          </p:cNvSpPr>
          <p:nvPr>
            <p:ph type="dt" sz="half" idx="10"/>
          </p:nvPr>
        </p:nvSpPr>
        <p:spPr/>
        <p:txBody>
          <a:bodyPr/>
          <a:lstStyle/>
          <a:p>
            <a:fld id="{A5F03B59-932A-A948-84F9-047313839CDC}" type="datetimeFigureOut">
              <a:rPr lang="en-US" smtClean="0"/>
              <a:t>5/11/21</a:t>
            </a:fld>
            <a:endParaRPr lang="en-US"/>
          </a:p>
        </p:txBody>
      </p:sp>
      <p:sp>
        <p:nvSpPr>
          <p:cNvPr id="5" name="Footer Placeholder 4">
            <a:extLst>
              <a:ext uri="{FF2B5EF4-FFF2-40B4-BE49-F238E27FC236}">
                <a16:creationId xmlns:a16="http://schemas.microsoft.com/office/drawing/2014/main" id="{DBFB3C9B-A44D-324B-B392-E3FD763D98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99DC10-DBD5-F541-BE1C-7700D59B8935}"/>
              </a:ext>
            </a:extLst>
          </p:cNvPr>
          <p:cNvSpPr>
            <a:spLocks noGrp="1"/>
          </p:cNvSpPr>
          <p:nvPr>
            <p:ph type="sldNum" sz="quarter" idx="12"/>
          </p:nvPr>
        </p:nvSpPr>
        <p:spPr/>
        <p:txBody>
          <a:bodyPr/>
          <a:lstStyle/>
          <a:p>
            <a:fld id="{AEEE93BA-7533-5A4C-8A7F-3C9C65BEDF14}" type="slidenum">
              <a:rPr lang="en-US" smtClean="0"/>
              <a:t>‹#›</a:t>
            </a:fld>
            <a:endParaRPr lang="en-US"/>
          </a:p>
        </p:txBody>
      </p:sp>
    </p:spTree>
    <p:extLst>
      <p:ext uri="{BB962C8B-B14F-4D97-AF65-F5344CB8AC3E}">
        <p14:creationId xmlns:p14="http://schemas.microsoft.com/office/powerpoint/2010/main" val="7494729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ADE1C9-3BB8-1A45-B762-C7E95AB1A77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39F131D-B883-D347-B428-32786C46BE0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66B2C82-C726-8044-9F30-4ACC45788B98}"/>
              </a:ext>
            </a:extLst>
          </p:cNvPr>
          <p:cNvSpPr>
            <a:spLocks noGrp="1"/>
          </p:cNvSpPr>
          <p:nvPr>
            <p:ph type="dt" sz="half" idx="10"/>
          </p:nvPr>
        </p:nvSpPr>
        <p:spPr/>
        <p:txBody>
          <a:bodyPr/>
          <a:lstStyle/>
          <a:p>
            <a:fld id="{A5F03B59-932A-A948-84F9-047313839CDC}" type="datetimeFigureOut">
              <a:rPr lang="en-US" smtClean="0"/>
              <a:t>5/11/21</a:t>
            </a:fld>
            <a:endParaRPr lang="en-US"/>
          </a:p>
        </p:txBody>
      </p:sp>
      <p:sp>
        <p:nvSpPr>
          <p:cNvPr id="5" name="Footer Placeholder 4">
            <a:extLst>
              <a:ext uri="{FF2B5EF4-FFF2-40B4-BE49-F238E27FC236}">
                <a16:creationId xmlns:a16="http://schemas.microsoft.com/office/drawing/2014/main" id="{7AF8990E-E837-6744-818D-4A4729B8FC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636D1A-F92D-F04A-BACF-575222A457DB}"/>
              </a:ext>
            </a:extLst>
          </p:cNvPr>
          <p:cNvSpPr>
            <a:spLocks noGrp="1"/>
          </p:cNvSpPr>
          <p:nvPr>
            <p:ph type="sldNum" sz="quarter" idx="12"/>
          </p:nvPr>
        </p:nvSpPr>
        <p:spPr/>
        <p:txBody>
          <a:bodyPr/>
          <a:lstStyle/>
          <a:p>
            <a:fld id="{AEEE93BA-7533-5A4C-8A7F-3C9C65BEDF14}" type="slidenum">
              <a:rPr lang="en-US" smtClean="0"/>
              <a:t>‹#›</a:t>
            </a:fld>
            <a:endParaRPr lang="en-US"/>
          </a:p>
        </p:txBody>
      </p:sp>
    </p:spTree>
    <p:extLst>
      <p:ext uri="{BB962C8B-B14F-4D97-AF65-F5344CB8AC3E}">
        <p14:creationId xmlns:p14="http://schemas.microsoft.com/office/powerpoint/2010/main" val="25315481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D03138-11CE-9E44-A3D4-00891BF229C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07DC25F-87D8-9649-8436-AEF74C7C45E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DCAD3A7-3856-6D43-8D2C-97B008D24CF0}"/>
              </a:ext>
            </a:extLst>
          </p:cNvPr>
          <p:cNvSpPr>
            <a:spLocks noGrp="1"/>
          </p:cNvSpPr>
          <p:nvPr>
            <p:ph type="dt" sz="half" idx="10"/>
          </p:nvPr>
        </p:nvSpPr>
        <p:spPr/>
        <p:txBody>
          <a:bodyPr/>
          <a:lstStyle/>
          <a:p>
            <a:fld id="{A5F03B59-932A-A948-84F9-047313839CDC}" type="datetimeFigureOut">
              <a:rPr lang="en-US" smtClean="0"/>
              <a:t>5/11/21</a:t>
            </a:fld>
            <a:endParaRPr lang="en-US"/>
          </a:p>
        </p:txBody>
      </p:sp>
      <p:sp>
        <p:nvSpPr>
          <p:cNvPr id="5" name="Footer Placeholder 4">
            <a:extLst>
              <a:ext uri="{FF2B5EF4-FFF2-40B4-BE49-F238E27FC236}">
                <a16:creationId xmlns:a16="http://schemas.microsoft.com/office/drawing/2014/main" id="{134A5706-A0D5-0843-A734-E143DA2148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E5D1608-99C9-FE47-B0D5-B15D26F19CB7}"/>
              </a:ext>
            </a:extLst>
          </p:cNvPr>
          <p:cNvSpPr>
            <a:spLocks noGrp="1"/>
          </p:cNvSpPr>
          <p:nvPr>
            <p:ph type="sldNum" sz="quarter" idx="12"/>
          </p:nvPr>
        </p:nvSpPr>
        <p:spPr/>
        <p:txBody>
          <a:bodyPr/>
          <a:lstStyle/>
          <a:p>
            <a:fld id="{AEEE93BA-7533-5A4C-8A7F-3C9C65BEDF14}" type="slidenum">
              <a:rPr lang="en-US" smtClean="0"/>
              <a:t>‹#›</a:t>
            </a:fld>
            <a:endParaRPr lang="en-US"/>
          </a:p>
        </p:txBody>
      </p:sp>
    </p:spTree>
    <p:extLst>
      <p:ext uri="{BB962C8B-B14F-4D97-AF65-F5344CB8AC3E}">
        <p14:creationId xmlns:p14="http://schemas.microsoft.com/office/powerpoint/2010/main" val="20551263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833FBD-94CC-0F4B-BFD6-273942D4D1F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90691CA-8E65-F648-AB88-06242B66ADE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BED9C80-5BF4-6A4E-BB80-F93DBBF0FD5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017053F-F5AD-F54F-BE13-6D4AD52ECB34}"/>
              </a:ext>
            </a:extLst>
          </p:cNvPr>
          <p:cNvSpPr>
            <a:spLocks noGrp="1"/>
          </p:cNvSpPr>
          <p:nvPr>
            <p:ph type="dt" sz="half" idx="10"/>
          </p:nvPr>
        </p:nvSpPr>
        <p:spPr/>
        <p:txBody>
          <a:bodyPr/>
          <a:lstStyle/>
          <a:p>
            <a:fld id="{A5F03B59-932A-A948-84F9-047313839CDC}" type="datetimeFigureOut">
              <a:rPr lang="en-US" smtClean="0"/>
              <a:t>5/11/21</a:t>
            </a:fld>
            <a:endParaRPr lang="en-US"/>
          </a:p>
        </p:txBody>
      </p:sp>
      <p:sp>
        <p:nvSpPr>
          <p:cNvPr id="6" name="Footer Placeholder 5">
            <a:extLst>
              <a:ext uri="{FF2B5EF4-FFF2-40B4-BE49-F238E27FC236}">
                <a16:creationId xmlns:a16="http://schemas.microsoft.com/office/drawing/2014/main" id="{8C6159B5-FDF0-C741-9BE8-3EF90BAF750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9397F8F-1A9C-544E-A97F-8B2DA2E5F366}"/>
              </a:ext>
            </a:extLst>
          </p:cNvPr>
          <p:cNvSpPr>
            <a:spLocks noGrp="1"/>
          </p:cNvSpPr>
          <p:nvPr>
            <p:ph type="sldNum" sz="quarter" idx="12"/>
          </p:nvPr>
        </p:nvSpPr>
        <p:spPr/>
        <p:txBody>
          <a:bodyPr/>
          <a:lstStyle/>
          <a:p>
            <a:fld id="{AEEE93BA-7533-5A4C-8A7F-3C9C65BEDF14}" type="slidenum">
              <a:rPr lang="en-US" smtClean="0"/>
              <a:t>‹#›</a:t>
            </a:fld>
            <a:endParaRPr lang="en-US"/>
          </a:p>
        </p:txBody>
      </p:sp>
    </p:spTree>
    <p:extLst>
      <p:ext uri="{BB962C8B-B14F-4D97-AF65-F5344CB8AC3E}">
        <p14:creationId xmlns:p14="http://schemas.microsoft.com/office/powerpoint/2010/main" val="4875162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F61833-85DB-144E-B635-541BABEA629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94EBE6A-6263-3D41-AC29-EA8F5E5F28A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BD01EAE-AF8A-384A-82C6-A726E88B6ED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68883A5-1133-D84C-8F5E-8FE4A331CDB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A9EF156-078D-E540-9596-0FBFEEADF13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79A7365-6E2B-FC45-A927-A47906397716}"/>
              </a:ext>
            </a:extLst>
          </p:cNvPr>
          <p:cNvSpPr>
            <a:spLocks noGrp="1"/>
          </p:cNvSpPr>
          <p:nvPr>
            <p:ph type="dt" sz="half" idx="10"/>
          </p:nvPr>
        </p:nvSpPr>
        <p:spPr/>
        <p:txBody>
          <a:bodyPr/>
          <a:lstStyle/>
          <a:p>
            <a:fld id="{A5F03B59-932A-A948-84F9-047313839CDC}" type="datetimeFigureOut">
              <a:rPr lang="en-US" smtClean="0"/>
              <a:t>5/11/21</a:t>
            </a:fld>
            <a:endParaRPr lang="en-US"/>
          </a:p>
        </p:txBody>
      </p:sp>
      <p:sp>
        <p:nvSpPr>
          <p:cNvPr id="8" name="Footer Placeholder 7">
            <a:extLst>
              <a:ext uri="{FF2B5EF4-FFF2-40B4-BE49-F238E27FC236}">
                <a16:creationId xmlns:a16="http://schemas.microsoft.com/office/drawing/2014/main" id="{CEB76D54-355F-AA4D-A438-E96FF2503D9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25A7583-205A-8B43-954E-94C9EDDF72E5}"/>
              </a:ext>
            </a:extLst>
          </p:cNvPr>
          <p:cNvSpPr>
            <a:spLocks noGrp="1"/>
          </p:cNvSpPr>
          <p:nvPr>
            <p:ph type="sldNum" sz="quarter" idx="12"/>
          </p:nvPr>
        </p:nvSpPr>
        <p:spPr/>
        <p:txBody>
          <a:bodyPr/>
          <a:lstStyle/>
          <a:p>
            <a:fld id="{AEEE93BA-7533-5A4C-8A7F-3C9C65BEDF14}" type="slidenum">
              <a:rPr lang="en-US" smtClean="0"/>
              <a:t>‹#›</a:t>
            </a:fld>
            <a:endParaRPr lang="en-US"/>
          </a:p>
        </p:txBody>
      </p:sp>
    </p:spTree>
    <p:extLst>
      <p:ext uri="{BB962C8B-B14F-4D97-AF65-F5344CB8AC3E}">
        <p14:creationId xmlns:p14="http://schemas.microsoft.com/office/powerpoint/2010/main" val="33389820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0641B-AAFE-D945-9A06-C46275680F9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F3FDF86-6C32-874D-B779-8309A7181546}"/>
              </a:ext>
            </a:extLst>
          </p:cNvPr>
          <p:cNvSpPr>
            <a:spLocks noGrp="1"/>
          </p:cNvSpPr>
          <p:nvPr>
            <p:ph type="dt" sz="half" idx="10"/>
          </p:nvPr>
        </p:nvSpPr>
        <p:spPr/>
        <p:txBody>
          <a:bodyPr/>
          <a:lstStyle/>
          <a:p>
            <a:fld id="{A5F03B59-932A-A948-84F9-047313839CDC}" type="datetimeFigureOut">
              <a:rPr lang="en-US" smtClean="0"/>
              <a:t>5/11/21</a:t>
            </a:fld>
            <a:endParaRPr lang="en-US"/>
          </a:p>
        </p:txBody>
      </p:sp>
      <p:sp>
        <p:nvSpPr>
          <p:cNvPr id="4" name="Footer Placeholder 3">
            <a:extLst>
              <a:ext uri="{FF2B5EF4-FFF2-40B4-BE49-F238E27FC236}">
                <a16:creationId xmlns:a16="http://schemas.microsoft.com/office/drawing/2014/main" id="{61D1CC3F-5D7B-7542-A374-7FE822FE102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669B611-F864-194B-8EE8-7B98E91BC98A}"/>
              </a:ext>
            </a:extLst>
          </p:cNvPr>
          <p:cNvSpPr>
            <a:spLocks noGrp="1"/>
          </p:cNvSpPr>
          <p:nvPr>
            <p:ph type="sldNum" sz="quarter" idx="12"/>
          </p:nvPr>
        </p:nvSpPr>
        <p:spPr/>
        <p:txBody>
          <a:bodyPr/>
          <a:lstStyle/>
          <a:p>
            <a:fld id="{AEEE93BA-7533-5A4C-8A7F-3C9C65BEDF14}" type="slidenum">
              <a:rPr lang="en-US" smtClean="0"/>
              <a:t>‹#›</a:t>
            </a:fld>
            <a:endParaRPr lang="en-US"/>
          </a:p>
        </p:txBody>
      </p:sp>
    </p:spTree>
    <p:extLst>
      <p:ext uri="{BB962C8B-B14F-4D97-AF65-F5344CB8AC3E}">
        <p14:creationId xmlns:p14="http://schemas.microsoft.com/office/powerpoint/2010/main" val="15626115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56AD90C-12C9-E04C-81AF-A90537E54B29}"/>
              </a:ext>
            </a:extLst>
          </p:cNvPr>
          <p:cNvSpPr>
            <a:spLocks noGrp="1"/>
          </p:cNvSpPr>
          <p:nvPr>
            <p:ph type="dt" sz="half" idx="10"/>
          </p:nvPr>
        </p:nvSpPr>
        <p:spPr/>
        <p:txBody>
          <a:bodyPr/>
          <a:lstStyle/>
          <a:p>
            <a:fld id="{A5F03B59-932A-A948-84F9-047313839CDC}" type="datetimeFigureOut">
              <a:rPr lang="en-US" smtClean="0"/>
              <a:t>5/11/21</a:t>
            </a:fld>
            <a:endParaRPr lang="en-US"/>
          </a:p>
        </p:txBody>
      </p:sp>
      <p:sp>
        <p:nvSpPr>
          <p:cNvPr id="3" name="Footer Placeholder 2">
            <a:extLst>
              <a:ext uri="{FF2B5EF4-FFF2-40B4-BE49-F238E27FC236}">
                <a16:creationId xmlns:a16="http://schemas.microsoft.com/office/drawing/2014/main" id="{1688B389-EBC6-F54F-A4D8-C8E5FB3759C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FCF1A5A-0C57-3F4C-A65A-DF7052070B7B}"/>
              </a:ext>
            </a:extLst>
          </p:cNvPr>
          <p:cNvSpPr>
            <a:spLocks noGrp="1"/>
          </p:cNvSpPr>
          <p:nvPr>
            <p:ph type="sldNum" sz="quarter" idx="12"/>
          </p:nvPr>
        </p:nvSpPr>
        <p:spPr/>
        <p:txBody>
          <a:bodyPr/>
          <a:lstStyle/>
          <a:p>
            <a:fld id="{AEEE93BA-7533-5A4C-8A7F-3C9C65BEDF14}" type="slidenum">
              <a:rPr lang="en-US" smtClean="0"/>
              <a:t>‹#›</a:t>
            </a:fld>
            <a:endParaRPr lang="en-US"/>
          </a:p>
        </p:txBody>
      </p:sp>
    </p:spTree>
    <p:extLst>
      <p:ext uri="{BB962C8B-B14F-4D97-AF65-F5344CB8AC3E}">
        <p14:creationId xmlns:p14="http://schemas.microsoft.com/office/powerpoint/2010/main" val="21160889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4D637E-A084-6244-9976-6F471C88FEF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156CC2E-FCC1-B844-B54C-AD5CB40A2E3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D34FD7C-EA32-6B4F-99A1-50E351A53A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B553D7A-67F5-364F-913E-4AB7B4C296C0}"/>
              </a:ext>
            </a:extLst>
          </p:cNvPr>
          <p:cNvSpPr>
            <a:spLocks noGrp="1"/>
          </p:cNvSpPr>
          <p:nvPr>
            <p:ph type="dt" sz="half" idx="10"/>
          </p:nvPr>
        </p:nvSpPr>
        <p:spPr/>
        <p:txBody>
          <a:bodyPr/>
          <a:lstStyle/>
          <a:p>
            <a:fld id="{A5F03B59-932A-A948-84F9-047313839CDC}" type="datetimeFigureOut">
              <a:rPr lang="en-US" smtClean="0"/>
              <a:t>5/11/21</a:t>
            </a:fld>
            <a:endParaRPr lang="en-US"/>
          </a:p>
        </p:txBody>
      </p:sp>
      <p:sp>
        <p:nvSpPr>
          <p:cNvPr id="6" name="Footer Placeholder 5">
            <a:extLst>
              <a:ext uri="{FF2B5EF4-FFF2-40B4-BE49-F238E27FC236}">
                <a16:creationId xmlns:a16="http://schemas.microsoft.com/office/drawing/2014/main" id="{FE71439F-5A92-0445-97F5-45AD6E0B08D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0D72BC1-B84A-A04E-AB8C-FDBA58DED1DB}"/>
              </a:ext>
            </a:extLst>
          </p:cNvPr>
          <p:cNvSpPr>
            <a:spLocks noGrp="1"/>
          </p:cNvSpPr>
          <p:nvPr>
            <p:ph type="sldNum" sz="quarter" idx="12"/>
          </p:nvPr>
        </p:nvSpPr>
        <p:spPr/>
        <p:txBody>
          <a:bodyPr/>
          <a:lstStyle/>
          <a:p>
            <a:fld id="{AEEE93BA-7533-5A4C-8A7F-3C9C65BEDF14}" type="slidenum">
              <a:rPr lang="en-US" smtClean="0"/>
              <a:t>‹#›</a:t>
            </a:fld>
            <a:endParaRPr lang="en-US"/>
          </a:p>
        </p:txBody>
      </p:sp>
    </p:spTree>
    <p:extLst>
      <p:ext uri="{BB962C8B-B14F-4D97-AF65-F5344CB8AC3E}">
        <p14:creationId xmlns:p14="http://schemas.microsoft.com/office/powerpoint/2010/main" val="15521880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D2031A-D2D8-284B-9DA1-164D71769D3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14EFFD7-1BF2-6747-8B40-CBE8393A364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3065D0E-3399-DC45-8B4F-D771BD7E9FA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A0C5536-92CB-044F-A29A-D9180E834E0F}"/>
              </a:ext>
            </a:extLst>
          </p:cNvPr>
          <p:cNvSpPr>
            <a:spLocks noGrp="1"/>
          </p:cNvSpPr>
          <p:nvPr>
            <p:ph type="dt" sz="half" idx="10"/>
          </p:nvPr>
        </p:nvSpPr>
        <p:spPr/>
        <p:txBody>
          <a:bodyPr/>
          <a:lstStyle/>
          <a:p>
            <a:fld id="{A5F03B59-932A-A948-84F9-047313839CDC}" type="datetimeFigureOut">
              <a:rPr lang="en-US" smtClean="0"/>
              <a:t>5/11/21</a:t>
            </a:fld>
            <a:endParaRPr lang="en-US"/>
          </a:p>
        </p:txBody>
      </p:sp>
      <p:sp>
        <p:nvSpPr>
          <p:cNvPr id="6" name="Footer Placeholder 5">
            <a:extLst>
              <a:ext uri="{FF2B5EF4-FFF2-40B4-BE49-F238E27FC236}">
                <a16:creationId xmlns:a16="http://schemas.microsoft.com/office/drawing/2014/main" id="{8FAA36BD-1680-F74B-B009-7225A84E39F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E85DB93-3A53-A043-9FB1-44F1BE923D66}"/>
              </a:ext>
            </a:extLst>
          </p:cNvPr>
          <p:cNvSpPr>
            <a:spLocks noGrp="1"/>
          </p:cNvSpPr>
          <p:nvPr>
            <p:ph type="sldNum" sz="quarter" idx="12"/>
          </p:nvPr>
        </p:nvSpPr>
        <p:spPr/>
        <p:txBody>
          <a:bodyPr/>
          <a:lstStyle/>
          <a:p>
            <a:fld id="{AEEE93BA-7533-5A4C-8A7F-3C9C65BEDF14}" type="slidenum">
              <a:rPr lang="en-US" smtClean="0"/>
              <a:t>‹#›</a:t>
            </a:fld>
            <a:endParaRPr lang="en-US"/>
          </a:p>
        </p:txBody>
      </p:sp>
    </p:spTree>
    <p:extLst>
      <p:ext uri="{BB962C8B-B14F-4D97-AF65-F5344CB8AC3E}">
        <p14:creationId xmlns:p14="http://schemas.microsoft.com/office/powerpoint/2010/main" val="1896784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D2FCE73-50BF-1E45-BCFC-0B80243B3D4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1491907-6553-9D4F-869C-256E6EECF00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06A1C31-C20A-FE4F-80E4-938D41173AB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5F03B59-932A-A948-84F9-047313839CDC}" type="datetimeFigureOut">
              <a:rPr lang="en-US" smtClean="0"/>
              <a:t>5/11/21</a:t>
            </a:fld>
            <a:endParaRPr lang="en-US"/>
          </a:p>
        </p:txBody>
      </p:sp>
      <p:sp>
        <p:nvSpPr>
          <p:cNvPr id="5" name="Footer Placeholder 4">
            <a:extLst>
              <a:ext uri="{FF2B5EF4-FFF2-40B4-BE49-F238E27FC236}">
                <a16:creationId xmlns:a16="http://schemas.microsoft.com/office/drawing/2014/main" id="{532E39B6-BCCE-9B4E-A17B-166F6524B03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A04D0B0-62D1-2F4E-956C-996FB17E288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EEE93BA-7533-5A4C-8A7F-3C9C65BEDF14}" type="slidenum">
              <a:rPr lang="en-US" smtClean="0"/>
              <a:t>‹#›</a:t>
            </a:fld>
            <a:endParaRPr lang="en-US"/>
          </a:p>
        </p:txBody>
      </p:sp>
    </p:spTree>
    <p:extLst>
      <p:ext uri="{BB962C8B-B14F-4D97-AF65-F5344CB8AC3E}">
        <p14:creationId xmlns:p14="http://schemas.microsoft.com/office/powerpoint/2010/main" val="27338992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B242F2-7291-7642-ABA6-E255ED1EA200}"/>
              </a:ext>
            </a:extLst>
          </p:cNvPr>
          <p:cNvSpPr>
            <a:spLocks noGrp="1"/>
          </p:cNvSpPr>
          <p:nvPr>
            <p:ph type="ctrTitle"/>
          </p:nvPr>
        </p:nvSpPr>
        <p:spPr/>
        <p:txBody>
          <a:bodyPr/>
          <a:lstStyle/>
          <a:p>
            <a:r>
              <a:rPr lang="en-US" dirty="0"/>
              <a:t>Pre-NOISE</a:t>
            </a:r>
          </a:p>
        </p:txBody>
      </p:sp>
      <p:sp>
        <p:nvSpPr>
          <p:cNvPr id="3" name="Subtitle 2">
            <a:extLst>
              <a:ext uri="{FF2B5EF4-FFF2-40B4-BE49-F238E27FC236}">
                <a16:creationId xmlns:a16="http://schemas.microsoft.com/office/drawing/2014/main" id="{FA838E5C-CA3D-3E43-B123-C659D0860409}"/>
              </a:ext>
            </a:extLst>
          </p:cNvPr>
          <p:cNvSpPr>
            <a:spLocks noGrp="1"/>
          </p:cNvSpPr>
          <p:nvPr>
            <p:ph type="subTitle" idx="1"/>
          </p:nvPr>
        </p:nvSpPr>
        <p:spPr/>
        <p:txBody>
          <a:bodyPr/>
          <a:lstStyle/>
          <a:p>
            <a:r>
              <a:rPr lang="en-US" dirty="0"/>
              <a:t>May 11</a:t>
            </a:r>
            <a:r>
              <a:rPr lang="en-US" baseline="30000" dirty="0"/>
              <a:t>th</a:t>
            </a:r>
            <a:r>
              <a:rPr lang="en-US" dirty="0"/>
              <a:t> 2021</a:t>
            </a:r>
          </a:p>
        </p:txBody>
      </p:sp>
    </p:spTree>
    <p:extLst>
      <p:ext uri="{BB962C8B-B14F-4D97-AF65-F5344CB8AC3E}">
        <p14:creationId xmlns:p14="http://schemas.microsoft.com/office/powerpoint/2010/main" val="27812964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05CA05-3ECD-0743-98AD-06CC8351165E}"/>
              </a:ext>
            </a:extLst>
          </p:cNvPr>
          <p:cNvSpPr>
            <a:spLocks noGrp="1"/>
          </p:cNvSpPr>
          <p:nvPr>
            <p:ph type="title"/>
          </p:nvPr>
        </p:nvSpPr>
        <p:spPr/>
        <p:txBody>
          <a:bodyPr/>
          <a:lstStyle/>
          <a:p>
            <a:r>
              <a:rPr lang="en-US" dirty="0"/>
              <a:t>Example: Steve</a:t>
            </a:r>
          </a:p>
        </p:txBody>
      </p:sp>
      <p:sp>
        <p:nvSpPr>
          <p:cNvPr id="3" name="Content Placeholder 2">
            <a:extLst>
              <a:ext uri="{FF2B5EF4-FFF2-40B4-BE49-F238E27FC236}">
                <a16:creationId xmlns:a16="http://schemas.microsoft.com/office/drawing/2014/main" id="{87D15C16-0BA9-844A-8543-274F9EACB9C3}"/>
              </a:ext>
            </a:extLst>
          </p:cNvPr>
          <p:cNvSpPr>
            <a:spLocks noGrp="1"/>
          </p:cNvSpPr>
          <p:nvPr>
            <p:ph idx="1"/>
          </p:nvPr>
        </p:nvSpPr>
        <p:spPr>
          <a:xfrm>
            <a:off x="838200" y="1825625"/>
            <a:ext cx="10515600" cy="4667250"/>
          </a:xfrm>
        </p:spPr>
        <p:txBody>
          <a:bodyPr>
            <a:normAutofit lnSpcReduction="10000"/>
          </a:bodyPr>
          <a:lstStyle/>
          <a:p>
            <a:r>
              <a:rPr lang="en-US" dirty="0"/>
              <a:t>“Steve is very shy and withdrawn, invariably helpful, but with little interest in people, or in the world of reality. A meek and tidy soul, he has a need for order and structure, and a passion for detail.”</a:t>
            </a:r>
          </a:p>
          <a:p>
            <a:endParaRPr lang="en-US" dirty="0"/>
          </a:p>
          <a:p>
            <a:r>
              <a:rPr lang="en-US" dirty="0"/>
              <a:t>Is Steve more likely to be a farmer or a librarian?</a:t>
            </a:r>
          </a:p>
          <a:p>
            <a:endParaRPr lang="en-US" dirty="0"/>
          </a:p>
          <a:p>
            <a:r>
              <a:rPr lang="en-US" dirty="0">
                <a:solidFill>
                  <a:srgbClr val="00B050"/>
                </a:solidFill>
              </a:rPr>
              <a:t>Let’s say that Steve lives in Iowa and there are about</a:t>
            </a:r>
          </a:p>
          <a:p>
            <a:pPr marL="0" indent="0">
              <a:buNone/>
            </a:pPr>
            <a:r>
              <a:rPr lang="en-US" dirty="0">
                <a:solidFill>
                  <a:srgbClr val="00B050"/>
                </a:solidFill>
              </a:rPr>
              <a:t> 100 farmers for every librarian.</a:t>
            </a:r>
          </a:p>
          <a:p>
            <a:endParaRPr lang="en-US" dirty="0">
              <a:solidFill>
                <a:srgbClr val="00B050"/>
              </a:solidFill>
            </a:endParaRPr>
          </a:p>
          <a:p>
            <a:r>
              <a:rPr lang="en-US" dirty="0">
                <a:solidFill>
                  <a:srgbClr val="00B050"/>
                </a:solidFill>
              </a:rPr>
              <a:t>We are ignoring the base-rate</a:t>
            </a:r>
          </a:p>
        </p:txBody>
      </p:sp>
      <p:pic>
        <p:nvPicPr>
          <p:cNvPr id="4" name="Picture 2" descr="Steve Lauber - Address, Phone Number, Public Records | Radaris">
            <a:extLst>
              <a:ext uri="{FF2B5EF4-FFF2-40B4-BE49-F238E27FC236}">
                <a16:creationId xmlns:a16="http://schemas.microsoft.com/office/drawing/2014/main" id="{346B2BDF-FC9A-A449-B980-5CF98746FFA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5956" r="22348" b="59391"/>
          <a:stretch/>
        </p:blipFill>
        <p:spPr bwMode="auto">
          <a:xfrm>
            <a:off x="9163879" y="3429000"/>
            <a:ext cx="2375452" cy="30434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20770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05CA05-3ECD-0743-98AD-06CC8351165E}"/>
              </a:ext>
            </a:extLst>
          </p:cNvPr>
          <p:cNvSpPr>
            <a:spLocks noGrp="1"/>
          </p:cNvSpPr>
          <p:nvPr>
            <p:ph type="title"/>
          </p:nvPr>
        </p:nvSpPr>
        <p:spPr/>
        <p:txBody>
          <a:bodyPr/>
          <a:lstStyle/>
          <a:p>
            <a:r>
              <a:rPr lang="en-US" dirty="0"/>
              <a:t>Example: Steve</a:t>
            </a:r>
          </a:p>
        </p:txBody>
      </p:sp>
      <p:sp>
        <p:nvSpPr>
          <p:cNvPr id="3" name="Content Placeholder 2">
            <a:extLst>
              <a:ext uri="{FF2B5EF4-FFF2-40B4-BE49-F238E27FC236}">
                <a16:creationId xmlns:a16="http://schemas.microsoft.com/office/drawing/2014/main" id="{87D15C16-0BA9-844A-8543-274F9EACB9C3}"/>
              </a:ext>
            </a:extLst>
          </p:cNvPr>
          <p:cNvSpPr>
            <a:spLocks noGrp="1"/>
          </p:cNvSpPr>
          <p:nvPr>
            <p:ph idx="1"/>
          </p:nvPr>
        </p:nvSpPr>
        <p:spPr>
          <a:xfrm>
            <a:off x="838200" y="1825625"/>
            <a:ext cx="10515600" cy="4667250"/>
          </a:xfrm>
        </p:spPr>
        <p:txBody>
          <a:bodyPr>
            <a:normAutofit/>
          </a:bodyPr>
          <a:lstStyle/>
          <a:p>
            <a:r>
              <a:rPr lang="en-US" dirty="0"/>
              <a:t>“Steve is very shy and withdrawn, invariably helpful, but with little interest in people, or in the world of reality. A meek and tidy soul, he has a need for order and structure, and a passion for detail.”</a:t>
            </a:r>
          </a:p>
          <a:p>
            <a:endParaRPr lang="en-US" dirty="0"/>
          </a:p>
          <a:p>
            <a:r>
              <a:rPr lang="en-US" dirty="0"/>
              <a:t>Is Steve more likely to be a farmer or a librarian?</a:t>
            </a:r>
          </a:p>
          <a:p>
            <a:endParaRPr lang="en-US" dirty="0"/>
          </a:p>
          <a:p>
            <a:r>
              <a:rPr lang="en-US" dirty="0">
                <a:solidFill>
                  <a:srgbClr val="00B050"/>
                </a:solidFill>
              </a:rPr>
              <a:t>Let’s say that Steve lives in Iowa and there are about</a:t>
            </a:r>
          </a:p>
          <a:p>
            <a:pPr marL="0" indent="0">
              <a:buNone/>
            </a:pPr>
            <a:r>
              <a:rPr lang="en-US" dirty="0">
                <a:solidFill>
                  <a:srgbClr val="00B050"/>
                </a:solidFill>
              </a:rPr>
              <a:t> 100 farmers for every librarian.</a:t>
            </a:r>
          </a:p>
          <a:p>
            <a:endParaRPr lang="en-US" dirty="0">
              <a:solidFill>
                <a:srgbClr val="00B050"/>
              </a:solidFill>
            </a:endParaRPr>
          </a:p>
        </p:txBody>
      </p:sp>
      <p:pic>
        <p:nvPicPr>
          <p:cNvPr id="4" name="Picture 2" descr="Steve Lauber - Address, Phone Number, Public Records | Radaris">
            <a:extLst>
              <a:ext uri="{FF2B5EF4-FFF2-40B4-BE49-F238E27FC236}">
                <a16:creationId xmlns:a16="http://schemas.microsoft.com/office/drawing/2014/main" id="{346B2BDF-FC9A-A449-B980-5CF98746FFA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5956" r="22348" b="59391"/>
          <a:stretch/>
        </p:blipFill>
        <p:spPr bwMode="auto">
          <a:xfrm>
            <a:off x="9163879" y="3429000"/>
            <a:ext cx="2375452" cy="30434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851817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46BBCB-A266-AC43-AD2C-09DFE2463C17}"/>
              </a:ext>
            </a:extLst>
          </p:cNvPr>
          <p:cNvSpPr>
            <a:spLocks noGrp="1"/>
          </p:cNvSpPr>
          <p:nvPr>
            <p:ph type="title"/>
          </p:nvPr>
        </p:nvSpPr>
        <p:spPr/>
        <p:txBody>
          <a:bodyPr/>
          <a:lstStyle/>
          <a:p>
            <a:r>
              <a:rPr lang="en-US" dirty="0"/>
              <a:t>Example: babies are born…</a:t>
            </a:r>
          </a:p>
        </p:txBody>
      </p:sp>
      <p:sp>
        <p:nvSpPr>
          <p:cNvPr id="3" name="Content Placeholder 2">
            <a:extLst>
              <a:ext uri="{FF2B5EF4-FFF2-40B4-BE49-F238E27FC236}">
                <a16:creationId xmlns:a16="http://schemas.microsoft.com/office/drawing/2014/main" id="{DA9F3DFE-76C2-C34C-8630-B91F3DC1FB97}"/>
              </a:ext>
            </a:extLst>
          </p:cNvPr>
          <p:cNvSpPr>
            <a:spLocks noGrp="1"/>
          </p:cNvSpPr>
          <p:nvPr>
            <p:ph idx="1"/>
          </p:nvPr>
        </p:nvSpPr>
        <p:spPr/>
        <p:txBody>
          <a:bodyPr>
            <a:normAutofit fontScale="92500" lnSpcReduction="10000"/>
          </a:bodyPr>
          <a:lstStyle/>
          <a:p>
            <a:r>
              <a:rPr lang="en-US" dirty="0"/>
              <a:t>A certain town is served by two hospitals. In the larger hospital about 45 babies are born each day, and in the smaller hospital about 15 babies are born each day. As you know, about 50 percent of all babies are boys. However, the exact percentage varies from day to day. Sometimes it may be higher than 50 percent, sometimes lower.</a:t>
            </a:r>
          </a:p>
          <a:p>
            <a:r>
              <a:rPr lang="en-US" dirty="0"/>
              <a:t> For a period of 1 year, each hospital recorded the days on which more than 60 percent of the babies born were boys.</a:t>
            </a:r>
          </a:p>
          <a:p>
            <a:r>
              <a:rPr lang="en-US" dirty="0"/>
              <a:t> Which hospital do you think recorded more such days?</a:t>
            </a:r>
          </a:p>
          <a:p>
            <a:r>
              <a:rPr lang="en-US" dirty="0"/>
              <a:t> - The larger hospital (A)</a:t>
            </a:r>
          </a:p>
          <a:p>
            <a:r>
              <a:rPr lang="en-US" dirty="0"/>
              <a:t> - The smaller hospital (B)</a:t>
            </a:r>
          </a:p>
          <a:p>
            <a:r>
              <a:rPr lang="en-US" dirty="0"/>
              <a:t> - About the same (that is, within 5 percent of each other) (C)</a:t>
            </a:r>
          </a:p>
        </p:txBody>
      </p:sp>
    </p:spTree>
    <p:extLst>
      <p:ext uri="{BB962C8B-B14F-4D97-AF65-F5344CB8AC3E}">
        <p14:creationId xmlns:p14="http://schemas.microsoft.com/office/powerpoint/2010/main" val="24010758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46BBCB-A266-AC43-AD2C-09DFE2463C17}"/>
              </a:ext>
            </a:extLst>
          </p:cNvPr>
          <p:cNvSpPr>
            <a:spLocks noGrp="1"/>
          </p:cNvSpPr>
          <p:nvPr>
            <p:ph type="title"/>
          </p:nvPr>
        </p:nvSpPr>
        <p:spPr/>
        <p:txBody>
          <a:bodyPr/>
          <a:lstStyle/>
          <a:p>
            <a:r>
              <a:rPr lang="en-US" dirty="0"/>
              <a:t>Example: babies are born…</a:t>
            </a:r>
          </a:p>
        </p:txBody>
      </p:sp>
      <p:sp>
        <p:nvSpPr>
          <p:cNvPr id="3" name="Content Placeholder 2">
            <a:extLst>
              <a:ext uri="{FF2B5EF4-FFF2-40B4-BE49-F238E27FC236}">
                <a16:creationId xmlns:a16="http://schemas.microsoft.com/office/drawing/2014/main" id="{DA9F3DFE-76C2-C34C-8630-B91F3DC1FB97}"/>
              </a:ext>
            </a:extLst>
          </p:cNvPr>
          <p:cNvSpPr>
            <a:spLocks noGrp="1"/>
          </p:cNvSpPr>
          <p:nvPr>
            <p:ph idx="1"/>
          </p:nvPr>
        </p:nvSpPr>
        <p:spPr/>
        <p:txBody>
          <a:bodyPr>
            <a:normAutofit fontScale="92500" lnSpcReduction="10000"/>
          </a:bodyPr>
          <a:lstStyle/>
          <a:p>
            <a:r>
              <a:rPr lang="en-US" dirty="0"/>
              <a:t>A certain town is served by two hospitals. In the larger hospital about 45 babies are born each day, and in the smaller hospital about 15 babies are born each day. As you know, about 50 percent of all babies are boys. However, the exact percentage varies from day to day. Sometimes it may be higher than 50 percent, sometimes lower.</a:t>
            </a:r>
          </a:p>
          <a:p>
            <a:r>
              <a:rPr lang="en-US" dirty="0"/>
              <a:t> For a period of 1 year, each hospital recorded the days on which more than 60 percent of the babies born were boys.</a:t>
            </a:r>
          </a:p>
          <a:p>
            <a:r>
              <a:rPr lang="en-US" dirty="0"/>
              <a:t> Which hospital do you think recorded more such days?</a:t>
            </a:r>
          </a:p>
          <a:p>
            <a:r>
              <a:rPr lang="en-US" dirty="0"/>
              <a:t> - The larger hospital (21)</a:t>
            </a:r>
          </a:p>
          <a:p>
            <a:r>
              <a:rPr lang="en-US" dirty="0"/>
              <a:t> - The smaller hospital (21)</a:t>
            </a:r>
          </a:p>
          <a:p>
            <a:r>
              <a:rPr lang="en-US" dirty="0"/>
              <a:t> - About the same (that is, within 5 percent of each other) (53)</a:t>
            </a:r>
          </a:p>
        </p:txBody>
      </p:sp>
    </p:spTree>
    <p:extLst>
      <p:ext uri="{BB962C8B-B14F-4D97-AF65-F5344CB8AC3E}">
        <p14:creationId xmlns:p14="http://schemas.microsoft.com/office/powerpoint/2010/main" val="19007498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E03D8-C814-1D47-BBC4-7ACFCB3E7291}"/>
              </a:ext>
            </a:extLst>
          </p:cNvPr>
          <p:cNvSpPr>
            <a:spLocks noGrp="1"/>
          </p:cNvSpPr>
          <p:nvPr>
            <p:ph type="title"/>
          </p:nvPr>
        </p:nvSpPr>
        <p:spPr/>
        <p:txBody>
          <a:bodyPr/>
          <a:lstStyle/>
          <a:p>
            <a:r>
              <a:rPr lang="en-US" dirty="0"/>
              <a:t>Example: Games of chance</a:t>
            </a:r>
          </a:p>
        </p:txBody>
      </p:sp>
      <p:sp>
        <p:nvSpPr>
          <p:cNvPr id="3" name="Content Placeholder 2">
            <a:extLst>
              <a:ext uri="{FF2B5EF4-FFF2-40B4-BE49-F238E27FC236}">
                <a16:creationId xmlns:a16="http://schemas.microsoft.com/office/drawing/2014/main" id="{BF073C7F-32C3-E64E-8331-8C70179066BA}"/>
              </a:ext>
            </a:extLst>
          </p:cNvPr>
          <p:cNvSpPr>
            <a:spLocks noGrp="1"/>
          </p:cNvSpPr>
          <p:nvPr>
            <p:ph idx="1"/>
          </p:nvPr>
        </p:nvSpPr>
        <p:spPr/>
        <p:txBody>
          <a:bodyPr/>
          <a:lstStyle/>
          <a:p>
            <a:r>
              <a:rPr lang="en-US" dirty="0"/>
              <a:t>Which sequence is more likely in a flip coin?</a:t>
            </a:r>
          </a:p>
          <a:p>
            <a:pPr lvl="1"/>
            <a:r>
              <a:rPr lang="en-US" dirty="0"/>
              <a:t>A) H-H-H-T-T-T</a:t>
            </a:r>
          </a:p>
          <a:p>
            <a:pPr lvl="1"/>
            <a:r>
              <a:rPr lang="en-US" dirty="0"/>
              <a:t>B) H-T-H-T-H-T</a:t>
            </a:r>
          </a:p>
          <a:p>
            <a:pPr lvl="1"/>
            <a:r>
              <a:rPr lang="en-US" dirty="0"/>
              <a:t>C) H-H-T-T-H-H</a:t>
            </a:r>
          </a:p>
        </p:txBody>
      </p:sp>
    </p:spTree>
    <p:extLst>
      <p:ext uri="{BB962C8B-B14F-4D97-AF65-F5344CB8AC3E}">
        <p14:creationId xmlns:p14="http://schemas.microsoft.com/office/powerpoint/2010/main" val="21341853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E03D8-C814-1D47-BBC4-7ACFCB3E7291}"/>
              </a:ext>
            </a:extLst>
          </p:cNvPr>
          <p:cNvSpPr>
            <a:spLocks noGrp="1"/>
          </p:cNvSpPr>
          <p:nvPr>
            <p:ph type="title"/>
          </p:nvPr>
        </p:nvSpPr>
        <p:spPr/>
        <p:txBody>
          <a:bodyPr/>
          <a:lstStyle/>
          <a:p>
            <a:r>
              <a:rPr lang="en-US" dirty="0"/>
              <a:t>Example: Games of chance</a:t>
            </a:r>
          </a:p>
        </p:txBody>
      </p:sp>
      <p:sp>
        <p:nvSpPr>
          <p:cNvPr id="3" name="Content Placeholder 2">
            <a:extLst>
              <a:ext uri="{FF2B5EF4-FFF2-40B4-BE49-F238E27FC236}">
                <a16:creationId xmlns:a16="http://schemas.microsoft.com/office/drawing/2014/main" id="{BF073C7F-32C3-E64E-8331-8C70179066BA}"/>
              </a:ext>
            </a:extLst>
          </p:cNvPr>
          <p:cNvSpPr>
            <a:spLocks noGrp="1"/>
          </p:cNvSpPr>
          <p:nvPr>
            <p:ph idx="1"/>
          </p:nvPr>
        </p:nvSpPr>
        <p:spPr/>
        <p:txBody>
          <a:bodyPr/>
          <a:lstStyle/>
          <a:p>
            <a:r>
              <a:rPr lang="en-US" dirty="0"/>
              <a:t>Which sequence is more likely in a flip coin?</a:t>
            </a:r>
          </a:p>
          <a:p>
            <a:pPr lvl="1"/>
            <a:r>
              <a:rPr lang="en-US" dirty="0"/>
              <a:t>A) H-H-H-T-T-T</a:t>
            </a:r>
          </a:p>
          <a:p>
            <a:pPr lvl="1"/>
            <a:r>
              <a:rPr lang="en-US" dirty="0"/>
              <a:t>B) H-T-H-T-H-T</a:t>
            </a:r>
          </a:p>
          <a:p>
            <a:pPr lvl="1"/>
            <a:r>
              <a:rPr lang="en-US" dirty="0"/>
              <a:t>C) H-H-T-T-H-H</a:t>
            </a:r>
          </a:p>
          <a:p>
            <a:pPr lvl="1"/>
            <a:endParaRPr lang="en-US" dirty="0"/>
          </a:p>
          <a:p>
            <a:pPr lvl="1"/>
            <a:r>
              <a:rPr lang="en-US" dirty="0"/>
              <a:t>LAW OF SMALL NUMBERS (fallacy): even small samples are highly representative of the populations from which they are drawn</a:t>
            </a:r>
          </a:p>
          <a:p>
            <a:pPr lvl="1"/>
            <a:r>
              <a:rPr lang="en-US" dirty="0"/>
              <a:t>“As a consequence, researchers put too much faith in the results of small samples and grossly overestimate the replicability of such results” ( Ouch)</a:t>
            </a:r>
          </a:p>
        </p:txBody>
      </p:sp>
    </p:spTree>
    <p:extLst>
      <p:ext uri="{BB962C8B-B14F-4D97-AF65-F5344CB8AC3E}">
        <p14:creationId xmlns:p14="http://schemas.microsoft.com/office/powerpoint/2010/main" val="12482282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B6326-8053-6B41-B0CC-7C28ED1D6134}"/>
              </a:ext>
            </a:extLst>
          </p:cNvPr>
          <p:cNvSpPr>
            <a:spLocks noGrp="1"/>
          </p:cNvSpPr>
          <p:nvPr>
            <p:ph type="title"/>
          </p:nvPr>
        </p:nvSpPr>
        <p:spPr/>
        <p:txBody>
          <a:bodyPr/>
          <a:lstStyle/>
          <a:p>
            <a:r>
              <a:rPr lang="en-US" dirty="0"/>
              <a:t>Representativeness</a:t>
            </a:r>
          </a:p>
        </p:txBody>
      </p:sp>
      <p:sp>
        <p:nvSpPr>
          <p:cNvPr id="3" name="Content Placeholder 2">
            <a:extLst>
              <a:ext uri="{FF2B5EF4-FFF2-40B4-BE49-F238E27FC236}">
                <a16:creationId xmlns:a16="http://schemas.microsoft.com/office/drawing/2014/main" id="{57B3E8E5-3EE2-A541-9BC0-58602E8946B4}"/>
              </a:ext>
            </a:extLst>
          </p:cNvPr>
          <p:cNvSpPr>
            <a:spLocks noGrp="1"/>
          </p:cNvSpPr>
          <p:nvPr>
            <p:ph idx="1"/>
          </p:nvPr>
        </p:nvSpPr>
        <p:spPr/>
        <p:txBody>
          <a:bodyPr/>
          <a:lstStyle/>
          <a:p>
            <a:r>
              <a:rPr lang="en-US" dirty="0"/>
              <a:t>Bias 1: Insensitivity to prior probability of outcomes</a:t>
            </a:r>
          </a:p>
          <a:p>
            <a:r>
              <a:rPr lang="en-US" dirty="0"/>
              <a:t>Bias 2: Insensitivity to sample size</a:t>
            </a:r>
          </a:p>
          <a:p>
            <a:r>
              <a:rPr lang="en-US" dirty="0"/>
              <a:t>Bias 3: Misconceptions of chance</a:t>
            </a:r>
          </a:p>
          <a:p>
            <a:r>
              <a:rPr lang="en-US" dirty="0"/>
              <a:t>Bias 4: Insensitivity to predictability</a:t>
            </a:r>
          </a:p>
          <a:p>
            <a:r>
              <a:rPr lang="en-US" dirty="0"/>
              <a:t>Bias 5: The illusion of validity</a:t>
            </a:r>
          </a:p>
          <a:p>
            <a:r>
              <a:rPr lang="en-US" dirty="0"/>
              <a:t>Bias 6: Misconception of regression</a:t>
            </a:r>
          </a:p>
        </p:txBody>
      </p:sp>
    </p:spTree>
    <p:extLst>
      <p:ext uri="{BB962C8B-B14F-4D97-AF65-F5344CB8AC3E}">
        <p14:creationId xmlns:p14="http://schemas.microsoft.com/office/powerpoint/2010/main" val="16196373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557D5-BCF8-B042-893E-2170594D22BB}"/>
              </a:ext>
            </a:extLst>
          </p:cNvPr>
          <p:cNvSpPr>
            <a:spLocks noGrp="1"/>
          </p:cNvSpPr>
          <p:nvPr>
            <p:ph type="title"/>
          </p:nvPr>
        </p:nvSpPr>
        <p:spPr/>
        <p:txBody>
          <a:bodyPr/>
          <a:lstStyle/>
          <a:p>
            <a:r>
              <a:rPr lang="en-US" dirty="0"/>
              <a:t>Example: Driving skills</a:t>
            </a:r>
          </a:p>
        </p:txBody>
      </p:sp>
      <p:sp>
        <p:nvSpPr>
          <p:cNvPr id="3" name="Content Placeholder 2">
            <a:extLst>
              <a:ext uri="{FF2B5EF4-FFF2-40B4-BE49-F238E27FC236}">
                <a16:creationId xmlns:a16="http://schemas.microsoft.com/office/drawing/2014/main" id="{E3476B2A-68FD-FC4C-956E-6DA17AC9199D}"/>
              </a:ext>
            </a:extLst>
          </p:cNvPr>
          <p:cNvSpPr>
            <a:spLocks noGrp="1"/>
          </p:cNvSpPr>
          <p:nvPr>
            <p:ph idx="1"/>
          </p:nvPr>
        </p:nvSpPr>
        <p:spPr/>
        <p:txBody>
          <a:bodyPr/>
          <a:lstStyle/>
          <a:p>
            <a:r>
              <a:rPr lang="en-US" dirty="0"/>
              <a:t>Do you think you are better, worse or average regarding your driving skills?</a:t>
            </a:r>
          </a:p>
        </p:txBody>
      </p:sp>
    </p:spTree>
    <p:extLst>
      <p:ext uri="{BB962C8B-B14F-4D97-AF65-F5344CB8AC3E}">
        <p14:creationId xmlns:p14="http://schemas.microsoft.com/office/powerpoint/2010/main" val="4862941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557D5-BCF8-B042-893E-2170594D22BB}"/>
              </a:ext>
            </a:extLst>
          </p:cNvPr>
          <p:cNvSpPr>
            <a:spLocks noGrp="1"/>
          </p:cNvSpPr>
          <p:nvPr>
            <p:ph type="title"/>
          </p:nvPr>
        </p:nvSpPr>
        <p:spPr/>
        <p:txBody>
          <a:bodyPr/>
          <a:lstStyle/>
          <a:p>
            <a:r>
              <a:rPr lang="en-US" dirty="0"/>
              <a:t>Example: People in Ames</a:t>
            </a:r>
          </a:p>
        </p:txBody>
      </p:sp>
      <p:sp>
        <p:nvSpPr>
          <p:cNvPr id="3" name="Content Placeholder 2">
            <a:extLst>
              <a:ext uri="{FF2B5EF4-FFF2-40B4-BE49-F238E27FC236}">
                <a16:creationId xmlns:a16="http://schemas.microsoft.com/office/drawing/2014/main" id="{E3476B2A-68FD-FC4C-956E-6DA17AC9199D}"/>
              </a:ext>
            </a:extLst>
          </p:cNvPr>
          <p:cNvSpPr>
            <a:spLocks noGrp="1"/>
          </p:cNvSpPr>
          <p:nvPr>
            <p:ph idx="1"/>
          </p:nvPr>
        </p:nvSpPr>
        <p:spPr/>
        <p:txBody>
          <a:bodyPr/>
          <a:lstStyle/>
          <a:p>
            <a:r>
              <a:rPr lang="en-US" dirty="0"/>
              <a:t>Estimate: What percentage of people who live in Ames were born in Iowa?</a:t>
            </a:r>
          </a:p>
        </p:txBody>
      </p:sp>
    </p:spTree>
    <p:extLst>
      <p:ext uri="{BB962C8B-B14F-4D97-AF65-F5344CB8AC3E}">
        <p14:creationId xmlns:p14="http://schemas.microsoft.com/office/powerpoint/2010/main" val="13593050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28FBE-A6FB-004A-A463-940E822AF4B2}"/>
              </a:ext>
            </a:extLst>
          </p:cNvPr>
          <p:cNvSpPr>
            <a:spLocks noGrp="1"/>
          </p:cNvSpPr>
          <p:nvPr>
            <p:ph type="title"/>
          </p:nvPr>
        </p:nvSpPr>
        <p:spPr/>
        <p:txBody>
          <a:bodyPr/>
          <a:lstStyle/>
          <a:p>
            <a:r>
              <a:rPr lang="en-US" dirty="0"/>
              <a:t>Availability</a:t>
            </a:r>
          </a:p>
        </p:txBody>
      </p:sp>
      <p:sp>
        <p:nvSpPr>
          <p:cNvPr id="3" name="Content Placeholder 2">
            <a:extLst>
              <a:ext uri="{FF2B5EF4-FFF2-40B4-BE49-F238E27FC236}">
                <a16:creationId xmlns:a16="http://schemas.microsoft.com/office/drawing/2014/main" id="{AD1433F1-26B2-EF43-9363-9668A162DE13}"/>
              </a:ext>
            </a:extLst>
          </p:cNvPr>
          <p:cNvSpPr>
            <a:spLocks noGrp="1"/>
          </p:cNvSpPr>
          <p:nvPr>
            <p:ph idx="1"/>
          </p:nvPr>
        </p:nvSpPr>
        <p:spPr/>
        <p:txBody>
          <a:bodyPr/>
          <a:lstStyle/>
          <a:p>
            <a:r>
              <a:rPr lang="en-US" dirty="0"/>
              <a:t>Bias 1: retrievability of instance</a:t>
            </a:r>
          </a:p>
          <a:p>
            <a:r>
              <a:rPr lang="en-US" dirty="0"/>
              <a:t>Bias 2: effectiveness of a search set (ex: word search)</a:t>
            </a:r>
          </a:p>
          <a:p>
            <a:r>
              <a:rPr lang="en-US" dirty="0"/>
              <a:t>Bias 3: imaginability</a:t>
            </a:r>
          </a:p>
          <a:p>
            <a:r>
              <a:rPr lang="en-US" dirty="0"/>
              <a:t>Bias 4: Illusory (spurious) correlation </a:t>
            </a:r>
          </a:p>
        </p:txBody>
      </p:sp>
    </p:spTree>
    <p:extLst>
      <p:ext uri="{BB962C8B-B14F-4D97-AF65-F5344CB8AC3E}">
        <p14:creationId xmlns:p14="http://schemas.microsoft.com/office/powerpoint/2010/main" val="27923303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D0052E-FF65-DE4C-8912-2902C6039397}"/>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id="{7F50DB43-DE78-AE43-8C55-AEE4A1A15750}"/>
              </a:ext>
            </a:extLst>
          </p:cNvPr>
          <p:cNvSpPr>
            <a:spLocks noGrp="1"/>
          </p:cNvSpPr>
          <p:nvPr>
            <p:ph idx="1"/>
          </p:nvPr>
        </p:nvSpPr>
        <p:spPr/>
        <p:txBody>
          <a:bodyPr/>
          <a:lstStyle/>
          <a:p>
            <a:r>
              <a:rPr lang="en-US" dirty="0"/>
              <a:t>Reflection</a:t>
            </a:r>
          </a:p>
        </p:txBody>
      </p:sp>
    </p:spTree>
    <p:extLst>
      <p:ext uri="{BB962C8B-B14F-4D97-AF65-F5344CB8AC3E}">
        <p14:creationId xmlns:p14="http://schemas.microsoft.com/office/powerpoint/2010/main" val="3106682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21EC71-A4A3-334D-9C96-6C13FF2B26A2}"/>
              </a:ext>
            </a:extLst>
          </p:cNvPr>
          <p:cNvSpPr>
            <a:spLocks noGrp="1"/>
          </p:cNvSpPr>
          <p:nvPr>
            <p:ph type="title"/>
          </p:nvPr>
        </p:nvSpPr>
        <p:spPr/>
        <p:txBody>
          <a:bodyPr>
            <a:normAutofit/>
          </a:bodyPr>
          <a:lstStyle/>
          <a:p>
            <a:r>
              <a:rPr lang="en-US" sz="3600" dirty="0"/>
              <a:t>Example: Roulette anchoring in estimating percentages</a:t>
            </a:r>
          </a:p>
        </p:txBody>
      </p:sp>
      <p:sp>
        <p:nvSpPr>
          <p:cNvPr id="3" name="Content Placeholder 2">
            <a:extLst>
              <a:ext uri="{FF2B5EF4-FFF2-40B4-BE49-F238E27FC236}">
                <a16:creationId xmlns:a16="http://schemas.microsoft.com/office/drawing/2014/main" id="{E344F5A7-8854-9146-8AFD-112BEA768903}"/>
              </a:ext>
            </a:extLst>
          </p:cNvPr>
          <p:cNvSpPr>
            <a:spLocks noGrp="1"/>
          </p:cNvSpPr>
          <p:nvPr>
            <p:ph idx="1"/>
          </p:nvPr>
        </p:nvSpPr>
        <p:spPr/>
        <p:txBody>
          <a:bodyPr/>
          <a:lstStyle/>
          <a:p>
            <a:r>
              <a:rPr lang="en-US" dirty="0"/>
              <a:t>People are asked to estimate a percentage about a quantity that they likely have absolutely no information about</a:t>
            </a:r>
          </a:p>
          <a:p>
            <a:r>
              <a:rPr lang="en-US" dirty="0"/>
              <a:t>Spinning a roulette (with numbers from 1-100) tends to anchor their answers closer to whatever the roulette comes up with</a:t>
            </a:r>
          </a:p>
          <a:p>
            <a:endParaRPr lang="en-US" dirty="0"/>
          </a:p>
        </p:txBody>
      </p:sp>
    </p:spTree>
    <p:extLst>
      <p:ext uri="{BB962C8B-B14F-4D97-AF65-F5344CB8AC3E}">
        <p14:creationId xmlns:p14="http://schemas.microsoft.com/office/powerpoint/2010/main" val="20726294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8EB135-6D38-134D-AA85-D0D116940E64}"/>
              </a:ext>
            </a:extLst>
          </p:cNvPr>
          <p:cNvSpPr>
            <a:spLocks noGrp="1"/>
          </p:cNvSpPr>
          <p:nvPr>
            <p:ph type="title"/>
          </p:nvPr>
        </p:nvSpPr>
        <p:spPr/>
        <p:txBody>
          <a:bodyPr/>
          <a:lstStyle/>
          <a:p>
            <a:r>
              <a:rPr lang="en-US" dirty="0"/>
              <a:t>Adjustment and Anchoring</a:t>
            </a:r>
          </a:p>
        </p:txBody>
      </p:sp>
      <p:sp>
        <p:nvSpPr>
          <p:cNvPr id="3" name="Content Placeholder 2">
            <a:extLst>
              <a:ext uri="{FF2B5EF4-FFF2-40B4-BE49-F238E27FC236}">
                <a16:creationId xmlns:a16="http://schemas.microsoft.com/office/drawing/2014/main" id="{09A2F095-4DBB-CB4D-A90B-C5F1EE9FE27D}"/>
              </a:ext>
            </a:extLst>
          </p:cNvPr>
          <p:cNvSpPr>
            <a:spLocks noGrp="1"/>
          </p:cNvSpPr>
          <p:nvPr>
            <p:ph idx="1"/>
          </p:nvPr>
        </p:nvSpPr>
        <p:spPr/>
        <p:txBody>
          <a:bodyPr/>
          <a:lstStyle/>
          <a:p>
            <a:r>
              <a:rPr lang="en-US" dirty="0"/>
              <a:t>Bias 1: Insufficient adjustment</a:t>
            </a:r>
          </a:p>
          <a:p>
            <a:r>
              <a:rPr lang="en-US" dirty="0"/>
              <a:t>Bias 2: Overconfidence (assessment of subjective probability distributions)</a:t>
            </a:r>
          </a:p>
        </p:txBody>
      </p:sp>
    </p:spTree>
    <p:extLst>
      <p:ext uri="{BB962C8B-B14F-4D97-AF65-F5344CB8AC3E}">
        <p14:creationId xmlns:p14="http://schemas.microsoft.com/office/powerpoint/2010/main" val="33263366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624DCF-6A51-E045-9B3B-C28EBAEBADA4}"/>
              </a:ext>
            </a:extLst>
          </p:cNvPr>
          <p:cNvSpPr>
            <a:spLocks noGrp="1"/>
          </p:cNvSpPr>
          <p:nvPr>
            <p:ph type="title"/>
          </p:nvPr>
        </p:nvSpPr>
        <p:spPr/>
        <p:txBody>
          <a:bodyPr/>
          <a:lstStyle/>
          <a:p>
            <a:r>
              <a:rPr lang="en-US" dirty="0"/>
              <a:t>Discussion</a:t>
            </a:r>
          </a:p>
        </p:txBody>
      </p:sp>
      <p:sp>
        <p:nvSpPr>
          <p:cNvPr id="3" name="Content Placeholder 2">
            <a:extLst>
              <a:ext uri="{FF2B5EF4-FFF2-40B4-BE49-F238E27FC236}">
                <a16:creationId xmlns:a16="http://schemas.microsoft.com/office/drawing/2014/main" id="{ACCB4AD0-8336-A249-A00E-5B418878FDFA}"/>
              </a:ext>
            </a:extLst>
          </p:cNvPr>
          <p:cNvSpPr>
            <a:spLocks noGrp="1"/>
          </p:cNvSpPr>
          <p:nvPr>
            <p:ph idx="1"/>
          </p:nvPr>
        </p:nvSpPr>
        <p:spPr/>
        <p:txBody>
          <a:bodyPr>
            <a:normAutofit/>
          </a:bodyPr>
          <a:lstStyle/>
          <a:p>
            <a:r>
              <a:rPr lang="en-US" dirty="0"/>
              <a:t>This article has been concerned with cognitive biases that stem from the reliance on judgmental heuristics. These biases are not attributable to motivational effects such as wishful thinking or distortion of judgments by payoff and penalties. </a:t>
            </a:r>
          </a:p>
          <a:p>
            <a:r>
              <a:rPr lang="en-US" dirty="0"/>
              <a:t>Indeed, several of the severe errors of judgment reported earlier occurred despite the fact that subjects were encouraged to be accurate and were rewarded for the correct answers</a:t>
            </a:r>
            <a:br>
              <a:rPr lang="en-US" dirty="0"/>
            </a:br>
            <a:endParaRPr lang="en-US" dirty="0"/>
          </a:p>
          <a:p>
            <a:endParaRPr lang="en-US" dirty="0"/>
          </a:p>
        </p:txBody>
      </p:sp>
    </p:spTree>
    <p:extLst>
      <p:ext uri="{BB962C8B-B14F-4D97-AF65-F5344CB8AC3E}">
        <p14:creationId xmlns:p14="http://schemas.microsoft.com/office/powerpoint/2010/main" val="17209880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2C2EA0-102A-EF49-A6C2-496C675C32AC}"/>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2E74F394-52DB-024D-8D3E-7AD801C7B09D}"/>
              </a:ext>
            </a:extLst>
          </p:cNvPr>
          <p:cNvSpPr>
            <a:spLocks noGrp="1"/>
          </p:cNvSpPr>
          <p:nvPr>
            <p:ph idx="1"/>
          </p:nvPr>
        </p:nvSpPr>
        <p:spPr/>
        <p:txBody>
          <a:bodyPr>
            <a:normAutofit lnSpcReduction="10000"/>
          </a:bodyPr>
          <a:lstStyle/>
          <a:p>
            <a:r>
              <a:rPr lang="en-US" dirty="0"/>
              <a:t>This article described three heuristics that are employed in making judgements under uncertainty: (</a:t>
            </a:r>
            <a:r>
              <a:rPr lang="en-US" dirty="0" err="1"/>
              <a:t>i</a:t>
            </a:r>
            <a:r>
              <a:rPr lang="en-US" dirty="0"/>
              <a:t>) representativeness, which is usually employed when people are asked to judge the probability that an object or event A belongs to class or process B; (ii) availability of instances or scenarios, which is often employed when people are asked to assess the frequency of a class or the plausibility of a particular development; and (iii) adjustment from an anchor, which is usually employed in numerical prediction when a relevant value is available. These heuristics are highly economical and usually effective, but they lead to systematic and predictable errors. A better understanding of these heuristics and of the biases to which they lead could improve judgements and decisions in situations of uncertainty.</a:t>
            </a:r>
          </a:p>
        </p:txBody>
      </p:sp>
    </p:spTree>
    <p:extLst>
      <p:ext uri="{BB962C8B-B14F-4D97-AF65-F5344CB8AC3E}">
        <p14:creationId xmlns:p14="http://schemas.microsoft.com/office/powerpoint/2010/main" val="8441700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6DEF82-655B-FC41-AC37-9C5A3983494B}"/>
              </a:ext>
            </a:extLst>
          </p:cNvPr>
          <p:cNvSpPr>
            <a:spLocks noGrp="1"/>
          </p:cNvSpPr>
          <p:nvPr>
            <p:ph type="title"/>
          </p:nvPr>
        </p:nvSpPr>
        <p:spPr/>
        <p:txBody>
          <a:bodyPr/>
          <a:lstStyle/>
          <a:p>
            <a:r>
              <a:rPr lang="en-US" dirty="0"/>
              <a:t>Reflection</a:t>
            </a:r>
          </a:p>
        </p:txBody>
      </p:sp>
      <p:sp>
        <p:nvSpPr>
          <p:cNvPr id="3" name="Content Placeholder 2">
            <a:extLst>
              <a:ext uri="{FF2B5EF4-FFF2-40B4-BE49-F238E27FC236}">
                <a16:creationId xmlns:a16="http://schemas.microsoft.com/office/drawing/2014/main" id="{15A1CF48-28C0-8F40-9D70-67C2187404DB}"/>
              </a:ext>
            </a:extLst>
          </p:cNvPr>
          <p:cNvSpPr>
            <a:spLocks noGrp="1"/>
          </p:cNvSpPr>
          <p:nvPr>
            <p:ph idx="1"/>
          </p:nvPr>
        </p:nvSpPr>
        <p:spPr/>
        <p:txBody>
          <a:bodyPr/>
          <a:lstStyle/>
          <a:p>
            <a:r>
              <a:rPr lang="en-US" dirty="0"/>
              <a:t>I want to hear how would you summarize what each of you learned from Statistical Rethinking and Book of Why</a:t>
            </a:r>
          </a:p>
          <a:p>
            <a:endParaRPr lang="en-US" dirty="0"/>
          </a:p>
          <a:p>
            <a:r>
              <a:rPr lang="en-US" dirty="0"/>
              <a:t>What would you want to learn about next?</a:t>
            </a:r>
          </a:p>
        </p:txBody>
      </p:sp>
    </p:spTree>
    <p:extLst>
      <p:ext uri="{BB962C8B-B14F-4D97-AF65-F5344CB8AC3E}">
        <p14:creationId xmlns:p14="http://schemas.microsoft.com/office/powerpoint/2010/main" val="5195698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89536D-E3AB-5442-B7A1-24390B5D2EEE}"/>
              </a:ext>
            </a:extLst>
          </p:cNvPr>
          <p:cNvSpPr>
            <a:spLocks noGrp="1"/>
          </p:cNvSpPr>
          <p:nvPr>
            <p:ph type="title"/>
          </p:nvPr>
        </p:nvSpPr>
        <p:spPr/>
        <p:txBody>
          <a:bodyPr/>
          <a:lstStyle/>
          <a:p>
            <a:r>
              <a:rPr lang="en-US" dirty="0"/>
              <a:t>Reflection</a:t>
            </a:r>
          </a:p>
        </p:txBody>
      </p:sp>
      <p:sp>
        <p:nvSpPr>
          <p:cNvPr id="3" name="Content Placeholder 2">
            <a:extLst>
              <a:ext uri="{FF2B5EF4-FFF2-40B4-BE49-F238E27FC236}">
                <a16:creationId xmlns:a16="http://schemas.microsoft.com/office/drawing/2014/main" id="{FCACC1CA-DC12-8744-927C-C75E1FAF6AD5}"/>
              </a:ext>
            </a:extLst>
          </p:cNvPr>
          <p:cNvSpPr>
            <a:spLocks noGrp="1"/>
          </p:cNvSpPr>
          <p:nvPr>
            <p:ph idx="1"/>
          </p:nvPr>
        </p:nvSpPr>
        <p:spPr/>
        <p:txBody>
          <a:bodyPr/>
          <a:lstStyle/>
          <a:p>
            <a:r>
              <a:rPr lang="en-US" dirty="0"/>
              <a:t>Statistical Rethinking: Bayesian Statistics. Building models from “scratch”. Mechanics. DAGs. Downside: rethinking package not for research.</a:t>
            </a:r>
          </a:p>
          <a:p>
            <a:endParaRPr lang="en-US" dirty="0"/>
          </a:p>
          <a:p>
            <a:r>
              <a:rPr lang="en-US" dirty="0"/>
              <a:t>Book of Why: Causal Inference. Language of causation. Ladder: association, intervention, counterfactuals. Bayesian Networks. DAGs. Confounders. Front and Back-door adjustments. do-Calculus. Understanding mechanisms. Downside: not a how-to manual.</a:t>
            </a:r>
          </a:p>
          <a:p>
            <a:endParaRPr lang="en-US" dirty="0"/>
          </a:p>
          <a:p>
            <a:endParaRPr lang="en-US" dirty="0"/>
          </a:p>
        </p:txBody>
      </p:sp>
    </p:spTree>
    <p:extLst>
      <p:ext uri="{BB962C8B-B14F-4D97-AF65-F5344CB8AC3E}">
        <p14:creationId xmlns:p14="http://schemas.microsoft.com/office/powerpoint/2010/main" val="20123537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74F5F-C42C-9543-A691-A0D4D3EB080F}"/>
              </a:ext>
            </a:extLst>
          </p:cNvPr>
          <p:cNvSpPr>
            <a:spLocks noGrp="1"/>
          </p:cNvSpPr>
          <p:nvPr>
            <p:ph type="title"/>
          </p:nvPr>
        </p:nvSpPr>
        <p:spPr/>
        <p:txBody>
          <a:bodyPr/>
          <a:lstStyle/>
          <a:p>
            <a:r>
              <a:rPr lang="en-US" dirty="0"/>
              <a:t>Next steps</a:t>
            </a:r>
          </a:p>
        </p:txBody>
      </p:sp>
      <p:sp>
        <p:nvSpPr>
          <p:cNvPr id="3" name="Content Placeholder 2">
            <a:extLst>
              <a:ext uri="{FF2B5EF4-FFF2-40B4-BE49-F238E27FC236}">
                <a16:creationId xmlns:a16="http://schemas.microsoft.com/office/drawing/2014/main" id="{EF15B323-0F8E-544B-9D44-DDC9D8E5B9F2}"/>
              </a:ext>
            </a:extLst>
          </p:cNvPr>
          <p:cNvSpPr>
            <a:spLocks noGrp="1"/>
          </p:cNvSpPr>
          <p:nvPr>
            <p:ph idx="1"/>
          </p:nvPr>
        </p:nvSpPr>
        <p:spPr/>
        <p:txBody>
          <a:bodyPr/>
          <a:lstStyle/>
          <a:p>
            <a:r>
              <a:rPr lang="en-US" dirty="0"/>
              <a:t>Daniel Kahneman: Behavioral Economics. Decision making. </a:t>
            </a:r>
          </a:p>
          <a:p>
            <a:pPr lvl="1"/>
            <a:r>
              <a:rPr lang="en-US" dirty="0"/>
              <a:t>Nobel prize in Economics</a:t>
            </a:r>
          </a:p>
          <a:p>
            <a:pPr lvl="1"/>
            <a:r>
              <a:rPr lang="en-US" dirty="0"/>
              <a:t>Previous book: Thinking fast and slow</a:t>
            </a:r>
          </a:p>
        </p:txBody>
      </p:sp>
    </p:spTree>
    <p:extLst>
      <p:ext uri="{BB962C8B-B14F-4D97-AF65-F5344CB8AC3E}">
        <p14:creationId xmlns:p14="http://schemas.microsoft.com/office/powerpoint/2010/main" val="5033615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B082F0-F89D-CD41-A56D-F601A4E30EDE}"/>
              </a:ext>
            </a:extLst>
          </p:cNvPr>
          <p:cNvSpPr>
            <a:spLocks noGrp="1"/>
          </p:cNvSpPr>
          <p:nvPr>
            <p:ph type="title"/>
          </p:nvPr>
        </p:nvSpPr>
        <p:spPr/>
        <p:txBody>
          <a:bodyPr/>
          <a:lstStyle/>
          <a:p>
            <a:endParaRPr lang="en-US"/>
          </a:p>
        </p:txBody>
      </p:sp>
      <p:pic>
        <p:nvPicPr>
          <p:cNvPr id="5" name="Content Placeholder 4" descr="A close-up of a document&#10;&#10;Description automatically generated with medium confidence">
            <a:extLst>
              <a:ext uri="{FF2B5EF4-FFF2-40B4-BE49-F238E27FC236}">
                <a16:creationId xmlns:a16="http://schemas.microsoft.com/office/drawing/2014/main" id="{DDAE9F5B-A8D5-714C-B52A-63C584B630B2}"/>
              </a:ext>
            </a:extLst>
          </p:cNvPr>
          <p:cNvPicPr>
            <a:picLocks noGrp="1" noChangeAspect="1"/>
          </p:cNvPicPr>
          <p:nvPr>
            <p:ph idx="1"/>
          </p:nvPr>
        </p:nvPicPr>
        <p:blipFill>
          <a:blip r:embed="rId2"/>
          <a:stretch>
            <a:fillRect/>
          </a:stretch>
        </p:blipFill>
        <p:spPr>
          <a:xfrm>
            <a:off x="1256719" y="228601"/>
            <a:ext cx="9678561" cy="6015598"/>
          </a:xfrm>
        </p:spPr>
      </p:pic>
    </p:spTree>
    <p:extLst>
      <p:ext uri="{BB962C8B-B14F-4D97-AF65-F5344CB8AC3E}">
        <p14:creationId xmlns:p14="http://schemas.microsoft.com/office/powerpoint/2010/main" val="30121508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60A7AB-D1D5-3A40-B6BB-62A1D8A5CDBE}"/>
              </a:ext>
            </a:extLst>
          </p:cNvPr>
          <p:cNvSpPr>
            <a:spLocks noGrp="1"/>
          </p:cNvSpPr>
          <p:nvPr>
            <p:ph type="title"/>
          </p:nvPr>
        </p:nvSpPr>
        <p:spPr/>
        <p:txBody>
          <a:bodyPr>
            <a:normAutofit/>
          </a:bodyPr>
          <a:lstStyle/>
          <a:p>
            <a:r>
              <a:rPr lang="en-US" sz="3600" dirty="0"/>
              <a:t>Judgment under Uncertainty: Heuristics and Biases</a:t>
            </a:r>
          </a:p>
        </p:txBody>
      </p:sp>
      <p:sp>
        <p:nvSpPr>
          <p:cNvPr id="3" name="Content Placeholder 2">
            <a:extLst>
              <a:ext uri="{FF2B5EF4-FFF2-40B4-BE49-F238E27FC236}">
                <a16:creationId xmlns:a16="http://schemas.microsoft.com/office/drawing/2014/main" id="{FB556919-3EC6-FC4B-B79A-CB40A05430E5}"/>
              </a:ext>
            </a:extLst>
          </p:cNvPr>
          <p:cNvSpPr>
            <a:spLocks noGrp="1"/>
          </p:cNvSpPr>
          <p:nvPr>
            <p:ph idx="1"/>
          </p:nvPr>
        </p:nvSpPr>
        <p:spPr/>
        <p:txBody>
          <a:bodyPr/>
          <a:lstStyle/>
          <a:p>
            <a:r>
              <a:rPr lang="en-US" dirty="0"/>
              <a:t>Paper published in Science, 1974</a:t>
            </a:r>
          </a:p>
          <a:p>
            <a:r>
              <a:rPr lang="en-US" dirty="0"/>
              <a:t>Authors: Amos Tversky and Daniel Kahneman</a:t>
            </a:r>
          </a:p>
          <a:p>
            <a:r>
              <a:rPr lang="en-US" dirty="0"/>
              <a:t>“Many decisions are based on beliefs concerning the likelihood of uncertain events…”</a:t>
            </a:r>
          </a:p>
          <a:p>
            <a:r>
              <a:rPr lang="en-US" dirty="0"/>
              <a:t>“…people rely on a limited number of heuristic principles which reduce the complex tasks of assessing probabilities and predicting values to simpler judgmental operations. In general, these heuristics are quite useful, but sometimes they lead to severe and systematic errors.”</a:t>
            </a:r>
          </a:p>
        </p:txBody>
      </p:sp>
    </p:spTree>
    <p:extLst>
      <p:ext uri="{BB962C8B-B14F-4D97-AF65-F5344CB8AC3E}">
        <p14:creationId xmlns:p14="http://schemas.microsoft.com/office/powerpoint/2010/main" val="41941805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0FCDA3-9BAB-B843-B9BE-28D1A6A9E265}"/>
              </a:ext>
            </a:extLst>
          </p:cNvPr>
          <p:cNvSpPr>
            <a:spLocks noGrp="1"/>
          </p:cNvSpPr>
          <p:nvPr>
            <p:ph type="title"/>
          </p:nvPr>
        </p:nvSpPr>
        <p:spPr/>
        <p:txBody>
          <a:bodyPr/>
          <a:lstStyle/>
          <a:p>
            <a:r>
              <a:rPr lang="en-US" dirty="0"/>
              <a:t>My analogy to stats</a:t>
            </a:r>
          </a:p>
        </p:txBody>
      </p:sp>
      <p:sp>
        <p:nvSpPr>
          <p:cNvPr id="3" name="Content Placeholder 2">
            <a:extLst>
              <a:ext uri="{FF2B5EF4-FFF2-40B4-BE49-F238E27FC236}">
                <a16:creationId xmlns:a16="http://schemas.microsoft.com/office/drawing/2014/main" id="{550F65F0-0102-8846-810D-37BD600F625A}"/>
              </a:ext>
            </a:extLst>
          </p:cNvPr>
          <p:cNvSpPr>
            <a:spLocks noGrp="1"/>
          </p:cNvSpPr>
          <p:nvPr>
            <p:ph sz="half" idx="1"/>
          </p:nvPr>
        </p:nvSpPr>
        <p:spPr/>
        <p:txBody>
          <a:bodyPr/>
          <a:lstStyle/>
          <a:p>
            <a:r>
              <a:rPr lang="en-US" dirty="0"/>
              <a:t>We often assume normality in various forms in stats</a:t>
            </a:r>
          </a:p>
          <a:p>
            <a:r>
              <a:rPr lang="en-US" dirty="0"/>
              <a:t>Most of the time this works fine. And it is robust!</a:t>
            </a:r>
          </a:p>
          <a:p>
            <a:r>
              <a:rPr lang="en-US" dirty="0"/>
              <a:t>Sometimes it doesn’t and there are standard methods for dealing with this</a:t>
            </a:r>
          </a:p>
          <a:p>
            <a:endParaRPr lang="en-US" dirty="0"/>
          </a:p>
        </p:txBody>
      </p:sp>
      <p:sp>
        <p:nvSpPr>
          <p:cNvPr id="4" name="Content Placeholder 3">
            <a:extLst>
              <a:ext uri="{FF2B5EF4-FFF2-40B4-BE49-F238E27FC236}">
                <a16:creationId xmlns:a16="http://schemas.microsoft.com/office/drawing/2014/main" id="{914E8586-976A-764A-8401-181D418082C5}"/>
              </a:ext>
            </a:extLst>
          </p:cNvPr>
          <p:cNvSpPr>
            <a:spLocks noGrp="1"/>
          </p:cNvSpPr>
          <p:nvPr>
            <p:ph sz="half" idx="2"/>
          </p:nvPr>
        </p:nvSpPr>
        <p:spPr/>
        <p:txBody>
          <a:bodyPr/>
          <a:lstStyle/>
          <a:p>
            <a:r>
              <a:rPr lang="en-US" dirty="0"/>
              <a:t>Decision making assumes rationality</a:t>
            </a:r>
          </a:p>
          <a:p>
            <a:r>
              <a:rPr lang="en-US" dirty="0"/>
              <a:t>Most of the time this works fine. And it is robust (???)</a:t>
            </a:r>
          </a:p>
          <a:p>
            <a:r>
              <a:rPr lang="en-US" dirty="0"/>
              <a:t>Sometimes it doesn’t and there are standard methods for dealing with this (?????????)</a:t>
            </a:r>
          </a:p>
        </p:txBody>
      </p:sp>
    </p:spTree>
    <p:extLst>
      <p:ext uri="{BB962C8B-B14F-4D97-AF65-F5344CB8AC3E}">
        <p14:creationId xmlns:p14="http://schemas.microsoft.com/office/powerpoint/2010/main" val="23831470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05CA05-3ECD-0743-98AD-06CC8351165E}"/>
              </a:ext>
            </a:extLst>
          </p:cNvPr>
          <p:cNvSpPr>
            <a:spLocks noGrp="1"/>
          </p:cNvSpPr>
          <p:nvPr>
            <p:ph type="title"/>
          </p:nvPr>
        </p:nvSpPr>
        <p:spPr/>
        <p:txBody>
          <a:bodyPr/>
          <a:lstStyle/>
          <a:p>
            <a:r>
              <a:rPr lang="en-US" dirty="0"/>
              <a:t>Example: Steve</a:t>
            </a:r>
          </a:p>
        </p:txBody>
      </p:sp>
      <p:sp>
        <p:nvSpPr>
          <p:cNvPr id="3" name="Content Placeholder 2">
            <a:extLst>
              <a:ext uri="{FF2B5EF4-FFF2-40B4-BE49-F238E27FC236}">
                <a16:creationId xmlns:a16="http://schemas.microsoft.com/office/drawing/2014/main" id="{87D15C16-0BA9-844A-8543-274F9EACB9C3}"/>
              </a:ext>
            </a:extLst>
          </p:cNvPr>
          <p:cNvSpPr>
            <a:spLocks noGrp="1"/>
          </p:cNvSpPr>
          <p:nvPr>
            <p:ph idx="1"/>
          </p:nvPr>
        </p:nvSpPr>
        <p:spPr/>
        <p:txBody>
          <a:bodyPr/>
          <a:lstStyle/>
          <a:p>
            <a:r>
              <a:rPr lang="en-US" dirty="0"/>
              <a:t>“Steve is very shy and withdrawn, invariably helpful, but with little interest in people, or in the world of reality. A meek and tidy soul, he has a need for order and structure, and a passion for detail.”</a:t>
            </a:r>
          </a:p>
          <a:p>
            <a:endParaRPr lang="en-US" dirty="0"/>
          </a:p>
          <a:p>
            <a:r>
              <a:rPr lang="en-US" dirty="0"/>
              <a:t>Is Steve more likely to be a farmer or a librarian?</a:t>
            </a:r>
          </a:p>
        </p:txBody>
      </p:sp>
      <p:pic>
        <p:nvPicPr>
          <p:cNvPr id="1026" name="Picture 2" descr="Steve Lauber - Address, Phone Number, Public Records | Radaris">
            <a:extLst>
              <a:ext uri="{FF2B5EF4-FFF2-40B4-BE49-F238E27FC236}">
                <a16:creationId xmlns:a16="http://schemas.microsoft.com/office/drawing/2014/main" id="{EADBB1F1-8D59-4A49-BD60-09193175620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5956" r="22348" b="59391"/>
          <a:stretch/>
        </p:blipFill>
        <p:spPr bwMode="auto">
          <a:xfrm>
            <a:off x="9163879" y="3429000"/>
            <a:ext cx="2375452" cy="30434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91624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529</TotalTime>
  <Words>1281</Words>
  <Application>Microsoft Macintosh PowerPoint</Application>
  <PresentationFormat>Widescreen</PresentationFormat>
  <Paragraphs>102</Paragraphs>
  <Slides>23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Calibri</vt:lpstr>
      <vt:lpstr>Calibri Light</vt:lpstr>
      <vt:lpstr>Office Theme</vt:lpstr>
      <vt:lpstr>Pre-NOISE</vt:lpstr>
      <vt:lpstr>Outline</vt:lpstr>
      <vt:lpstr>Reflection</vt:lpstr>
      <vt:lpstr>Reflection</vt:lpstr>
      <vt:lpstr>Next steps</vt:lpstr>
      <vt:lpstr>PowerPoint Presentation</vt:lpstr>
      <vt:lpstr>Judgment under Uncertainty: Heuristics and Biases</vt:lpstr>
      <vt:lpstr>My analogy to stats</vt:lpstr>
      <vt:lpstr>Example: Steve</vt:lpstr>
      <vt:lpstr>Example: Steve</vt:lpstr>
      <vt:lpstr>Example: Steve</vt:lpstr>
      <vt:lpstr>Example: babies are born…</vt:lpstr>
      <vt:lpstr>Example: babies are born…</vt:lpstr>
      <vt:lpstr>Example: Games of chance</vt:lpstr>
      <vt:lpstr>Example: Games of chance</vt:lpstr>
      <vt:lpstr>Representativeness</vt:lpstr>
      <vt:lpstr>Example: Driving skills</vt:lpstr>
      <vt:lpstr>Example: People in Ames</vt:lpstr>
      <vt:lpstr>Availability</vt:lpstr>
      <vt:lpstr>Example: Roulette anchoring in estimating percentages</vt:lpstr>
      <vt:lpstr>Adjustment and Anchoring</vt:lpstr>
      <vt:lpstr>Discussion</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Miguez, Fernando E [AGRON]</dc:creator>
  <cp:lastModifiedBy>Miguez, Fernando E [AGRON]</cp:lastModifiedBy>
  <cp:revision>20</cp:revision>
  <dcterms:created xsi:type="dcterms:W3CDTF">2021-05-10T14:21:16Z</dcterms:created>
  <dcterms:modified xsi:type="dcterms:W3CDTF">2021-05-11T14:40:22Z</dcterms:modified>
</cp:coreProperties>
</file>