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sldIdLst>
    <p:sldId id="257"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5fd61846b695646d/Desktop/timeline.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manualLayout>
          <c:layoutTarget val="inner"/>
          <c:xMode val="edge"/>
          <c:yMode val="edge"/>
          <c:x val="6.1983814523184605E-2"/>
          <c:y val="1.2962515114873036E-2"/>
          <c:w val="0.87774435881027235"/>
          <c:h val="0.92114695340501795"/>
        </c:manualLayout>
      </c:layout>
      <c:barChart>
        <c:barDir val="col"/>
        <c:grouping val="clustered"/>
        <c:varyColors val="0"/>
        <c:ser>
          <c:idx val="1"/>
          <c:order val="1"/>
          <c:tx>
            <c:strRef>
              <c:f>'Project Timeline'!$E$16</c:f>
              <c:strCache>
                <c:ptCount val="1"/>
                <c:pt idx="0">
                  <c:v>Project Growth</c:v>
                </c:pt>
              </c:strCache>
            </c:strRef>
          </c:tx>
          <c:spPr>
            <a:gradFill rotWithShape="1">
              <a:gsLst>
                <a:gs pos="0">
                  <a:schemeClr val="accent5">
                    <a:tint val="77000"/>
                    <a:tint val="98000"/>
                    <a:lumMod val="114000"/>
                  </a:schemeClr>
                </a:gs>
                <a:gs pos="100000">
                  <a:schemeClr val="accent5">
                    <a:tint val="77000"/>
                    <a:shade val="90000"/>
                    <a:lumMod val="84000"/>
                  </a:schemeClr>
                </a:gs>
              </a:gsLst>
              <a:lin ang="5400000" scaled="0"/>
            </a:gradFill>
            <a:ln>
              <a:noFill/>
            </a:ln>
            <a:effectLst>
              <a:outerShdw blurRad="38100" dist="25400" dir="5400000" rotWithShape="0">
                <a:srgbClr val="000000">
                  <a:alpha val="45000"/>
                </a:srgbClr>
              </a:outerShdw>
            </a:effectLst>
          </c:spPr>
          <c:invertIfNegative val="0"/>
          <c:dLbls>
            <c:dLbl>
              <c:idx val="0"/>
              <c:layout>
                <c:manualLayout>
                  <c:x val="4.7163915818921949E-8"/>
                  <c:y val="-8.2121881209074843E-18"/>
                </c:manualLayout>
              </c:layout>
              <c:tx>
                <c:rich>
                  <a:bodyPr/>
                  <a:lstStyle/>
                  <a:p>
                    <a:fld id="{38BBA013-30A3-4E6C-A1D3-5EF6D1513EB1}" type="CELLRANGE">
                      <a:rPr lang="en-US"/>
                      <a:pPr/>
                      <a:t>[CELLRANGE]</a:t>
                    </a:fld>
                    <a:endParaRPr lang="en-US" baseline="0"/>
                  </a:p>
                  <a:p>
                    <a:fld id="{695A9D1D-15EE-425F-A650-75662AB74DA2}" type="CATEGORYNAME">
                      <a:rPr lang="en-US"/>
                      <a:pPr/>
                      <a:t>[CATEGORY NAME]</a:t>
                    </a:fld>
                    <a:endParaRPr lang="en-IN"/>
                  </a:p>
                </c:rich>
              </c:tx>
              <c:dLblPos val="outEnd"/>
              <c:showLegendKey val="0"/>
              <c:showVal val="0"/>
              <c:showCatName val="1"/>
              <c:showSerName val="0"/>
              <c:showPercent val="0"/>
              <c:showBubbleSize val="0"/>
              <c:separator>
</c:separator>
              <c:extLst>
                <c:ext xmlns:c15="http://schemas.microsoft.com/office/drawing/2012/chart" uri="{CE6537A1-D6FC-4f65-9D91-7224C49458BB}">
                  <c15:dlblFieldTable/>
                  <c15:showDataLabelsRange val="1"/>
                </c:ext>
                <c:ext xmlns:c16="http://schemas.microsoft.com/office/drawing/2014/chart" uri="{C3380CC4-5D6E-409C-BE32-E72D297353CC}">
                  <c16:uniqueId val="{00000000-6BDF-4682-9DBE-75A33072B4E7}"/>
                </c:ext>
              </c:extLst>
            </c:dLbl>
            <c:dLbl>
              <c:idx val="1"/>
              <c:layout>
                <c:manualLayout>
                  <c:x val="4.71639158093134E-8"/>
                  <c:y val="0"/>
                </c:manualLayout>
              </c:layout>
              <c:tx>
                <c:rich>
                  <a:bodyPr/>
                  <a:lstStyle/>
                  <a:p>
                    <a:fld id="{3AEDABC0-ED0B-4B29-B966-F0824DBF65DE}" type="CELLRANGE">
                      <a:rPr lang="en-US"/>
                      <a:pPr/>
                      <a:t>[CELLRANGE]</a:t>
                    </a:fld>
                    <a:endParaRPr lang="en-US" baseline="0"/>
                  </a:p>
                  <a:p>
                    <a:fld id="{8ADBBBA2-1DBF-4F21-A72E-E068DE7E37C1}" type="CATEGORYNAME">
                      <a:rPr lang="en-US"/>
                      <a:pPr/>
                      <a:t>[CATEGORY NAME]</a:t>
                    </a:fld>
                    <a:endParaRPr lang="en-IN"/>
                  </a:p>
                </c:rich>
              </c:tx>
              <c:dLblPos val="outEnd"/>
              <c:showLegendKey val="0"/>
              <c:showVal val="0"/>
              <c:showCatName val="1"/>
              <c:showSerName val="0"/>
              <c:showPercent val="0"/>
              <c:showBubbleSize val="0"/>
              <c:separator>
</c:separator>
              <c:extLst>
                <c:ext xmlns:c15="http://schemas.microsoft.com/office/drawing/2012/chart" uri="{CE6537A1-D6FC-4f65-9D91-7224C49458BB}">
                  <c15:dlblFieldTable/>
                  <c15:showDataLabelsRange val="1"/>
                </c:ext>
                <c:ext xmlns:c16="http://schemas.microsoft.com/office/drawing/2014/chart" uri="{C3380CC4-5D6E-409C-BE32-E72D297353CC}">
                  <c16:uniqueId val="{00000001-6BDF-4682-9DBE-75A33072B4E7}"/>
                </c:ext>
              </c:extLst>
            </c:dLbl>
            <c:dLbl>
              <c:idx val="2"/>
              <c:layout>
                <c:manualLayout>
                  <c:x val="-1.277139208173691E-3"/>
                  <c:y val="-0.03"/>
                </c:manualLayout>
              </c:layout>
              <c:tx>
                <c:rich>
                  <a:bodyPr/>
                  <a:lstStyle/>
                  <a:p>
                    <a:fld id="{89C66AAD-5390-4101-A161-865A928CC1AE}" type="CELLRANGE">
                      <a:rPr lang="en-US"/>
                      <a:pPr/>
                      <a:t>[CELLRANGE]</a:t>
                    </a:fld>
                    <a:endParaRPr lang="en-US" baseline="0"/>
                  </a:p>
                  <a:p>
                    <a:fld id="{EFC92BFA-4E62-46E3-9E76-D1EBE8419B53}" type="CATEGORYNAME">
                      <a:rPr lang="en-US"/>
                      <a:pPr/>
                      <a:t>[CATEGORY NAME]</a:t>
                    </a:fld>
                    <a:endParaRPr lang="en-IN"/>
                  </a:p>
                </c:rich>
              </c:tx>
              <c:dLblPos val="outEnd"/>
              <c:showLegendKey val="0"/>
              <c:showVal val="0"/>
              <c:showCatName val="1"/>
              <c:showSerName val="0"/>
              <c:showPercent val="0"/>
              <c:showBubbleSize val="0"/>
              <c:separator>
</c:separator>
              <c:extLst>
                <c:ext xmlns:c15="http://schemas.microsoft.com/office/drawing/2012/chart" uri="{CE6537A1-D6FC-4f65-9D91-7224C49458BB}">
                  <c15:dlblFieldTable/>
                  <c15:showDataLabelsRange val="1"/>
                </c:ext>
                <c:ext xmlns:c16="http://schemas.microsoft.com/office/drawing/2014/chart" uri="{C3380CC4-5D6E-409C-BE32-E72D297353CC}">
                  <c16:uniqueId val="{00000002-6BDF-4682-9DBE-75A33072B4E7}"/>
                </c:ext>
              </c:extLst>
            </c:dLbl>
            <c:dLbl>
              <c:idx val="3"/>
              <c:layout>
                <c:manualLayout>
                  <c:x val="5.3639846743295021E-2"/>
                  <c:y val="1.3333333333333211E-2"/>
                </c:manualLayout>
              </c:layout>
              <c:tx>
                <c:rich>
                  <a:bodyPr/>
                  <a:lstStyle/>
                  <a:p>
                    <a:fld id="{EF4A7E30-7AF8-4233-B90F-4C5786D1B879}" type="CELLRANGE">
                      <a:rPr lang="en-US"/>
                      <a:pPr/>
                      <a:t>[CELLRANGE]</a:t>
                    </a:fld>
                    <a:endParaRPr lang="en-US" baseline="0"/>
                  </a:p>
                  <a:p>
                    <a:fld id="{BA519C51-CDAD-4385-B9A0-6D3A04256C2F}" type="CATEGORYNAME">
                      <a:rPr lang="en-US"/>
                      <a:pPr/>
                      <a:t>[CATEGORY NAME]</a:t>
                    </a:fld>
                    <a:endParaRPr lang="en-IN"/>
                  </a:p>
                </c:rich>
              </c:tx>
              <c:dLblPos val="outEnd"/>
              <c:showLegendKey val="0"/>
              <c:showVal val="0"/>
              <c:showCatName val="1"/>
              <c:showSerName val="0"/>
              <c:showPercent val="0"/>
              <c:showBubbleSize val="0"/>
              <c:separator>
</c:separator>
              <c:extLst>
                <c:ext xmlns:c15="http://schemas.microsoft.com/office/drawing/2012/chart" uri="{CE6537A1-D6FC-4f65-9D91-7224C49458BB}">
                  <c15:dlblFieldTable/>
                  <c15:showDataLabelsRange val="1"/>
                </c:ext>
                <c:ext xmlns:c16="http://schemas.microsoft.com/office/drawing/2014/chart" uri="{C3380CC4-5D6E-409C-BE32-E72D297353CC}">
                  <c16:uniqueId val="{00000003-6BDF-4682-9DBE-75A33072B4E7}"/>
                </c:ext>
              </c:extLst>
            </c:dLbl>
            <c:dLbl>
              <c:idx val="4"/>
              <c:layout>
                <c:manualLayout>
                  <c:x val="4.7163915820294599E-8"/>
                  <c:y val="1.3139500993451975E-16"/>
                </c:manualLayout>
              </c:layout>
              <c:tx>
                <c:rich>
                  <a:bodyPr/>
                  <a:lstStyle/>
                  <a:p>
                    <a:fld id="{41AC6839-2D7B-4CE5-BC64-BDE049CAC51D}" type="CELLRANGE">
                      <a:rPr lang="en-US"/>
                      <a:pPr/>
                      <a:t>[CELLRANGE]</a:t>
                    </a:fld>
                    <a:endParaRPr lang="en-US" baseline="0"/>
                  </a:p>
                  <a:p>
                    <a:fld id="{37131ACD-84F4-42EB-814F-3CBCFA9F05AF}" type="CATEGORYNAME">
                      <a:rPr lang="en-US"/>
                      <a:pPr/>
                      <a:t>[CATEGORY NAME]</a:t>
                    </a:fld>
                    <a:endParaRPr lang="en-IN"/>
                  </a:p>
                </c:rich>
              </c:tx>
              <c:dLblPos val="outEnd"/>
              <c:showLegendKey val="0"/>
              <c:showVal val="0"/>
              <c:showCatName val="1"/>
              <c:showSerName val="0"/>
              <c:showPercent val="0"/>
              <c:showBubbleSize val="0"/>
              <c:separator>
</c:separator>
              <c:extLst>
                <c:ext xmlns:c15="http://schemas.microsoft.com/office/drawing/2012/chart" uri="{CE6537A1-D6FC-4f65-9D91-7224C49458BB}">
                  <c15:dlblFieldTable/>
                  <c15:showDataLabelsRange val="1"/>
                </c:ext>
                <c:ext xmlns:c16="http://schemas.microsoft.com/office/drawing/2014/chart" uri="{C3380CC4-5D6E-409C-BE32-E72D297353CC}">
                  <c16:uniqueId val="{00000004-6BDF-4682-9DBE-75A33072B4E7}"/>
                </c:ext>
              </c:extLst>
            </c:dLbl>
            <c:dLbl>
              <c:idx val="5"/>
              <c:layout>
                <c:manualLayout>
                  <c:x val="4.7163915820294599E-8"/>
                  <c:y val="-3.2848752483629937E-17"/>
                </c:manualLayout>
              </c:layout>
              <c:tx>
                <c:rich>
                  <a:bodyPr/>
                  <a:lstStyle/>
                  <a:p>
                    <a:fld id="{CE72315B-35BD-4F85-A731-B5509EE2FDF0}" type="CELLRANGE">
                      <a:rPr lang="en-US"/>
                      <a:pPr/>
                      <a:t>[CELLRANGE]</a:t>
                    </a:fld>
                    <a:endParaRPr lang="en-US" baseline="0"/>
                  </a:p>
                  <a:p>
                    <a:fld id="{A55CB0EC-89B2-467B-85A1-0549DB7653E7}" type="CATEGORYNAME">
                      <a:rPr lang="en-US"/>
                      <a:pPr/>
                      <a:t>[CATEGORY NAME]</a:t>
                    </a:fld>
                    <a:endParaRPr lang="en-IN"/>
                  </a:p>
                </c:rich>
              </c:tx>
              <c:dLblPos val="outEnd"/>
              <c:showLegendKey val="0"/>
              <c:showVal val="0"/>
              <c:showCatName val="1"/>
              <c:showSerName val="0"/>
              <c:showPercent val="0"/>
              <c:showBubbleSize val="0"/>
              <c:separator>
</c:separator>
              <c:extLst>
                <c:ext xmlns:c15="http://schemas.microsoft.com/office/drawing/2012/chart" uri="{CE6537A1-D6FC-4f65-9D91-7224C49458BB}">
                  <c15:dlblFieldTable/>
                  <c15:showDataLabelsRange val="1"/>
                </c:ext>
                <c:ext xmlns:c16="http://schemas.microsoft.com/office/drawing/2014/chart" uri="{C3380CC4-5D6E-409C-BE32-E72D297353CC}">
                  <c16:uniqueId val="{00000005-6BDF-4682-9DBE-75A33072B4E7}"/>
                </c:ext>
              </c:extLst>
            </c:dLbl>
            <c:dLbl>
              <c:idx val="6"/>
              <c:layout>
                <c:manualLayout>
                  <c:x val="4.7163915820294599E-8"/>
                  <c:y val="1.3139500993451975E-16"/>
                </c:manualLayout>
              </c:layout>
              <c:tx>
                <c:rich>
                  <a:bodyPr/>
                  <a:lstStyle/>
                  <a:p>
                    <a:fld id="{F1682120-E413-489F-BBFC-DA651141CB86}" type="CELLRANGE">
                      <a:rPr lang="en-US"/>
                      <a:pPr/>
                      <a:t>[CELLRANGE]</a:t>
                    </a:fld>
                    <a:endParaRPr lang="en-US" baseline="0"/>
                  </a:p>
                  <a:p>
                    <a:fld id="{DF5C3B40-E92F-4EB1-808D-51167C502D28}" type="CATEGORYNAME">
                      <a:rPr lang="en-US"/>
                      <a:pPr/>
                      <a:t>[CATEGORY NAME]</a:t>
                    </a:fld>
                    <a:endParaRPr lang="en-IN"/>
                  </a:p>
                </c:rich>
              </c:tx>
              <c:dLblPos val="outEnd"/>
              <c:showLegendKey val="0"/>
              <c:showVal val="0"/>
              <c:showCatName val="1"/>
              <c:showSerName val="0"/>
              <c:showPercent val="0"/>
              <c:showBubbleSize val="0"/>
              <c:separator>
</c:separator>
              <c:extLst>
                <c:ext xmlns:c15="http://schemas.microsoft.com/office/drawing/2012/chart" uri="{CE6537A1-D6FC-4f65-9D91-7224C49458BB}">
                  <c15:dlblFieldTable/>
                  <c15:showDataLabelsRange val="1"/>
                </c:ext>
                <c:ext xmlns:c16="http://schemas.microsoft.com/office/drawing/2014/chart" uri="{C3380CC4-5D6E-409C-BE32-E72D297353CC}">
                  <c16:uniqueId val="{00000006-6BDF-4682-9DBE-75A33072B4E7}"/>
                </c:ext>
              </c:extLst>
            </c:dLbl>
            <c:dLbl>
              <c:idx val="7"/>
              <c:layout>
                <c:manualLayout>
                  <c:x val="6.1302681992337162E-2"/>
                  <c:y val="3.9999999999999987E-2"/>
                </c:manualLayout>
              </c:layout>
              <c:tx>
                <c:rich>
                  <a:bodyPr/>
                  <a:lstStyle/>
                  <a:p>
                    <a:fld id="{9100B6D6-BCD7-4526-B0FA-27C34E1F9D33}" type="CELLRANGE">
                      <a:rPr lang="en-US"/>
                      <a:pPr/>
                      <a:t>[CELLRANGE]</a:t>
                    </a:fld>
                    <a:endParaRPr lang="en-US" baseline="0"/>
                  </a:p>
                  <a:p>
                    <a:fld id="{63F6FEE7-E7B9-47A4-AD99-F858ED888535}" type="CATEGORYNAME">
                      <a:rPr lang="en-US"/>
                      <a:pPr/>
                      <a:t>[CATEGORY NAME]</a:t>
                    </a:fld>
                    <a:endParaRPr lang="en-IN"/>
                  </a:p>
                </c:rich>
              </c:tx>
              <c:dLblPos val="outEnd"/>
              <c:showLegendKey val="0"/>
              <c:showVal val="0"/>
              <c:showCatName val="1"/>
              <c:showSerName val="0"/>
              <c:showPercent val="0"/>
              <c:showBubbleSize val="0"/>
              <c:separator>
</c:separator>
              <c:extLst>
                <c:ext xmlns:c15="http://schemas.microsoft.com/office/drawing/2012/chart" uri="{CE6537A1-D6FC-4f65-9D91-7224C49458BB}">
                  <c15:dlblFieldTable/>
                  <c15:showDataLabelsRange val="1"/>
                </c:ext>
                <c:ext xmlns:c16="http://schemas.microsoft.com/office/drawing/2014/chart" uri="{C3380CC4-5D6E-409C-BE32-E72D297353CC}">
                  <c16:uniqueId val="{00000007-6BDF-4682-9DBE-75A33072B4E7}"/>
                </c:ext>
              </c:extLst>
            </c:dLbl>
            <c:dLbl>
              <c:idx val="8"/>
              <c:layout>
                <c:manualLayout>
                  <c:x val="4.7163915820294599E-8"/>
                  <c:y val="0"/>
                </c:manualLayout>
              </c:layout>
              <c:tx>
                <c:rich>
                  <a:bodyPr/>
                  <a:lstStyle/>
                  <a:p>
                    <a:fld id="{3385B721-571E-4BBB-A385-E771BDC53DC7}" type="CELLRANGE">
                      <a:rPr lang="en-US"/>
                      <a:pPr/>
                      <a:t>[CELLRANGE]</a:t>
                    </a:fld>
                    <a:endParaRPr lang="en-US" baseline="0"/>
                  </a:p>
                  <a:p>
                    <a:fld id="{266135CB-479F-4905-A553-8B3EA861FA68}" type="CATEGORYNAME">
                      <a:rPr lang="en-US"/>
                      <a:pPr/>
                      <a:t>[CATEGORY NAME]</a:t>
                    </a:fld>
                    <a:endParaRPr lang="en-IN"/>
                  </a:p>
                </c:rich>
              </c:tx>
              <c:dLblPos val="outEnd"/>
              <c:showLegendKey val="0"/>
              <c:showVal val="0"/>
              <c:showCatName val="1"/>
              <c:showSerName val="0"/>
              <c:showPercent val="0"/>
              <c:showBubbleSize val="0"/>
              <c:separator>
</c:separator>
              <c:extLst>
                <c:ext xmlns:c15="http://schemas.microsoft.com/office/drawing/2012/chart" uri="{CE6537A1-D6FC-4f65-9D91-7224C49458BB}">
                  <c15:dlblFieldTable/>
                  <c15:showDataLabelsRange val="1"/>
                </c:ext>
                <c:ext xmlns:c16="http://schemas.microsoft.com/office/drawing/2014/chart" uri="{C3380CC4-5D6E-409C-BE32-E72D297353CC}">
                  <c16:uniqueId val="{00000008-6BDF-4682-9DBE-75A33072B4E7}"/>
                </c:ext>
              </c:extLst>
            </c:dLbl>
            <c:dLbl>
              <c:idx val="9"/>
              <c:layout>
                <c:manualLayout>
                  <c:x val="4.7163915820294599E-8"/>
                  <c:y val="-1.6424376241814969E-17"/>
                </c:manualLayout>
              </c:layout>
              <c:tx>
                <c:rich>
                  <a:bodyPr/>
                  <a:lstStyle/>
                  <a:p>
                    <a:fld id="{70EBAD28-6B3E-4AD0-BE0D-03059317BF5A}" type="CELLRANGE">
                      <a:rPr lang="en-US"/>
                      <a:pPr/>
                      <a:t>[CELLRANGE]</a:t>
                    </a:fld>
                    <a:endParaRPr lang="en-US" baseline="0"/>
                  </a:p>
                  <a:p>
                    <a:fld id="{E2100826-A16D-4679-AF10-D241A3D148C0}" type="CATEGORYNAME">
                      <a:rPr lang="en-US"/>
                      <a:pPr/>
                      <a:t>[CATEGORY NAME]</a:t>
                    </a:fld>
                    <a:endParaRPr lang="en-IN"/>
                  </a:p>
                </c:rich>
              </c:tx>
              <c:dLblPos val="outEnd"/>
              <c:showLegendKey val="0"/>
              <c:showVal val="0"/>
              <c:showCatName val="1"/>
              <c:showSerName val="0"/>
              <c:showPercent val="0"/>
              <c:showBubbleSize val="0"/>
              <c:separator>
</c:separator>
              <c:extLst>
                <c:ext xmlns:c15="http://schemas.microsoft.com/office/drawing/2012/chart" uri="{CE6537A1-D6FC-4f65-9D91-7224C49458BB}">
                  <c15:dlblFieldTable/>
                  <c15:showDataLabelsRange val="1"/>
                </c:ext>
                <c:ext xmlns:c16="http://schemas.microsoft.com/office/drawing/2014/chart" uri="{C3380CC4-5D6E-409C-BE32-E72D297353CC}">
                  <c16:uniqueId val="{00000009-6BDF-4682-9DBE-75A33072B4E7}"/>
                </c:ext>
              </c:extLst>
            </c:dLbl>
            <c:dLbl>
              <c:idx val="10"/>
              <c:layout>
                <c:manualLayout>
                  <c:x val="4.7163915908144244E-8"/>
                  <c:y val="1.3139500993451975E-16"/>
                </c:manualLayout>
              </c:layout>
              <c:tx>
                <c:rich>
                  <a:bodyPr/>
                  <a:lstStyle/>
                  <a:p>
                    <a:fld id="{AE0859E4-BF7E-44F5-AA70-6251FE00BDB3}" type="CELLRANGE">
                      <a:rPr lang="en-US"/>
                      <a:pPr/>
                      <a:t>[CELLRANGE]</a:t>
                    </a:fld>
                    <a:endParaRPr lang="en-US" baseline="0"/>
                  </a:p>
                  <a:p>
                    <a:fld id="{0617D681-6427-422C-86DC-EE73622515E9}" type="CATEGORYNAME">
                      <a:rPr lang="en-US"/>
                      <a:pPr/>
                      <a:t>[CATEGORY NAME]</a:t>
                    </a:fld>
                    <a:endParaRPr lang="en-IN"/>
                  </a:p>
                </c:rich>
              </c:tx>
              <c:dLblPos val="outEnd"/>
              <c:showLegendKey val="0"/>
              <c:showVal val="0"/>
              <c:showCatName val="1"/>
              <c:showSerName val="0"/>
              <c:showPercent val="0"/>
              <c:showBubbleSize val="0"/>
              <c:separator>
</c:separator>
              <c:extLst>
                <c:ext xmlns:c15="http://schemas.microsoft.com/office/drawing/2012/chart" uri="{CE6537A1-D6FC-4f65-9D91-7224C49458BB}">
                  <c15:dlblFieldTable/>
                  <c15:showDataLabelsRange val="1"/>
                </c:ext>
                <c:ext xmlns:c16="http://schemas.microsoft.com/office/drawing/2014/chart" uri="{C3380CC4-5D6E-409C-BE32-E72D297353CC}">
                  <c16:uniqueId val="{0000000A-6BDF-4682-9DBE-75A33072B4E7}"/>
                </c:ext>
              </c:extLst>
            </c:dLbl>
            <c:dLbl>
              <c:idx val="11"/>
              <c:layout>
                <c:manualLayout>
                  <c:x val="4.7163915820294599E-8"/>
                  <c:y val="-3.2848752483629937E-17"/>
                </c:manualLayout>
              </c:layout>
              <c:tx>
                <c:rich>
                  <a:bodyPr/>
                  <a:lstStyle/>
                  <a:p>
                    <a:fld id="{85C1A84E-729C-4046-8960-A8CB5BD2C35F}" type="CELLRANGE">
                      <a:rPr lang="en-US"/>
                      <a:pPr/>
                      <a:t>[CELLRANGE]</a:t>
                    </a:fld>
                    <a:endParaRPr lang="en-US" baseline="0"/>
                  </a:p>
                  <a:p>
                    <a:fld id="{0D95E02C-930F-4864-9E58-3980F3EDDDF4}" type="CATEGORYNAME">
                      <a:rPr lang="en-US"/>
                      <a:pPr/>
                      <a:t>[CATEGORY NAME]</a:t>
                    </a:fld>
                    <a:endParaRPr lang="en-IN"/>
                  </a:p>
                </c:rich>
              </c:tx>
              <c:dLblPos val="outEnd"/>
              <c:showLegendKey val="0"/>
              <c:showVal val="0"/>
              <c:showCatName val="1"/>
              <c:showSerName val="0"/>
              <c:showPercent val="0"/>
              <c:showBubbleSize val="0"/>
              <c:separator>
</c:separator>
              <c:extLst>
                <c:ext xmlns:c15="http://schemas.microsoft.com/office/drawing/2012/chart" uri="{CE6537A1-D6FC-4f65-9D91-7224C49458BB}">
                  <c15:dlblFieldTable/>
                  <c15:showDataLabelsRange val="1"/>
                </c:ext>
                <c:ext xmlns:c16="http://schemas.microsoft.com/office/drawing/2014/chart" uri="{C3380CC4-5D6E-409C-BE32-E72D297353CC}">
                  <c16:uniqueId val="{0000000B-6BDF-4682-9DBE-75A33072B4E7}"/>
                </c:ext>
              </c:extLst>
            </c:dLbl>
            <c:dLbl>
              <c:idx val="12"/>
              <c:tx>
                <c:rich>
                  <a:bodyPr/>
                  <a:lstStyle/>
                  <a:p>
                    <a:fld id="{6765A073-0BC3-43F1-944D-00DF9C4FC898}" type="CELLRANGE">
                      <a:rPr lang="en-US"/>
                      <a:pPr/>
                      <a:t>[CELLRANGE]</a:t>
                    </a:fld>
                    <a:endParaRPr lang="en-US" baseline="0"/>
                  </a:p>
                  <a:p>
                    <a:fld id="{4DCF4CA1-F86D-4829-92FB-8AD8358ACA12}" type="CATEGORYNAME">
                      <a:rPr lang="en-US"/>
                      <a:pPr/>
                      <a:t>[CATEGORY NAME]</a:t>
                    </a:fld>
                    <a:endParaRPr lang="en-IN"/>
                  </a:p>
                </c:rich>
              </c:tx>
              <c:dLblPos val="outEnd"/>
              <c:showLegendKey val="0"/>
              <c:showVal val="0"/>
              <c:showCatName val="1"/>
              <c:showSerName val="0"/>
              <c:showPercent val="0"/>
              <c:showBubbleSize val="0"/>
              <c:separator>
</c:separator>
              <c:extLst>
                <c:ext xmlns:c15="http://schemas.microsoft.com/office/drawing/2012/chart" uri="{CE6537A1-D6FC-4f65-9D91-7224C49458BB}">
                  <c15:dlblFieldTable/>
                  <c15:showDataLabelsRange val="1"/>
                </c:ext>
                <c:ext xmlns:c16="http://schemas.microsoft.com/office/drawing/2014/chart" uri="{C3380CC4-5D6E-409C-BE32-E72D297353CC}">
                  <c16:uniqueId val="{0000000C-6BDF-4682-9DBE-75A33072B4E7}"/>
                </c:ext>
              </c:extLst>
            </c:dLbl>
            <c:spPr>
              <a:solidFill>
                <a:schemeClr val="lt1"/>
              </a:solidFill>
              <a:ln>
                <a:solidFill>
                  <a:schemeClr val="dk1">
                    <a:lumMod val="25000"/>
                    <a:lumOff val="75000"/>
                  </a:scheme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2">
                        <a:lumMod val="75000"/>
                      </a:schemeClr>
                    </a:solidFill>
                    <a:latin typeface="+mn-lt"/>
                    <a:ea typeface="+mn-ea"/>
                    <a:cs typeface="+mn-cs"/>
                  </a:defRPr>
                </a:pPr>
                <a:endParaRPr lang="en-US"/>
              </a:p>
            </c:txPr>
            <c:dLblPos val="outEnd"/>
            <c:showLegendKey val="0"/>
            <c:showVal val="0"/>
            <c:showCatName val="1"/>
            <c:showSerName val="0"/>
            <c:showPercent val="0"/>
            <c:showBubbleSize val="0"/>
            <c:separator>
</c:separator>
            <c:showLeaderLines val="0"/>
            <c:extLst>
              <c:ext xmlns:c15="http://schemas.microsoft.com/office/drawing/2012/chart" uri="{CE6537A1-D6FC-4f65-9D91-7224C49458BB}">
                <c15:spPr xmlns:c15="http://schemas.microsoft.com/office/drawing/2012/chart">
                  <a:prstGeom prst="rect">
                    <a:avLst/>
                  </a:prstGeom>
                  <a:noFill/>
                  <a:ln>
                    <a:noFill/>
                  </a:ln>
                </c15:spPr>
                <c15:showDataLabelsRange val="1"/>
                <c15:showLeaderLines val="0"/>
              </c:ext>
            </c:extLst>
          </c:dLbls>
          <c:errBars>
            <c:errBarType val="minus"/>
            <c:errValType val="percentage"/>
            <c:noEndCap val="0"/>
            <c:val val="100"/>
            <c:spPr>
              <a:noFill/>
              <a:ln w="9525">
                <a:solidFill>
                  <a:schemeClr val="tx2">
                    <a:lumMod val="75000"/>
                  </a:schemeClr>
                </a:solidFill>
                <a:round/>
              </a:ln>
              <a:effectLst/>
            </c:spPr>
          </c:errBars>
          <c:cat>
            <c:strRef>
              <c:f>'Project Timeline'!$C$17:$C$24</c:f>
              <c:strCache>
                <c:ptCount val="8"/>
                <c:pt idx="0">
                  <c:v>Project Start</c:v>
                </c:pt>
                <c:pt idx="1">
                  <c:v>Implementation of each module</c:v>
                </c:pt>
                <c:pt idx="2">
                  <c:v>Each module is tested</c:v>
                </c:pt>
                <c:pt idx="3">
                  <c:v>UML diagrams are produced</c:v>
                </c:pt>
                <c:pt idx="4">
                  <c:v>App is created</c:v>
                </c:pt>
                <c:pt idx="5">
                  <c:v>Testing of the app</c:v>
                </c:pt>
                <c:pt idx="6">
                  <c:v>Documentation</c:v>
                </c:pt>
                <c:pt idx="7">
                  <c:v>Project Submission</c:v>
                </c:pt>
              </c:strCache>
            </c:strRef>
          </c:cat>
          <c:val>
            <c:numRef>
              <c:f>'Project Timeline'!$E$17:$E$24</c:f>
              <c:numCache>
                <c:formatCode>General</c:formatCode>
                <c:ptCount val="8"/>
                <c:pt idx="0">
                  <c:v>0.1</c:v>
                </c:pt>
                <c:pt idx="1">
                  <c:v>1</c:v>
                </c:pt>
                <c:pt idx="2">
                  <c:v>1.5</c:v>
                </c:pt>
                <c:pt idx="3">
                  <c:v>2</c:v>
                </c:pt>
                <c:pt idx="4">
                  <c:v>4</c:v>
                </c:pt>
                <c:pt idx="5">
                  <c:v>4.5</c:v>
                </c:pt>
                <c:pt idx="6">
                  <c:v>5</c:v>
                </c:pt>
                <c:pt idx="7">
                  <c:v>6</c:v>
                </c:pt>
              </c:numCache>
            </c:numRef>
          </c:val>
          <c:extLst>
            <c:ext xmlns:c15="http://schemas.microsoft.com/office/drawing/2012/chart" uri="{02D57815-91ED-43cb-92C2-25804820EDAC}">
              <c15:datalabelsRange>
                <c15:f>'Project Timeline'!$D$17:$D$24</c15:f>
                <c15:dlblRangeCache>
                  <c:ptCount val="8"/>
                  <c:pt idx="0">
                    <c:v>R&amp;D</c:v>
                  </c:pt>
                </c15:dlblRangeCache>
              </c15:datalabelsRange>
            </c:ext>
            <c:ext xmlns:c16="http://schemas.microsoft.com/office/drawing/2014/chart" uri="{C3380CC4-5D6E-409C-BE32-E72D297353CC}">
              <c16:uniqueId val="{0000000D-6BDF-4682-9DBE-75A33072B4E7}"/>
            </c:ext>
          </c:extLst>
        </c:ser>
        <c:dLbls>
          <c:showLegendKey val="0"/>
          <c:showVal val="0"/>
          <c:showCatName val="0"/>
          <c:showSerName val="0"/>
          <c:showPercent val="0"/>
          <c:showBubbleSize val="0"/>
        </c:dLbls>
        <c:gapWidth val="269"/>
        <c:axId val="717045280"/>
        <c:axId val="717044888"/>
      </c:barChart>
      <c:lineChart>
        <c:grouping val="standard"/>
        <c:varyColors val="0"/>
        <c:ser>
          <c:idx val="0"/>
          <c:order val="0"/>
          <c:tx>
            <c:strRef>
              <c:f>'Project Timeline'!$B$16</c:f>
              <c:strCache>
                <c:ptCount val="1"/>
                <c:pt idx="0">
                  <c:v>Dates</c:v>
                </c:pt>
              </c:strCache>
            </c:strRef>
          </c:tx>
          <c:spPr>
            <a:ln w="25400" cap="rnd">
              <a:noFill/>
              <a:round/>
            </a:ln>
            <a:effectLst>
              <a:outerShdw blurRad="38100" dist="25400" dir="5400000" rotWithShape="0">
                <a:srgbClr val="000000">
                  <a:alpha val="45000"/>
                </a:srgbClr>
              </a:outerShdw>
            </a:effectLst>
          </c:spPr>
          <c:marker>
            <c:symbol val="circle"/>
            <c:size val="6"/>
            <c:spPr>
              <a:gradFill rotWithShape="1">
                <a:gsLst>
                  <a:gs pos="0">
                    <a:schemeClr val="accent5">
                      <a:shade val="76000"/>
                      <a:tint val="98000"/>
                      <a:lumMod val="114000"/>
                    </a:schemeClr>
                  </a:gs>
                  <a:gs pos="100000">
                    <a:schemeClr val="accent5">
                      <a:shade val="76000"/>
                      <a:shade val="90000"/>
                      <a:lumMod val="84000"/>
                    </a:schemeClr>
                  </a:gs>
                </a:gsLst>
                <a:lin ang="5400000" scaled="0"/>
              </a:gradFill>
              <a:ln w="12700">
                <a:solidFill>
                  <a:schemeClr val="lt2"/>
                </a:solidFill>
                <a:round/>
              </a:ln>
              <a:effectLst>
                <a:outerShdw blurRad="38100" dist="25400" dir="5400000" rotWithShape="0">
                  <a:srgbClr val="000000">
                    <a:alpha val="45000"/>
                  </a:srgbClr>
                </a:outerShdw>
              </a:effectLst>
            </c:spPr>
          </c:marker>
          <c:dPt>
            <c:idx val="12"/>
            <c:marker>
              <c:symbol val="circle"/>
              <c:size val="6"/>
              <c:spPr>
                <a:gradFill rotWithShape="1">
                  <a:gsLst>
                    <a:gs pos="0">
                      <a:schemeClr val="accent5">
                        <a:shade val="76000"/>
                        <a:tint val="98000"/>
                        <a:lumMod val="114000"/>
                      </a:schemeClr>
                    </a:gs>
                    <a:gs pos="100000">
                      <a:schemeClr val="accent5">
                        <a:shade val="76000"/>
                        <a:shade val="90000"/>
                        <a:lumMod val="84000"/>
                      </a:schemeClr>
                    </a:gs>
                  </a:gsLst>
                  <a:lin ang="5400000" scaled="0"/>
                </a:gradFill>
                <a:ln w="12700">
                  <a:solidFill>
                    <a:schemeClr val="lt2"/>
                  </a:solidFill>
                  <a:round/>
                </a:ln>
                <a:effectLst>
                  <a:outerShdw blurRad="38100" dist="25400" dir="5400000" rotWithShape="0">
                    <a:srgbClr val="000000">
                      <a:alpha val="45000"/>
                    </a:srgbClr>
                  </a:outerShdw>
                </a:effectLst>
              </c:spPr>
            </c:marker>
            <c:bubble3D val="0"/>
            <c:extLst>
              <c:ext xmlns:c16="http://schemas.microsoft.com/office/drawing/2014/chart" uri="{C3380CC4-5D6E-409C-BE32-E72D297353CC}">
                <c16:uniqueId val="{0000000E-6BDF-4682-9DBE-75A33072B4E7}"/>
              </c:ext>
            </c:extLst>
          </c:dPt>
          <c:errBars>
            <c:errDir val="y"/>
            <c:errBarType val="both"/>
            <c:errValType val="percentage"/>
            <c:noEndCap val="0"/>
            <c:val val="5"/>
            <c:spPr>
              <a:noFill/>
              <a:ln w="9525">
                <a:solidFill>
                  <a:schemeClr val="tx2">
                    <a:lumMod val="75000"/>
                  </a:schemeClr>
                </a:solidFill>
                <a:round/>
              </a:ln>
              <a:effectLst/>
            </c:spPr>
          </c:errBars>
          <c:cat>
            <c:numRef>
              <c:f>'Project Timeline'!$B$17:$B$24</c:f>
              <c:numCache>
                <c:formatCode>m/d/yyyy</c:formatCode>
                <c:ptCount val="8"/>
                <c:pt idx="0">
                  <c:v>44550</c:v>
                </c:pt>
                <c:pt idx="1">
                  <c:v>44561</c:v>
                </c:pt>
                <c:pt idx="2">
                  <c:v>44607</c:v>
                </c:pt>
                <c:pt idx="3">
                  <c:v>44612</c:v>
                </c:pt>
                <c:pt idx="4">
                  <c:v>44638</c:v>
                </c:pt>
                <c:pt idx="5">
                  <c:v>44641</c:v>
                </c:pt>
                <c:pt idx="6">
                  <c:v>44644</c:v>
                </c:pt>
                <c:pt idx="7">
                  <c:v>11412</c:v>
                </c:pt>
              </c:numCache>
            </c:numRef>
          </c:cat>
          <c:val>
            <c:numRef>
              <c:f>'Project Timeline'!$F$17:$F$24</c:f>
              <c:numCache>
                <c:formatCode>General</c:formatCode>
                <c:ptCount val="8"/>
              </c:numCache>
            </c:numRef>
          </c:val>
          <c:smooth val="1"/>
          <c:extLst>
            <c:ext xmlns:c16="http://schemas.microsoft.com/office/drawing/2014/chart" uri="{C3380CC4-5D6E-409C-BE32-E72D297353CC}">
              <c16:uniqueId val="{0000000F-6BDF-4682-9DBE-75A33072B4E7}"/>
            </c:ext>
          </c:extLst>
        </c:ser>
        <c:dLbls>
          <c:showLegendKey val="0"/>
          <c:showVal val="0"/>
          <c:showCatName val="0"/>
          <c:showSerName val="0"/>
          <c:showPercent val="0"/>
          <c:showBubbleSize val="0"/>
        </c:dLbls>
        <c:marker val="1"/>
        <c:smooth val="0"/>
        <c:axId val="717044104"/>
        <c:axId val="717044496"/>
      </c:lineChart>
      <c:dateAx>
        <c:axId val="717044104"/>
        <c:scaling>
          <c:orientation val="minMax"/>
          <c:min val="44550"/>
        </c:scaling>
        <c:delete val="0"/>
        <c:axPos val="b"/>
        <c:numFmt formatCode="[$-409]d\ mmm;@" sourceLinked="0"/>
        <c:majorTickMark val="cross"/>
        <c:minorTickMark val="in"/>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717044496"/>
        <c:crosses val="autoZero"/>
        <c:auto val="1"/>
        <c:lblOffset val="100"/>
        <c:baseTimeUnit val="days"/>
        <c:majorUnit val="10"/>
        <c:majorTimeUnit val="days"/>
        <c:minorUnit val="1"/>
        <c:minorTimeUnit val="days"/>
      </c:dateAx>
      <c:valAx>
        <c:axId val="717044496"/>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717044104"/>
        <c:crosses val="autoZero"/>
        <c:crossBetween val="midCat"/>
      </c:valAx>
      <c:valAx>
        <c:axId val="717044888"/>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717045280"/>
        <c:crosses val="max"/>
        <c:crossBetween val="between"/>
      </c:valAx>
      <c:catAx>
        <c:axId val="717045280"/>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717044888"/>
        <c:crosses val="autoZero"/>
        <c:auto val="1"/>
        <c:lblAlgn val="ctr"/>
        <c:lblOffset val="100"/>
        <c:noMultiLvlLbl val="0"/>
      </c:catAx>
      <c:spPr>
        <a:noFill/>
        <a:ln>
          <a:noFill/>
        </a:ln>
        <a:effectLst/>
      </c:spPr>
    </c:plotArea>
    <c:plotVisOnly val="0"/>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8">
  <a:schemeClr val="accent5"/>
</cs:colorStyle>
</file>

<file path=ppt/charts/style1.xml><?xml version="1.0" encoding="utf-8"?>
<cs:chartStyle xmlns:cs="http://schemas.microsoft.com/office/drawing/2012/chartStyle" xmlns:a="http://schemas.openxmlformats.org/drawingml/2006/main" id="326">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dk1">
            <a:lumMod val="75000"/>
            <a:lumOff val="25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dk1">
            <a:lumMod val="75000"/>
            <a:lumOff val="25000"/>
          </a:schemeClr>
        </a:solidFill>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AE2020-7717-4C4B-B546-D3BD2E406750}" type="datetimeFigureOut">
              <a:rPr lang="en-IN" smtClean="0"/>
              <a:t>18-03-2022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C9062-70EC-4E10-954D-C4FD3E4A9EC2}" type="slidenum">
              <a:rPr lang="en-IN" smtClean="0"/>
              <a:t>‹#›</a:t>
            </a:fld>
            <a:endParaRPr lang="en-IN"/>
          </a:p>
        </p:txBody>
      </p:sp>
    </p:spTree>
    <p:extLst>
      <p:ext uri="{BB962C8B-B14F-4D97-AF65-F5344CB8AC3E}">
        <p14:creationId xmlns:p14="http://schemas.microsoft.com/office/powerpoint/2010/main" val="4036409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AE2020-7717-4C4B-B546-D3BD2E406750}" type="datetimeFigureOut">
              <a:rPr lang="en-IN" smtClean="0"/>
              <a:t>18-03-2022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C9062-70EC-4E10-954D-C4FD3E4A9EC2}" type="slidenum">
              <a:rPr lang="en-IN" smtClean="0"/>
              <a:t>‹#›</a:t>
            </a:fld>
            <a:endParaRPr lang="en-IN"/>
          </a:p>
        </p:txBody>
      </p:sp>
    </p:spTree>
    <p:extLst>
      <p:ext uri="{BB962C8B-B14F-4D97-AF65-F5344CB8AC3E}">
        <p14:creationId xmlns:p14="http://schemas.microsoft.com/office/powerpoint/2010/main" val="3667688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FAE2020-7717-4C4B-B546-D3BD2E406750}" type="datetimeFigureOut">
              <a:rPr lang="en-IN" smtClean="0"/>
              <a:t>18-03-2022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C9062-70EC-4E10-954D-C4FD3E4A9EC2}" type="slidenum">
              <a:rPr lang="en-IN" smtClean="0"/>
              <a:t>‹#›</a:t>
            </a:fld>
            <a:endParaRPr lang="en-IN"/>
          </a:p>
        </p:txBody>
      </p:sp>
    </p:spTree>
    <p:extLst>
      <p:ext uri="{BB962C8B-B14F-4D97-AF65-F5344CB8AC3E}">
        <p14:creationId xmlns:p14="http://schemas.microsoft.com/office/powerpoint/2010/main" val="7434007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FAE2020-7717-4C4B-B546-D3BD2E406750}" type="datetimeFigureOut">
              <a:rPr lang="en-IN" smtClean="0"/>
              <a:t>18-03-2022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C9062-70EC-4E10-954D-C4FD3E4A9EC2}"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32036602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AE2020-7717-4C4B-B546-D3BD2E406750}" type="datetimeFigureOut">
              <a:rPr lang="en-IN" smtClean="0"/>
              <a:t>18-03-2022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C9062-70EC-4E10-954D-C4FD3E4A9EC2}" type="slidenum">
              <a:rPr lang="en-IN" smtClean="0"/>
              <a:t>‹#›</a:t>
            </a:fld>
            <a:endParaRPr lang="en-IN"/>
          </a:p>
        </p:txBody>
      </p:sp>
    </p:spTree>
    <p:extLst>
      <p:ext uri="{BB962C8B-B14F-4D97-AF65-F5344CB8AC3E}">
        <p14:creationId xmlns:p14="http://schemas.microsoft.com/office/powerpoint/2010/main" val="25612527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FAE2020-7717-4C4B-B546-D3BD2E406750}" type="datetimeFigureOut">
              <a:rPr lang="en-IN" smtClean="0"/>
              <a:t>18-03-2022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C9062-70EC-4E10-954D-C4FD3E4A9EC2}" type="slidenum">
              <a:rPr lang="en-IN" smtClean="0"/>
              <a:t>‹#›</a:t>
            </a:fld>
            <a:endParaRPr lang="en-IN"/>
          </a:p>
        </p:txBody>
      </p:sp>
    </p:spTree>
    <p:extLst>
      <p:ext uri="{BB962C8B-B14F-4D97-AF65-F5344CB8AC3E}">
        <p14:creationId xmlns:p14="http://schemas.microsoft.com/office/powerpoint/2010/main" val="15537976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FAE2020-7717-4C4B-B546-D3BD2E406750}" type="datetimeFigureOut">
              <a:rPr lang="en-IN" smtClean="0"/>
              <a:t>18-03-2022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C9062-70EC-4E10-954D-C4FD3E4A9EC2}" type="slidenum">
              <a:rPr lang="en-IN" smtClean="0"/>
              <a:t>‹#›</a:t>
            </a:fld>
            <a:endParaRPr lang="en-IN"/>
          </a:p>
        </p:txBody>
      </p:sp>
    </p:spTree>
    <p:extLst>
      <p:ext uri="{BB962C8B-B14F-4D97-AF65-F5344CB8AC3E}">
        <p14:creationId xmlns:p14="http://schemas.microsoft.com/office/powerpoint/2010/main" val="23064300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AE2020-7717-4C4B-B546-D3BD2E406750}" type="datetimeFigureOut">
              <a:rPr lang="en-IN" smtClean="0"/>
              <a:t>18-03-2022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C9062-70EC-4E10-954D-C4FD3E4A9EC2}" type="slidenum">
              <a:rPr lang="en-IN" smtClean="0"/>
              <a:t>‹#›</a:t>
            </a:fld>
            <a:endParaRPr lang="en-IN"/>
          </a:p>
        </p:txBody>
      </p:sp>
    </p:spTree>
    <p:extLst>
      <p:ext uri="{BB962C8B-B14F-4D97-AF65-F5344CB8AC3E}">
        <p14:creationId xmlns:p14="http://schemas.microsoft.com/office/powerpoint/2010/main" val="928090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AE2020-7717-4C4B-B546-D3BD2E406750}" type="datetimeFigureOut">
              <a:rPr lang="en-IN" smtClean="0"/>
              <a:t>18-03-2022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C9062-70EC-4E10-954D-C4FD3E4A9EC2}" type="slidenum">
              <a:rPr lang="en-IN" smtClean="0"/>
              <a:t>‹#›</a:t>
            </a:fld>
            <a:endParaRPr lang="en-IN"/>
          </a:p>
        </p:txBody>
      </p:sp>
    </p:spTree>
    <p:extLst>
      <p:ext uri="{BB962C8B-B14F-4D97-AF65-F5344CB8AC3E}">
        <p14:creationId xmlns:p14="http://schemas.microsoft.com/office/powerpoint/2010/main" val="2805709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AE2020-7717-4C4B-B546-D3BD2E406750}" type="datetimeFigureOut">
              <a:rPr lang="en-IN" smtClean="0"/>
              <a:t>18-03-2022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C9062-70EC-4E10-954D-C4FD3E4A9EC2}" type="slidenum">
              <a:rPr lang="en-IN" smtClean="0"/>
              <a:t>‹#›</a:t>
            </a:fld>
            <a:endParaRPr lang="en-IN"/>
          </a:p>
        </p:txBody>
      </p:sp>
    </p:spTree>
    <p:extLst>
      <p:ext uri="{BB962C8B-B14F-4D97-AF65-F5344CB8AC3E}">
        <p14:creationId xmlns:p14="http://schemas.microsoft.com/office/powerpoint/2010/main" val="2964925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AE2020-7717-4C4B-B546-D3BD2E406750}" type="datetimeFigureOut">
              <a:rPr lang="en-IN" smtClean="0"/>
              <a:t>18-03-2022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C9062-70EC-4E10-954D-C4FD3E4A9EC2}" type="slidenum">
              <a:rPr lang="en-IN" smtClean="0"/>
              <a:t>‹#›</a:t>
            </a:fld>
            <a:endParaRPr lang="en-IN"/>
          </a:p>
        </p:txBody>
      </p:sp>
    </p:spTree>
    <p:extLst>
      <p:ext uri="{BB962C8B-B14F-4D97-AF65-F5344CB8AC3E}">
        <p14:creationId xmlns:p14="http://schemas.microsoft.com/office/powerpoint/2010/main" val="1115990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AE2020-7717-4C4B-B546-D3BD2E406750}" type="datetimeFigureOut">
              <a:rPr lang="en-IN" smtClean="0"/>
              <a:t>18-03-2022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C9062-70EC-4E10-954D-C4FD3E4A9EC2}" type="slidenum">
              <a:rPr lang="en-IN" smtClean="0"/>
              <a:t>‹#›</a:t>
            </a:fld>
            <a:endParaRPr lang="en-IN"/>
          </a:p>
        </p:txBody>
      </p:sp>
    </p:spTree>
    <p:extLst>
      <p:ext uri="{BB962C8B-B14F-4D97-AF65-F5344CB8AC3E}">
        <p14:creationId xmlns:p14="http://schemas.microsoft.com/office/powerpoint/2010/main" val="3542739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AE2020-7717-4C4B-B546-D3BD2E406750}" type="datetimeFigureOut">
              <a:rPr lang="en-IN" smtClean="0"/>
              <a:t>18-03-2022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3EC9062-70EC-4E10-954D-C4FD3E4A9EC2}" type="slidenum">
              <a:rPr lang="en-IN" smtClean="0"/>
              <a:t>‹#›</a:t>
            </a:fld>
            <a:endParaRPr lang="en-IN"/>
          </a:p>
        </p:txBody>
      </p:sp>
    </p:spTree>
    <p:extLst>
      <p:ext uri="{BB962C8B-B14F-4D97-AF65-F5344CB8AC3E}">
        <p14:creationId xmlns:p14="http://schemas.microsoft.com/office/powerpoint/2010/main" val="2100443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FAE2020-7717-4C4B-B546-D3BD2E406750}" type="datetimeFigureOut">
              <a:rPr lang="en-IN" smtClean="0"/>
              <a:t>18-03-2022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43EC9062-70EC-4E10-954D-C4FD3E4A9EC2}" type="slidenum">
              <a:rPr lang="en-IN" smtClean="0"/>
              <a:t>‹#›</a:t>
            </a:fld>
            <a:endParaRPr lang="en-IN"/>
          </a:p>
        </p:txBody>
      </p:sp>
    </p:spTree>
    <p:extLst>
      <p:ext uri="{BB962C8B-B14F-4D97-AF65-F5344CB8AC3E}">
        <p14:creationId xmlns:p14="http://schemas.microsoft.com/office/powerpoint/2010/main" val="478348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FAE2020-7717-4C4B-B546-D3BD2E406750}" type="datetimeFigureOut">
              <a:rPr lang="en-IN" smtClean="0"/>
              <a:t>18-03-2022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43EC9062-70EC-4E10-954D-C4FD3E4A9EC2}" type="slidenum">
              <a:rPr lang="en-IN" smtClean="0"/>
              <a:t>‹#›</a:t>
            </a:fld>
            <a:endParaRPr lang="en-IN"/>
          </a:p>
        </p:txBody>
      </p:sp>
    </p:spTree>
    <p:extLst>
      <p:ext uri="{BB962C8B-B14F-4D97-AF65-F5344CB8AC3E}">
        <p14:creationId xmlns:p14="http://schemas.microsoft.com/office/powerpoint/2010/main" val="392094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FAE2020-7717-4C4B-B546-D3BD2E406750}" type="datetimeFigureOut">
              <a:rPr lang="en-IN" smtClean="0"/>
              <a:t>18-03-2022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43EC9062-70EC-4E10-954D-C4FD3E4A9EC2}" type="slidenum">
              <a:rPr lang="en-IN" smtClean="0"/>
              <a:t>‹#›</a:t>
            </a:fld>
            <a:endParaRPr lang="en-IN"/>
          </a:p>
        </p:txBody>
      </p:sp>
    </p:spTree>
    <p:extLst>
      <p:ext uri="{BB962C8B-B14F-4D97-AF65-F5344CB8AC3E}">
        <p14:creationId xmlns:p14="http://schemas.microsoft.com/office/powerpoint/2010/main" val="1165431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AE2020-7717-4C4B-B546-D3BD2E406750}" type="datetimeFigureOut">
              <a:rPr lang="en-IN" smtClean="0"/>
              <a:t>18-03-2022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C9062-70EC-4E10-954D-C4FD3E4A9EC2}" type="slidenum">
              <a:rPr lang="en-IN" smtClean="0"/>
              <a:t>‹#›</a:t>
            </a:fld>
            <a:endParaRPr lang="en-IN"/>
          </a:p>
        </p:txBody>
      </p:sp>
    </p:spTree>
    <p:extLst>
      <p:ext uri="{BB962C8B-B14F-4D97-AF65-F5344CB8AC3E}">
        <p14:creationId xmlns:p14="http://schemas.microsoft.com/office/powerpoint/2010/main" val="3270765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FAE2020-7717-4C4B-B546-D3BD2E406750}" type="datetimeFigureOut">
              <a:rPr lang="en-IN" smtClean="0"/>
              <a:t>18-03-2022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3EC9062-70EC-4E10-954D-C4FD3E4A9EC2}" type="slidenum">
              <a:rPr lang="en-IN" smtClean="0"/>
              <a:t>‹#›</a:t>
            </a:fld>
            <a:endParaRPr lang="en-IN"/>
          </a:p>
        </p:txBody>
      </p:sp>
    </p:spTree>
    <p:extLst>
      <p:ext uri="{BB962C8B-B14F-4D97-AF65-F5344CB8AC3E}">
        <p14:creationId xmlns:p14="http://schemas.microsoft.com/office/powerpoint/2010/main" val="3227753504"/>
      </p:ext>
    </p:extLst>
  </p:cSld>
  <p:clrMap bg1="dk1" tx1="lt1" bg2="dk2" tx2="lt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30FD25-0F89-4995-BD48-3A30BAADF9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sp>
        <p:nvSpPr>
          <p:cNvPr id="4" name="Rectangle 3">
            <a:extLst>
              <a:ext uri="{FF2B5EF4-FFF2-40B4-BE49-F238E27FC236}">
                <a16:creationId xmlns:a16="http://schemas.microsoft.com/office/drawing/2014/main" id="{A585C30C-2406-443B-8538-CB12C4E84DE5}"/>
              </a:ext>
            </a:extLst>
          </p:cNvPr>
          <p:cNvSpPr/>
          <p:nvPr/>
        </p:nvSpPr>
        <p:spPr>
          <a:xfrm>
            <a:off x="816189" y="242064"/>
            <a:ext cx="10559622" cy="923330"/>
          </a:xfrm>
          <a:prstGeom prst="rect">
            <a:avLst/>
          </a:prstGeom>
          <a:noFill/>
        </p:spPr>
        <p:txBody>
          <a:bodyPr wrap="none" lIns="91440" tIns="45720" rIns="91440" bIns="45720">
            <a:spAutoFit/>
          </a:bodyPr>
          <a:lstStyle/>
          <a:p>
            <a:pPr algn="ctr"/>
            <a:r>
              <a:rPr lang="en-US"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PANIMALAR ENGINEERING COLLEGE</a:t>
            </a:r>
          </a:p>
        </p:txBody>
      </p:sp>
      <p:sp>
        <p:nvSpPr>
          <p:cNvPr id="5" name="TextBox 4">
            <a:extLst>
              <a:ext uri="{FF2B5EF4-FFF2-40B4-BE49-F238E27FC236}">
                <a16:creationId xmlns:a16="http://schemas.microsoft.com/office/drawing/2014/main" id="{DC11B274-729F-40F9-8541-1C15F93FAD0A}"/>
              </a:ext>
            </a:extLst>
          </p:cNvPr>
          <p:cNvSpPr txBox="1"/>
          <p:nvPr/>
        </p:nvSpPr>
        <p:spPr>
          <a:xfrm>
            <a:off x="1627094" y="1264024"/>
            <a:ext cx="8937812" cy="461665"/>
          </a:xfrm>
          <a:prstGeom prst="rect">
            <a:avLst/>
          </a:prstGeom>
          <a:solidFill>
            <a:schemeClr val="tx1"/>
          </a:solidFill>
        </p:spPr>
        <p:txBody>
          <a:bodyPr wrap="square" rtlCol="0">
            <a:spAutoFit/>
          </a:bodyPr>
          <a:lstStyle/>
          <a:p>
            <a:r>
              <a:rPr lang="en-IN" sz="2400" dirty="0">
                <a:solidFill>
                  <a:schemeClr val="bg1"/>
                </a:solidFill>
                <a:latin typeface="Times New Roman" panose="02020603050405020304" pitchFamily="18" charset="0"/>
                <a:cs typeface="Times New Roman" panose="02020603050405020304" pitchFamily="18" charset="0"/>
              </a:rPr>
              <a:t>DEPARTMENT OF COMPUTER SCIENCE AND ENGINEERING</a:t>
            </a:r>
          </a:p>
        </p:txBody>
      </p:sp>
      <p:sp>
        <p:nvSpPr>
          <p:cNvPr id="7" name="Rectangle 6">
            <a:extLst>
              <a:ext uri="{FF2B5EF4-FFF2-40B4-BE49-F238E27FC236}">
                <a16:creationId xmlns:a16="http://schemas.microsoft.com/office/drawing/2014/main" id="{790FF383-3760-4FE2-85F1-210A68BD9F86}"/>
              </a:ext>
            </a:extLst>
          </p:cNvPr>
          <p:cNvSpPr/>
          <p:nvPr/>
        </p:nvSpPr>
        <p:spPr>
          <a:xfrm>
            <a:off x="581893" y="1824319"/>
            <a:ext cx="10871200" cy="1938992"/>
          </a:xfrm>
          <a:prstGeom prst="rect">
            <a:avLst/>
          </a:prstGeom>
          <a:solidFill>
            <a:srgbClr val="0070C0"/>
          </a:solidFill>
        </p:spPr>
        <p:txBody>
          <a:bodyPr wrap="square" lIns="91440" tIns="45720" rIns="91440" bIns="45720">
            <a:spAutoFit/>
          </a:bodyPr>
          <a:lstStyle/>
          <a:p>
            <a:pPr algn="ctr"/>
            <a:r>
              <a:rPr lang="en-US" sz="4000" b="1" spc="50" dirty="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cs typeface="Times New Roman" panose="02020603050405020304" pitchFamily="18" charset="0"/>
              </a:rPr>
              <a:t>ONLINE PARKING-SPACE SHARING MECHANISM WITH PRIVACY PROTECTION</a:t>
            </a:r>
          </a:p>
        </p:txBody>
      </p:sp>
      <p:sp>
        <p:nvSpPr>
          <p:cNvPr id="8" name="TextBox 7">
            <a:extLst>
              <a:ext uri="{FF2B5EF4-FFF2-40B4-BE49-F238E27FC236}">
                <a16:creationId xmlns:a16="http://schemas.microsoft.com/office/drawing/2014/main" id="{63D16CF6-C60E-426D-9174-DCBA4FA70822}"/>
              </a:ext>
            </a:extLst>
          </p:cNvPr>
          <p:cNvSpPr txBox="1"/>
          <p:nvPr/>
        </p:nvSpPr>
        <p:spPr>
          <a:xfrm>
            <a:off x="581893" y="4461164"/>
            <a:ext cx="4414980" cy="923330"/>
          </a:xfrm>
          <a:prstGeom prst="rect">
            <a:avLst/>
          </a:prstGeom>
          <a:solidFill>
            <a:schemeClr val="bg1"/>
          </a:solidFill>
        </p:spPr>
        <p:txBody>
          <a:bodyPr wrap="square" rtlCol="0">
            <a:spAutoFit/>
          </a:bodyPr>
          <a:lstStyle/>
          <a:p>
            <a:r>
              <a:rPr lang="en-IN" b="1" dirty="0">
                <a:solidFill>
                  <a:srgbClr val="FFFF00"/>
                </a:solidFill>
                <a:latin typeface="Times New Roman" panose="02020603050405020304" pitchFamily="18" charset="0"/>
                <a:cs typeface="Times New Roman" panose="02020603050405020304" pitchFamily="18" charset="0"/>
              </a:rPr>
              <a:t>FEMINA S              211418104059</a:t>
            </a:r>
          </a:p>
          <a:p>
            <a:r>
              <a:rPr lang="en-IN" b="1" dirty="0">
                <a:solidFill>
                  <a:srgbClr val="FFFF00"/>
                </a:solidFill>
                <a:latin typeface="Times New Roman" panose="02020603050405020304" pitchFamily="18" charset="0"/>
                <a:cs typeface="Times New Roman" panose="02020603050405020304" pitchFamily="18" charset="0"/>
              </a:rPr>
              <a:t>KIRTHIGA N          211418104125</a:t>
            </a:r>
          </a:p>
          <a:p>
            <a:r>
              <a:rPr lang="en-IN" b="1" dirty="0">
                <a:solidFill>
                  <a:srgbClr val="FFFF00"/>
                </a:solidFill>
                <a:latin typeface="Times New Roman" panose="02020603050405020304" pitchFamily="18" charset="0"/>
                <a:cs typeface="Times New Roman" panose="02020603050405020304" pitchFamily="18" charset="0"/>
              </a:rPr>
              <a:t>KIRUTHIKA M       211418104126</a:t>
            </a:r>
          </a:p>
        </p:txBody>
      </p:sp>
      <p:sp>
        <p:nvSpPr>
          <p:cNvPr id="11" name="Rectangle 10">
            <a:extLst>
              <a:ext uri="{FF2B5EF4-FFF2-40B4-BE49-F238E27FC236}">
                <a16:creationId xmlns:a16="http://schemas.microsoft.com/office/drawing/2014/main" id="{54F3971F-7575-49E1-ADA8-A9C6943E1734}"/>
              </a:ext>
            </a:extLst>
          </p:cNvPr>
          <p:cNvSpPr/>
          <p:nvPr/>
        </p:nvSpPr>
        <p:spPr>
          <a:xfrm>
            <a:off x="5286800" y="4815583"/>
            <a:ext cx="6615272" cy="1323439"/>
          </a:xfrm>
          <a:prstGeom prst="rect">
            <a:avLst/>
          </a:prstGeom>
          <a:noFill/>
        </p:spPr>
        <p:txBody>
          <a:bodyPr wrap="none" lIns="91440" tIns="45720" rIns="91440" bIns="45720">
            <a:spAutoFit/>
          </a:bodyPr>
          <a:lstStyle/>
          <a:p>
            <a:r>
              <a:rPr lang="en-US" sz="4000"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highlight>
                  <a:srgbClr val="000000"/>
                </a:highlight>
                <a:latin typeface="Times New Roman" panose="02020603050405020304" pitchFamily="18" charset="0"/>
                <a:cs typeface="Times New Roman" panose="02020603050405020304" pitchFamily="18" charset="0"/>
              </a:rPr>
              <a:t>GUIDED BY:</a:t>
            </a:r>
          </a:p>
          <a:p>
            <a:r>
              <a:rPr lang="en-US" sz="4000"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highlight>
                  <a:srgbClr val="000000"/>
                </a:highlight>
                <a:latin typeface="Times New Roman" panose="02020603050405020304" pitchFamily="18" charset="0"/>
                <a:cs typeface="Times New Roman" panose="02020603050405020304" pitchFamily="18" charset="0"/>
              </a:rPr>
              <a:t>S.T. SANTHANA LAKSHMI</a:t>
            </a:r>
            <a:endParaRPr lang="en-IN" sz="4000"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highlight>
                <a:srgbClr val="000000"/>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9308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30F30C3-E552-43D6-B937-A9E2F28797A6}"/>
              </a:ext>
            </a:extLst>
          </p:cNvPr>
          <p:cNvSpPr/>
          <p:nvPr/>
        </p:nvSpPr>
        <p:spPr>
          <a:xfrm>
            <a:off x="4195481" y="2967335"/>
            <a:ext cx="3801041" cy="923330"/>
          </a:xfrm>
          <a:prstGeom prst="rect">
            <a:avLst/>
          </a:prstGeom>
          <a:noFill/>
          <a:effectLst>
            <a:reflection blurRad="6350" stA="50000" endA="300" endPos="55000" dir="5400000" sy="-100000" algn="bl" rotWithShape="0"/>
          </a:effectLst>
        </p:spPr>
        <p:txBody>
          <a:bodyPr wrap="none" lIns="91440" tIns="45720" rIns="91440" bIns="45720">
            <a:spAutoFit/>
          </a:bodyPr>
          <a:lstStyle/>
          <a:p>
            <a:pPr algn="ctr"/>
            <a:r>
              <a:rPr lang="en-US" sz="5400" b="1" cap="none" spc="0" dirty="0">
                <a:ln w="12700">
                  <a:solidFill>
                    <a:schemeClr val="accent5"/>
                  </a:solidFill>
                  <a:prstDash val="solid"/>
                </a:ln>
                <a:solidFill>
                  <a:srgbClr val="FFFF00"/>
                </a:solidFill>
                <a:effectLst/>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450443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BE6D3C4-A5B2-4827-924B-19DD044950C9}"/>
              </a:ext>
            </a:extLst>
          </p:cNvPr>
          <p:cNvSpPr/>
          <p:nvPr/>
        </p:nvSpPr>
        <p:spPr>
          <a:xfrm>
            <a:off x="4201892" y="325735"/>
            <a:ext cx="3400290" cy="830997"/>
          </a:xfrm>
          <a:prstGeom prst="rect">
            <a:avLst/>
          </a:prstGeom>
          <a:noFill/>
        </p:spPr>
        <p:txBody>
          <a:bodyPr wrap="none" lIns="91440" tIns="45720" rIns="91440" bIns="45720">
            <a:spAutoFit/>
          </a:bodyPr>
          <a:lstStyle/>
          <a:p>
            <a:pPr algn="ctr"/>
            <a:r>
              <a:rPr lang="en-US" sz="48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ABSTRACT</a:t>
            </a:r>
            <a:endParaRPr lang="en-US" sz="48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98EE3ED-0F43-4A9C-A5F3-FA2C303B7DF8}"/>
              </a:ext>
            </a:extLst>
          </p:cNvPr>
          <p:cNvSpPr txBox="1"/>
          <p:nvPr/>
        </p:nvSpPr>
        <p:spPr>
          <a:xfrm>
            <a:off x="1366982" y="1546285"/>
            <a:ext cx="8839200" cy="4985980"/>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Sharing private parking spots has indicated an incredible potential for tending to metropolitan gridlock and unexpected stopping issues in urban areas.</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Planning to address the internet parking spots sharing issue while guaranteeing the protection of client stopping objective areas, we propose a novel objective privacy-preserving internet.</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internet parking spot sharing issue is formalized as a social government assistance expansion issue in a two-sided market, where parking spot suppliers and clients are viewed as dealers and purchasers.</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At that point, these are based on standards that are intended to decide installments and repayment.</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We examine the upper bound of the productivity loss of our plan. Broad assessment results exhibit that our plan cannot just accomplish great execution with respect to social government assistance, Supplier fulfillment proportion, protection conservation.</a:t>
            </a:r>
          </a:p>
          <a:p>
            <a:endParaRPr lang="en-US" sz="20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8474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C11FDA-6703-4966-9C57-30C30A317DB3}"/>
              </a:ext>
            </a:extLst>
          </p:cNvPr>
          <p:cNvSpPr/>
          <p:nvPr/>
        </p:nvSpPr>
        <p:spPr>
          <a:xfrm>
            <a:off x="3141271" y="375055"/>
            <a:ext cx="5607624"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EXISTING SYSTEM</a:t>
            </a:r>
          </a:p>
        </p:txBody>
      </p:sp>
      <p:sp>
        <p:nvSpPr>
          <p:cNvPr id="3" name="TextBox 2">
            <a:extLst>
              <a:ext uri="{FF2B5EF4-FFF2-40B4-BE49-F238E27FC236}">
                <a16:creationId xmlns:a16="http://schemas.microsoft.com/office/drawing/2014/main" id="{079D3E85-5D48-4E8B-80C6-0233ADA6EF3B}"/>
              </a:ext>
            </a:extLst>
          </p:cNvPr>
          <p:cNvSpPr txBox="1"/>
          <p:nvPr/>
        </p:nvSpPr>
        <p:spPr>
          <a:xfrm>
            <a:off x="1182210" y="1997474"/>
            <a:ext cx="9827580" cy="3323987"/>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We presently model the internet parking spot sharing issue as a two-sided market, where the PSSs go about as dealers and the PSCs go about as purchasers. </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market will be set off when there are purchasers and dealers. </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framework works in a period opened style. The time allotment is set by the representative and the schedule opening is 60 minutes. </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Likewise, the PSSs and the PSCs can show up and withdraw from the market progressively, without advance information on the bartering.</a:t>
            </a:r>
          </a:p>
          <a:p>
            <a:endParaRPr lang="en-IN" dirty="0"/>
          </a:p>
        </p:txBody>
      </p:sp>
    </p:spTree>
    <p:extLst>
      <p:ext uri="{BB962C8B-B14F-4D97-AF65-F5344CB8AC3E}">
        <p14:creationId xmlns:p14="http://schemas.microsoft.com/office/powerpoint/2010/main" val="4061302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8CCC17E-70FD-4B2B-ACF3-747657EA9847}"/>
              </a:ext>
            </a:extLst>
          </p:cNvPr>
          <p:cNvSpPr/>
          <p:nvPr/>
        </p:nvSpPr>
        <p:spPr>
          <a:xfrm>
            <a:off x="569563" y="685774"/>
            <a:ext cx="5424434"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DISADVANTAGES</a:t>
            </a:r>
          </a:p>
        </p:txBody>
      </p:sp>
      <p:sp>
        <p:nvSpPr>
          <p:cNvPr id="3" name="TextBox 2">
            <a:extLst>
              <a:ext uri="{FF2B5EF4-FFF2-40B4-BE49-F238E27FC236}">
                <a16:creationId xmlns:a16="http://schemas.microsoft.com/office/drawing/2014/main" id="{E879E017-7B98-4009-9E7D-2F60F9D04774}"/>
              </a:ext>
            </a:extLst>
          </p:cNvPr>
          <p:cNvSpPr txBox="1"/>
          <p:nvPr/>
        </p:nvSpPr>
        <p:spPr>
          <a:xfrm>
            <a:off x="2796467" y="2108153"/>
            <a:ext cx="6933460" cy="1846659"/>
          </a:xfrm>
          <a:prstGeom prst="rect">
            <a:avLst/>
          </a:prstGeom>
          <a:noFill/>
        </p:spPr>
        <p:txBody>
          <a:bodyPr wrap="square" rtlCol="0">
            <a:spAutoFit/>
          </a:bodyPr>
          <a:lstStyle/>
          <a:p>
            <a:pPr marL="342900" lvl="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It is not represent parking spaces and slots.</a:t>
            </a:r>
            <a:endParaRPr lang="en-IN" sz="2400" dirty="0">
              <a:latin typeface="Times New Roman" panose="02020603050405020304" pitchFamily="18" charset="0"/>
              <a:cs typeface="Times New Roman" panose="02020603050405020304" pitchFamily="18" charset="0"/>
            </a:endParaRPr>
          </a:p>
          <a:p>
            <a:pPr marL="342900" lvl="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It is does not have authorized parking slots.</a:t>
            </a:r>
            <a:endParaRPr lang="en-IN" sz="2400" dirty="0">
              <a:latin typeface="Times New Roman" panose="02020603050405020304" pitchFamily="18" charset="0"/>
              <a:cs typeface="Times New Roman" panose="02020603050405020304" pitchFamily="18" charset="0"/>
            </a:endParaRPr>
          </a:p>
          <a:p>
            <a:pPr marL="342900" lvl="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It requires large database.</a:t>
            </a:r>
            <a:endParaRPr lang="en-IN" sz="2400" dirty="0">
              <a:latin typeface="Times New Roman" panose="02020603050405020304" pitchFamily="18" charset="0"/>
              <a:cs typeface="Times New Roman" panose="02020603050405020304" pitchFamily="18" charset="0"/>
            </a:endParaRPr>
          </a:p>
          <a:p>
            <a:pPr marL="342900" lvl="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It does not have reserved for particular timing.</a:t>
            </a:r>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88854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7E7F10C-4DD0-43A7-9F05-4CAB9A5B425B}"/>
              </a:ext>
            </a:extLst>
          </p:cNvPr>
          <p:cNvSpPr/>
          <p:nvPr/>
        </p:nvSpPr>
        <p:spPr>
          <a:xfrm>
            <a:off x="3051737" y="537046"/>
            <a:ext cx="6088526"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PROPOSED SYSTEM</a:t>
            </a:r>
          </a:p>
        </p:txBody>
      </p:sp>
      <p:sp>
        <p:nvSpPr>
          <p:cNvPr id="3" name="TextBox 2">
            <a:extLst>
              <a:ext uri="{FF2B5EF4-FFF2-40B4-BE49-F238E27FC236}">
                <a16:creationId xmlns:a16="http://schemas.microsoft.com/office/drawing/2014/main" id="{7C94FD8D-9BD4-4476-802F-F05F74F39882}"/>
              </a:ext>
            </a:extLst>
          </p:cNvPr>
          <p:cNvSpPr txBox="1"/>
          <p:nvPr/>
        </p:nvSpPr>
        <p:spPr>
          <a:xfrm>
            <a:off x="1189608" y="2095130"/>
            <a:ext cx="10422384" cy="3139321"/>
          </a:xfrm>
          <a:prstGeom prst="rect">
            <a:avLst/>
          </a:prstGeom>
          <a:noFill/>
        </p:spPr>
        <p:txBody>
          <a:bodyPr wrap="square" rtlCol="0">
            <a:spAutoFit/>
          </a:bodyPr>
          <a:lstStyle/>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The proposed system of project is that provides easy way of reserving a parking space online using web portal. </a:t>
            </a: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It overcomes the problem of finding a parking space in areas that unnecessarily consumes time. Hence, this project offers a web application based reservation system where users can view various parking spaces and select nearby or specific area of their choice to view whether space is available or not. </a:t>
            </a: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If the booking space is available, then user can book it for specific time slot.</a:t>
            </a: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The booked space will be marked and will not be available for anyone else for the specified time.</a:t>
            </a:r>
            <a:endParaRPr lang="en-US"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5575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7967E11-775C-4F85-96F1-318D82326675}"/>
              </a:ext>
            </a:extLst>
          </p:cNvPr>
          <p:cNvSpPr/>
          <p:nvPr/>
        </p:nvSpPr>
        <p:spPr>
          <a:xfrm>
            <a:off x="559685" y="632508"/>
            <a:ext cx="4503156"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ADVANTAGES</a:t>
            </a:r>
          </a:p>
        </p:txBody>
      </p:sp>
      <p:sp>
        <p:nvSpPr>
          <p:cNvPr id="3" name="TextBox 2">
            <a:extLst>
              <a:ext uri="{FF2B5EF4-FFF2-40B4-BE49-F238E27FC236}">
                <a16:creationId xmlns:a16="http://schemas.microsoft.com/office/drawing/2014/main" id="{5B1DB6DB-110B-41AB-BC5F-E7937E46DFFE}"/>
              </a:ext>
            </a:extLst>
          </p:cNvPr>
          <p:cNvSpPr txBox="1"/>
          <p:nvPr/>
        </p:nvSpPr>
        <p:spPr>
          <a:xfrm>
            <a:off x="2476870" y="1979720"/>
            <a:ext cx="7696940" cy="4339650"/>
          </a:xfrm>
          <a:prstGeom prst="rect">
            <a:avLst/>
          </a:prstGeom>
          <a:noFill/>
        </p:spPr>
        <p:txBody>
          <a:bodyPr wrap="square" rtlCol="0">
            <a:spAutoFit/>
          </a:bodyPr>
          <a:lstStyle/>
          <a:p>
            <a:pPr marL="800100" lvl="1"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is representing clearly with maps.</a:t>
            </a:r>
          </a:p>
          <a:p>
            <a:pPr marL="800100" lvl="1"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has authorized parking slots with authorized address.</a:t>
            </a:r>
          </a:p>
          <a:p>
            <a:pPr marL="800100" lvl="1"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is so easy to use with simple UI.</a:t>
            </a:r>
          </a:p>
          <a:p>
            <a:pPr marL="800100" lvl="1"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has reserved for particular timing.</a:t>
            </a:r>
          </a:p>
          <a:p>
            <a:pPr marL="800100" lvl="1"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Users can get details about parking areas for particular locations.</a:t>
            </a:r>
            <a:endParaRPr lang="en-IN" sz="2000"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system provides a view of the parking spaces.</a:t>
            </a:r>
            <a:endParaRPr lang="en-IN" sz="2000"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excludes the need of human efforts for managing parking spaces.</a:t>
            </a:r>
            <a:endParaRPr lang="en-IN" sz="2000"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is representing clearly with clear locations.</a:t>
            </a:r>
            <a:endParaRPr lang="en-IN" sz="2000"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has authorized parking slots with authorized address.</a:t>
            </a:r>
            <a:endParaRPr lang="en-IN" sz="2000"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is so easy to use with simple User Interface.</a:t>
            </a:r>
            <a:endParaRPr lang="en-IN" sz="2000"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has reserved for particular timing.</a:t>
            </a:r>
            <a:endParaRPr lang="en-IN" sz="2000" dirty="0">
              <a:latin typeface="Times New Roman" panose="02020603050405020304" pitchFamily="18" charset="0"/>
              <a:cs typeface="Times New Roman" panose="02020603050405020304" pitchFamily="18" charset="0"/>
            </a:endParaRPr>
          </a:p>
          <a:p>
            <a:pPr lvl="1"/>
            <a:endParaRPr lang="en-US" sz="1800" dirty="0"/>
          </a:p>
          <a:p>
            <a:endParaRPr lang="en-IN" dirty="0"/>
          </a:p>
        </p:txBody>
      </p:sp>
    </p:spTree>
    <p:extLst>
      <p:ext uri="{BB962C8B-B14F-4D97-AF65-F5344CB8AC3E}">
        <p14:creationId xmlns:p14="http://schemas.microsoft.com/office/powerpoint/2010/main" val="1388026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73BC54F-16AD-4BFA-9F5C-B0BB1BF495AE}"/>
              </a:ext>
            </a:extLst>
          </p:cNvPr>
          <p:cNvSpPr/>
          <p:nvPr/>
        </p:nvSpPr>
        <p:spPr>
          <a:xfrm>
            <a:off x="3670496" y="525976"/>
            <a:ext cx="4851007"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SDLC DIAGRAM</a:t>
            </a:r>
          </a:p>
        </p:txBody>
      </p:sp>
      <p:pic>
        <p:nvPicPr>
          <p:cNvPr id="4" name="Picture 3">
            <a:extLst>
              <a:ext uri="{FF2B5EF4-FFF2-40B4-BE49-F238E27FC236}">
                <a16:creationId xmlns:a16="http://schemas.microsoft.com/office/drawing/2014/main" id="{84D9F2F2-714B-43DC-90F9-AAFDC77B0A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0496" y="1801971"/>
            <a:ext cx="4225031" cy="4225031"/>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1267166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FEBC098-B4AA-495C-AB5F-FFDC1EC784DF}"/>
              </a:ext>
            </a:extLst>
          </p:cNvPr>
          <p:cNvSpPr/>
          <p:nvPr/>
        </p:nvSpPr>
        <p:spPr>
          <a:xfrm>
            <a:off x="3268142" y="304034"/>
            <a:ext cx="5655715"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TIMELINE CHART</a:t>
            </a:r>
            <a:endParaRPr lang="en-US" sz="5400" b="0" cap="none" spc="0" dirty="0">
              <a:ln w="0"/>
              <a:solidFill>
                <a:schemeClr val="tx1"/>
              </a:solidFill>
              <a:effectLst>
                <a:outerShdw blurRad="38100" dist="19050" dir="2700000" algn="tl" rotWithShape="0">
                  <a:schemeClr val="dk1">
                    <a:alpha val="40000"/>
                  </a:schemeClr>
                </a:outerShdw>
              </a:effectLst>
            </a:endParaRPr>
          </a:p>
        </p:txBody>
      </p:sp>
      <p:graphicFrame>
        <p:nvGraphicFramePr>
          <p:cNvPr id="3" name="Project Timeline" descr="Line chart that plots each milestone on the corresponding timeframe">
            <a:extLst>
              <a:ext uri="{FF2B5EF4-FFF2-40B4-BE49-F238E27FC236}">
                <a16:creationId xmlns:a16="http://schemas.microsoft.com/office/drawing/2014/main" id="{00000000-0008-0000-0000-00000B000000}"/>
              </a:ext>
            </a:extLst>
          </p:cNvPr>
          <p:cNvGraphicFramePr>
            <a:graphicFrameLocks noGrp="1"/>
          </p:cNvGraphicFramePr>
          <p:nvPr>
            <p:extLst>
              <p:ext uri="{D42A27DB-BD31-4B8C-83A1-F6EECF244321}">
                <p14:modId xmlns:p14="http://schemas.microsoft.com/office/powerpoint/2010/main" val="1528411818"/>
              </p:ext>
            </p:extLst>
          </p:nvPr>
        </p:nvGraphicFramePr>
        <p:xfrm>
          <a:off x="838199" y="1302516"/>
          <a:ext cx="10515600" cy="52514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61910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9B9008A-ED66-48CB-BE40-7B2C20B6AC0C}"/>
              </a:ext>
            </a:extLst>
          </p:cNvPr>
          <p:cNvSpPr/>
          <p:nvPr/>
        </p:nvSpPr>
        <p:spPr>
          <a:xfrm>
            <a:off x="1917753" y="401688"/>
            <a:ext cx="793037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SYSTEM REQUIREMENTS</a:t>
            </a:r>
          </a:p>
        </p:txBody>
      </p:sp>
      <p:sp>
        <p:nvSpPr>
          <p:cNvPr id="3" name="TextBox 2">
            <a:extLst>
              <a:ext uri="{FF2B5EF4-FFF2-40B4-BE49-F238E27FC236}">
                <a16:creationId xmlns:a16="http://schemas.microsoft.com/office/drawing/2014/main" id="{CE538C26-1E46-49D2-9560-A2E6ED29FBF0}"/>
              </a:ext>
            </a:extLst>
          </p:cNvPr>
          <p:cNvSpPr txBox="1"/>
          <p:nvPr/>
        </p:nvSpPr>
        <p:spPr>
          <a:xfrm>
            <a:off x="1370120" y="1651247"/>
            <a:ext cx="9374820" cy="3724096"/>
          </a:xfrm>
          <a:prstGeom prst="rect">
            <a:avLst/>
          </a:prstGeom>
          <a:noFill/>
        </p:spPr>
        <p:txBody>
          <a:bodyPr wrap="square" rtlCol="0">
            <a:spAutoFit/>
          </a:bodyPr>
          <a:lstStyle/>
          <a:p>
            <a:pPr marL="0" indent="0">
              <a:buNone/>
            </a:pPr>
            <a:r>
              <a:rPr lang="en-US" sz="2000" b="1" dirty="0">
                <a:latin typeface="Times New Roman" panose="02020603050405020304" pitchFamily="18" charset="0"/>
                <a:cs typeface="Times New Roman" panose="02020603050405020304" pitchFamily="18" charset="0"/>
              </a:rPr>
              <a:t>HARDWARE</a:t>
            </a:r>
            <a:endParaRPr lang="en-US" sz="2000" dirty="0">
              <a:latin typeface="Times New Roman" panose="02020603050405020304" pitchFamily="18" charset="0"/>
              <a:cs typeface="Times New Roman" panose="02020603050405020304" pitchFamily="18" charset="0"/>
            </a:endParaRPr>
          </a:p>
          <a:p>
            <a:pPr marL="457200" lvl="1" indent="0">
              <a:buNone/>
            </a:pPr>
            <a:r>
              <a:rPr lang="en-US" sz="2000" dirty="0">
                <a:latin typeface="Times New Roman" panose="02020603050405020304" pitchFamily="18" charset="0"/>
                <a:cs typeface="Times New Roman" panose="02020603050405020304" pitchFamily="18" charset="0"/>
              </a:rPr>
              <a:t>PROCESSOR		:  	Intel Core i3.</a:t>
            </a:r>
          </a:p>
          <a:p>
            <a:pPr marL="457200" lvl="1" indent="0">
              <a:buNone/>
            </a:pPr>
            <a:r>
              <a:rPr lang="en-US" sz="2000" dirty="0">
                <a:latin typeface="Times New Roman" panose="02020603050405020304" pitchFamily="18" charset="0"/>
                <a:cs typeface="Times New Roman" panose="02020603050405020304" pitchFamily="18" charset="0"/>
              </a:rPr>
              <a:t>RAM			       :	4 GB </a:t>
            </a:r>
          </a:p>
          <a:p>
            <a:pPr marL="457200" lvl="1" indent="0">
              <a:buNone/>
            </a:pPr>
            <a:r>
              <a:rPr lang="en-US" sz="2000" dirty="0">
                <a:latin typeface="Times New Roman" panose="02020603050405020304" pitchFamily="18" charset="0"/>
                <a:cs typeface="Times New Roman" panose="02020603050405020304" pitchFamily="18" charset="0"/>
              </a:rPr>
              <a:t>MONITOR		       :	15” COLOR</a:t>
            </a:r>
          </a:p>
          <a:p>
            <a:pPr marL="457200" lvl="1" indent="0">
              <a:buNone/>
            </a:pPr>
            <a:r>
              <a:rPr lang="en-US" sz="2000" dirty="0">
                <a:latin typeface="Times New Roman" panose="02020603050405020304" pitchFamily="18" charset="0"/>
                <a:cs typeface="Times New Roman" panose="02020603050405020304" pitchFamily="18" charset="0"/>
              </a:rPr>
              <a:t>HARD DISK 		:	25 GB</a:t>
            </a:r>
          </a:p>
          <a:p>
            <a:pPr marL="0" indent="0">
              <a:buNone/>
            </a:pPr>
            <a:r>
              <a:rPr lang="en-US" sz="2000" dirty="0">
                <a:latin typeface="Times New Roman" panose="02020603050405020304" pitchFamily="18" charset="0"/>
                <a:cs typeface="Times New Roman" panose="02020603050405020304" pitchFamily="18" charset="0"/>
              </a:rPr>
              <a:t> </a:t>
            </a:r>
          </a:p>
          <a:p>
            <a:pPr marL="0" indent="0">
              <a:buNone/>
            </a:pPr>
            <a:r>
              <a:rPr lang="en-US" sz="2000" b="1" dirty="0">
                <a:latin typeface="Times New Roman" panose="02020603050405020304" pitchFamily="18" charset="0"/>
                <a:cs typeface="Times New Roman" panose="02020603050405020304" pitchFamily="18" charset="0"/>
              </a:rPr>
              <a:t>SOFTWARE</a:t>
            </a:r>
            <a:endParaRPr lang="en-US" sz="2000" dirty="0">
              <a:latin typeface="Times New Roman" panose="02020603050405020304" pitchFamily="18" charset="0"/>
              <a:cs typeface="Times New Roman" panose="02020603050405020304" pitchFamily="18" charset="0"/>
            </a:endParaRPr>
          </a:p>
          <a:p>
            <a:pPr marL="457200" lvl="1" indent="0">
              <a:buNone/>
            </a:pPr>
            <a:r>
              <a:rPr lang="en-US" sz="2000" dirty="0">
                <a:latin typeface="Times New Roman" panose="02020603050405020304" pitchFamily="18" charset="0"/>
                <a:cs typeface="Times New Roman" panose="02020603050405020304" pitchFamily="18" charset="0"/>
              </a:rPr>
              <a:t>Front End 		       :  	HTML, BOOTSTRAP, JAVASCRIPT</a:t>
            </a:r>
          </a:p>
          <a:p>
            <a:pPr marL="457200" lvl="1" indent="0">
              <a:buNone/>
            </a:pPr>
            <a:r>
              <a:rPr lang="en-US" sz="2000" dirty="0">
                <a:latin typeface="Times New Roman" panose="02020603050405020304" pitchFamily="18" charset="0"/>
                <a:cs typeface="Times New Roman" panose="02020603050405020304" pitchFamily="18" charset="0"/>
              </a:rPr>
              <a:t>Back End		       : 	MYSQL, PHP</a:t>
            </a:r>
          </a:p>
          <a:p>
            <a:pPr marL="457200" lvl="1" indent="0">
              <a:buNone/>
            </a:pPr>
            <a:r>
              <a:rPr lang="en-US" sz="2000" dirty="0">
                <a:latin typeface="Times New Roman" panose="02020603050405020304" pitchFamily="18" charset="0"/>
                <a:cs typeface="Times New Roman" panose="02020603050405020304" pitchFamily="18" charset="0"/>
              </a:rPr>
              <a:t>Operating System  	:  	Windows 07</a:t>
            </a:r>
          </a:p>
          <a:p>
            <a:pPr marL="457200" lvl="1" indent="0">
              <a:buNone/>
            </a:pPr>
            <a:r>
              <a:rPr lang="en-US" sz="2000" dirty="0">
                <a:latin typeface="Times New Roman" panose="02020603050405020304" pitchFamily="18" charset="0"/>
                <a:cs typeface="Times New Roman" panose="02020603050405020304" pitchFamily="18" charset="0"/>
              </a:rPr>
              <a:t>Software		       :	NOTEPAD, XAMPP SERVER</a:t>
            </a:r>
          </a:p>
          <a:p>
            <a:endParaRPr lang="en-IN" dirty="0"/>
          </a:p>
        </p:txBody>
      </p:sp>
    </p:spTree>
    <p:extLst>
      <p:ext uri="{BB962C8B-B14F-4D97-AF65-F5344CB8AC3E}">
        <p14:creationId xmlns:p14="http://schemas.microsoft.com/office/powerpoint/2010/main" val="16000352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TM02836342[[fn=Ion]]</Template>
  <TotalTime>260</TotalTime>
  <Words>625</Words>
  <Application>Microsoft Office PowerPoint</Application>
  <PresentationFormat>Widescreen</PresentationFormat>
  <Paragraphs>82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Century Gothic</vt:lpstr>
      <vt:lpstr>Times New Roman</vt:lpstr>
      <vt:lpstr>Wingdings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Kirthiga Nagarajan</dc:creator>
  <cp:lastModifiedBy>Kirthiga Nagarajan</cp:lastModifiedBy>
  <cp:revision>9</cp:revision>
  <dcterms:created xsi:type="dcterms:W3CDTF">2022-03-18T11:19:09Z</dcterms:created>
  <dcterms:modified xsi:type="dcterms:W3CDTF">2022-03-18T15:39:18Z</dcterms:modified>
</cp:coreProperties>
</file>