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4" r:id="rId1"/>
  </p:sldMasterIdLst>
  <p:sldIdLst>
    <p:sldId id="257" r:id="rId2"/>
    <p:sldId id="258" r:id="rId3"/>
    <p:sldId id="259" r:id="rId4"/>
    <p:sldId id="282" r:id="rId5"/>
    <p:sldId id="283"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presProps" Target="presProps.xml" /><Relationship Id="rId3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235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1354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3218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7238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046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1176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3510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2538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5/23/2022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9242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5/23/2022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351119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5749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5/23/2022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639258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eg" /><Relationship Id="rId1" Type="http://schemas.openxmlformats.org/officeDocument/2006/relationships/slideLayout" Target="../slideLayouts/slideLayout7.xml" /><Relationship Id="rId5" Type="http://schemas.openxmlformats.org/officeDocument/2006/relationships/image" Target="../media/image12.jpeg" /><Relationship Id="rId4" Type="http://schemas.openxmlformats.org/officeDocument/2006/relationships/image" Target="../media/image11.jpe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png" /><Relationship Id="rId1" Type="http://schemas.openxmlformats.org/officeDocument/2006/relationships/slideLayout" Target="../slideLayouts/slideLayout7.xml" /><Relationship Id="rId5" Type="http://schemas.openxmlformats.org/officeDocument/2006/relationships/image" Target="../media/image16.jpeg" /><Relationship Id="rId4" Type="http://schemas.openxmlformats.org/officeDocument/2006/relationships/image" Target="../media/image15.jpeg" /></Relationships>
</file>

<file path=ppt/slides/_rels/slide21.xml.rels><?xml version="1.0" encoding="UTF-8" standalone="yes"?>
<Relationships xmlns="http://schemas.openxmlformats.org/package/2006/relationships"><Relationship Id="rId3" Type="http://schemas.openxmlformats.org/officeDocument/2006/relationships/image" Target="../media/image18.jpeg" /><Relationship Id="rId2" Type="http://schemas.openxmlformats.org/officeDocument/2006/relationships/image" Target="../media/image17.jpeg" /><Relationship Id="rId1" Type="http://schemas.openxmlformats.org/officeDocument/2006/relationships/slideLayout" Target="../slideLayouts/slideLayout7.xml" /><Relationship Id="rId5" Type="http://schemas.openxmlformats.org/officeDocument/2006/relationships/image" Target="../media/image20.jpeg" /><Relationship Id="rId4" Type="http://schemas.openxmlformats.org/officeDocument/2006/relationships/image" Target="../media/image19.jpeg" /></Relationships>
</file>

<file path=ppt/slides/_rels/slide22.xml.rels><?xml version="1.0" encoding="UTF-8" standalone="yes"?>
<Relationships xmlns="http://schemas.openxmlformats.org/package/2006/relationships"><Relationship Id="rId3" Type="http://schemas.openxmlformats.org/officeDocument/2006/relationships/image" Target="../media/image22.jpeg" /><Relationship Id="rId2" Type="http://schemas.openxmlformats.org/officeDocument/2006/relationships/image" Target="../media/image21.jpeg" /><Relationship Id="rId1" Type="http://schemas.openxmlformats.org/officeDocument/2006/relationships/slideLayout" Target="../slideLayouts/slideLayout7.xml" /><Relationship Id="rId5" Type="http://schemas.openxmlformats.org/officeDocument/2006/relationships/image" Target="../media/image24.jpe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hyperlink" Target="https://www.slideshare.net/lindsaybanks/parking-strategies-to-supportlivable-communities-12836141" TargetMode="External"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7.xml" /><Relationship Id="rId4" Type="http://schemas.openxmlformats.org/officeDocument/2006/relationships/image" Target="../media/image4.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4C0818A-9A42-6A82-E680-6B1A6C0CCB3B}"/>
              </a:ext>
            </a:extLst>
          </p:cNvPr>
          <p:cNvSpPr/>
          <p:nvPr/>
        </p:nvSpPr>
        <p:spPr>
          <a:xfrm>
            <a:off x="1424400" y="983055"/>
            <a:ext cx="9343199" cy="1672253"/>
          </a:xfrm>
          <a:prstGeom prst="rect">
            <a:avLst/>
          </a:prstGeom>
          <a:noFill/>
        </p:spPr>
        <p:txBody>
          <a:bodyPr wrap="none" lIns="91440" tIns="45720" rIns="91440" bIns="45720">
            <a:spAutoFit/>
          </a:bodyPr>
          <a:lstStyle/>
          <a:p>
            <a:pPr algn="ctr">
              <a:lnSpc>
                <a:spcPct val="200000"/>
              </a:lnSpc>
              <a:spcAft>
                <a:spcPts val="800"/>
              </a:spcAft>
            </a:pPr>
            <a:r>
              <a:rPr lang="en-US" sz="3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ea typeface="Times New Roman" panose="02020603050405020304" pitchFamily="18" charset="0"/>
              </a:rPr>
              <a:t>ONLINE PARKING SPACE MECHANISM WITH </a:t>
            </a:r>
          </a:p>
          <a:p>
            <a:pPr algn="ctr">
              <a:spcAft>
                <a:spcPts val="800"/>
              </a:spcAft>
            </a:pPr>
            <a:r>
              <a:rPr lang="en-US" sz="3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ea typeface="Times New Roman" panose="02020603050405020304" pitchFamily="18" charset="0"/>
              </a:rPr>
              <a:t>PRIVACY PROTECTION</a:t>
            </a:r>
            <a:endParaRPr lang="en-IN" sz="3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C8B111BB-0A3A-7F0C-9D82-1A3A68FA1003}"/>
              </a:ext>
            </a:extLst>
          </p:cNvPr>
          <p:cNvSpPr txBox="1"/>
          <p:nvPr/>
        </p:nvSpPr>
        <p:spPr>
          <a:xfrm>
            <a:off x="6096000" y="2828835"/>
            <a:ext cx="5450541" cy="1200329"/>
          </a:xfrm>
          <a:prstGeom prst="rect">
            <a:avLst/>
          </a:prstGeom>
          <a:noFill/>
        </p:spPr>
        <p:txBody>
          <a:bodyPr wrap="square" rtlCol="0">
            <a:spAutoFit/>
          </a:bodyPr>
          <a:lstStyle/>
          <a:p>
            <a:pPr algn="ctr"/>
            <a:r>
              <a:rPr lang="en-IN" dirty="0">
                <a:ln>
                  <a:solidFill>
                    <a:schemeClr val="accent1"/>
                  </a:solidFill>
                </a:ln>
                <a:solidFill>
                  <a:schemeClr val="accent2"/>
                </a:solidFill>
              </a:rPr>
              <a:t>PROJECT DONE BY: </a:t>
            </a:r>
          </a:p>
          <a:p>
            <a:pPr algn="ctr"/>
            <a:r>
              <a:rPr lang="en-IN" dirty="0">
                <a:ln>
                  <a:solidFill>
                    <a:schemeClr val="accent1"/>
                  </a:solidFill>
                </a:ln>
                <a:solidFill>
                  <a:schemeClr val="accent2"/>
                </a:solidFill>
              </a:rPr>
              <a:t>FEMINA S          211418104059</a:t>
            </a:r>
          </a:p>
          <a:p>
            <a:pPr algn="ctr"/>
            <a:r>
              <a:rPr lang="en-IN" dirty="0">
                <a:ln>
                  <a:solidFill>
                    <a:schemeClr val="accent1"/>
                  </a:solidFill>
                </a:ln>
                <a:solidFill>
                  <a:schemeClr val="accent2"/>
                </a:solidFill>
              </a:rPr>
              <a:t>KIRTHIGA N      211418104125</a:t>
            </a:r>
          </a:p>
          <a:p>
            <a:pPr algn="ctr"/>
            <a:r>
              <a:rPr lang="en-IN" dirty="0">
                <a:ln>
                  <a:solidFill>
                    <a:schemeClr val="accent1"/>
                  </a:solidFill>
                </a:ln>
                <a:solidFill>
                  <a:schemeClr val="accent2"/>
                </a:solidFill>
              </a:rPr>
              <a:t>KIRUTHIKA M    211418104126</a:t>
            </a:r>
          </a:p>
        </p:txBody>
      </p:sp>
      <p:sp>
        <p:nvSpPr>
          <p:cNvPr id="5" name="TextBox 4">
            <a:extLst>
              <a:ext uri="{FF2B5EF4-FFF2-40B4-BE49-F238E27FC236}">
                <a16:creationId xmlns:a16="http://schemas.microsoft.com/office/drawing/2014/main" id="{5C59371D-6779-B595-582C-7BD5625E7E81}"/>
              </a:ext>
            </a:extLst>
          </p:cNvPr>
          <p:cNvSpPr txBox="1"/>
          <p:nvPr/>
        </p:nvSpPr>
        <p:spPr>
          <a:xfrm>
            <a:off x="1013012" y="564776"/>
            <a:ext cx="9637059" cy="584775"/>
          </a:xfrm>
          <a:prstGeom prst="rect">
            <a:avLst/>
          </a:prstGeom>
          <a:noFill/>
        </p:spPr>
        <p:txBody>
          <a:bodyPr wrap="square" rtlCol="0">
            <a:spAutoFit/>
          </a:bodyPr>
          <a:lstStyle/>
          <a:p>
            <a:pPr algn="ctr"/>
            <a:r>
              <a:rPr lang="en-IN" sz="3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PANIMALAR ENGINEERING COLLEGE</a:t>
            </a:r>
          </a:p>
        </p:txBody>
      </p:sp>
      <p:sp>
        <p:nvSpPr>
          <p:cNvPr id="6" name="TextBox 5">
            <a:extLst>
              <a:ext uri="{FF2B5EF4-FFF2-40B4-BE49-F238E27FC236}">
                <a16:creationId xmlns:a16="http://schemas.microsoft.com/office/drawing/2014/main" id="{E536F979-1046-0C7F-BA58-F90FBB6ED8E8}"/>
              </a:ext>
            </a:extLst>
          </p:cNvPr>
          <p:cNvSpPr txBox="1"/>
          <p:nvPr/>
        </p:nvSpPr>
        <p:spPr>
          <a:xfrm>
            <a:off x="6038654" y="4167114"/>
            <a:ext cx="5459506" cy="923330"/>
          </a:xfrm>
          <a:prstGeom prst="rect">
            <a:avLst/>
          </a:prstGeom>
          <a:noFill/>
        </p:spPr>
        <p:txBody>
          <a:bodyPr wrap="square" rtlCol="0">
            <a:spAutoFit/>
          </a:bodyPr>
          <a:lstStyle/>
          <a:p>
            <a:pPr algn="ctr"/>
            <a:r>
              <a:rPr lang="en-IN" dirty="0">
                <a:ln>
                  <a:solidFill>
                    <a:schemeClr val="accent1"/>
                  </a:solidFill>
                </a:ln>
                <a:solidFill>
                  <a:schemeClr val="accent2"/>
                </a:solidFill>
              </a:rPr>
              <a:t>GUIDED BY:</a:t>
            </a:r>
          </a:p>
          <a:p>
            <a:pPr algn="ctr"/>
            <a:r>
              <a:rPr lang="en-IN" dirty="0">
                <a:ln>
                  <a:solidFill>
                    <a:schemeClr val="accent1"/>
                  </a:solidFill>
                </a:ln>
                <a:solidFill>
                  <a:schemeClr val="accent2"/>
                </a:solidFill>
              </a:rPr>
              <a:t>MRS. S.T. SANTHANALAKSHMI</a:t>
            </a:r>
            <a:r>
              <a:rPr lang="en-IN">
                <a:ln>
                  <a:solidFill>
                    <a:schemeClr val="accent1"/>
                  </a:solidFill>
                </a:ln>
                <a:solidFill>
                  <a:schemeClr val="accent2"/>
                </a:solidFill>
              </a:rPr>
              <a:t>, </a:t>
            </a:r>
            <a:r>
              <a:rPr lang="en-GB">
                <a:ln>
                  <a:solidFill>
                    <a:schemeClr val="accent1"/>
                  </a:solidFill>
                </a:ln>
                <a:solidFill>
                  <a:schemeClr val="accent2"/>
                </a:solidFill>
              </a:rPr>
              <a:t>(ASSISTANT PROFESSOR GRADE I )</a:t>
            </a:r>
            <a:endParaRPr lang="en-IN" dirty="0">
              <a:ln>
                <a:solidFill>
                  <a:schemeClr val="accent1"/>
                </a:solidFill>
              </a:ln>
              <a:solidFill>
                <a:schemeClr val="accent2"/>
              </a:solidFill>
            </a:endParaRPr>
          </a:p>
        </p:txBody>
      </p:sp>
    </p:spTree>
    <p:extLst>
      <p:ext uri="{BB962C8B-B14F-4D97-AF65-F5344CB8AC3E}">
        <p14:creationId xmlns:p14="http://schemas.microsoft.com/office/powerpoint/2010/main" val="3888008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564A3EF-CFEE-C294-EC92-7C94B5A99D01}"/>
              </a:ext>
            </a:extLst>
          </p:cNvPr>
          <p:cNvSpPr/>
          <p:nvPr/>
        </p:nvSpPr>
        <p:spPr>
          <a:xfrm>
            <a:off x="290168" y="170347"/>
            <a:ext cx="3417923"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ER DIAGRAM</a:t>
            </a:r>
          </a:p>
        </p:txBody>
      </p:sp>
      <p:pic>
        <p:nvPicPr>
          <p:cNvPr id="5" name="Picture 4">
            <a:extLst>
              <a:ext uri="{FF2B5EF4-FFF2-40B4-BE49-F238E27FC236}">
                <a16:creationId xmlns:a16="http://schemas.microsoft.com/office/drawing/2014/main" id="{58785BE7-EA77-AF36-28E2-1BC84FD92AE8}"/>
              </a:ext>
            </a:extLst>
          </p:cNvPr>
          <p:cNvPicPr>
            <a:picLocks noChangeAspect="1"/>
          </p:cNvPicPr>
          <p:nvPr/>
        </p:nvPicPr>
        <p:blipFill>
          <a:blip r:embed="rId2"/>
          <a:stretch>
            <a:fillRect/>
          </a:stretch>
        </p:blipFill>
        <p:spPr>
          <a:xfrm>
            <a:off x="425823" y="1093343"/>
            <a:ext cx="11340353" cy="4837369"/>
          </a:xfrm>
          <a:prstGeom prst="rect">
            <a:avLst/>
          </a:prstGeom>
        </p:spPr>
      </p:pic>
    </p:spTree>
    <p:extLst>
      <p:ext uri="{BB962C8B-B14F-4D97-AF65-F5344CB8AC3E}">
        <p14:creationId xmlns:p14="http://schemas.microsoft.com/office/powerpoint/2010/main" val="2415437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E93706-C377-CAD5-2C75-BCCAD0C0DD4A}"/>
              </a:ext>
            </a:extLst>
          </p:cNvPr>
          <p:cNvPicPr>
            <a:picLocks noChangeAspect="1"/>
          </p:cNvPicPr>
          <p:nvPr/>
        </p:nvPicPr>
        <p:blipFill>
          <a:blip r:embed="rId2"/>
          <a:stretch>
            <a:fillRect/>
          </a:stretch>
        </p:blipFill>
        <p:spPr>
          <a:xfrm>
            <a:off x="2143125" y="542925"/>
            <a:ext cx="7905750" cy="5772150"/>
          </a:xfrm>
          <a:prstGeom prst="rect">
            <a:avLst/>
          </a:prstGeom>
        </p:spPr>
      </p:pic>
      <p:sp>
        <p:nvSpPr>
          <p:cNvPr id="4" name="Rectangle 3">
            <a:extLst>
              <a:ext uri="{FF2B5EF4-FFF2-40B4-BE49-F238E27FC236}">
                <a16:creationId xmlns:a16="http://schemas.microsoft.com/office/drawing/2014/main" id="{22ECE3F3-0333-5ED1-2442-D1EE4FC013AA}"/>
              </a:ext>
            </a:extLst>
          </p:cNvPr>
          <p:cNvSpPr/>
          <p:nvPr/>
        </p:nvSpPr>
        <p:spPr>
          <a:xfrm>
            <a:off x="149237" y="188982"/>
            <a:ext cx="517000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USE CASE DIAGRAM</a:t>
            </a:r>
          </a:p>
        </p:txBody>
      </p:sp>
    </p:spTree>
    <p:extLst>
      <p:ext uri="{BB962C8B-B14F-4D97-AF65-F5344CB8AC3E}">
        <p14:creationId xmlns:p14="http://schemas.microsoft.com/office/powerpoint/2010/main" val="2150620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1F3627-49F7-88DF-A25A-BC16CF591E41}"/>
              </a:ext>
            </a:extLst>
          </p:cNvPr>
          <p:cNvPicPr>
            <a:picLocks noChangeAspect="1"/>
          </p:cNvPicPr>
          <p:nvPr/>
        </p:nvPicPr>
        <p:blipFill>
          <a:blip r:embed="rId2"/>
          <a:stretch>
            <a:fillRect/>
          </a:stretch>
        </p:blipFill>
        <p:spPr>
          <a:xfrm>
            <a:off x="999565" y="1072858"/>
            <a:ext cx="10354235" cy="4999154"/>
          </a:xfrm>
          <a:prstGeom prst="rect">
            <a:avLst/>
          </a:prstGeom>
        </p:spPr>
      </p:pic>
      <p:sp>
        <p:nvSpPr>
          <p:cNvPr id="4" name="Rectangle 3">
            <a:extLst>
              <a:ext uri="{FF2B5EF4-FFF2-40B4-BE49-F238E27FC236}">
                <a16:creationId xmlns:a16="http://schemas.microsoft.com/office/drawing/2014/main" id="{10B69AB6-8729-61E5-633A-FFAA8F9D6C41}"/>
              </a:ext>
            </a:extLst>
          </p:cNvPr>
          <p:cNvSpPr/>
          <p:nvPr/>
        </p:nvSpPr>
        <p:spPr>
          <a:xfrm>
            <a:off x="286871" y="224134"/>
            <a:ext cx="7062383"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COLLABORATION DIAGRAM</a:t>
            </a:r>
          </a:p>
        </p:txBody>
      </p:sp>
    </p:spTree>
    <p:extLst>
      <p:ext uri="{BB962C8B-B14F-4D97-AF65-F5344CB8AC3E}">
        <p14:creationId xmlns:p14="http://schemas.microsoft.com/office/powerpoint/2010/main" val="3172194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9C9A3C-ABC6-BBFB-FC42-1F2EF578E914}"/>
              </a:ext>
            </a:extLst>
          </p:cNvPr>
          <p:cNvPicPr>
            <a:picLocks noChangeAspect="1"/>
          </p:cNvPicPr>
          <p:nvPr/>
        </p:nvPicPr>
        <p:blipFill>
          <a:blip r:embed="rId2"/>
          <a:stretch>
            <a:fillRect/>
          </a:stretch>
        </p:blipFill>
        <p:spPr>
          <a:xfrm>
            <a:off x="497541" y="1227232"/>
            <a:ext cx="11196918" cy="4872409"/>
          </a:xfrm>
          <a:prstGeom prst="rect">
            <a:avLst/>
          </a:prstGeom>
        </p:spPr>
      </p:pic>
      <p:sp>
        <p:nvSpPr>
          <p:cNvPr id="4" name="Rectangle 3">
            <a:extLst>
              <a:ext uri="{FF2B5EF4-FFF2-40B4-BE49-F238E27FC236}">
                <a16:creationId xmlns:a16="http://schemas.microsoft.com/office/drawing/2014/main" id="{F63B9D5C-764F-9E54-6A23-B8B137CDDB7D}"/>
              </a:ext>
            </a:extLst>
          </p:cNvPr>
          <p:cNvSpPr/>
          <p:nvPr/>
        </p:nvSpPr>
        <p:spPr>
          <a:xfrm>
            <a:off x="193879" y="242065"/>
            <a:ext cx="543931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SEQUENCE DIAGRAM</a:t>
            </a:r>
          </a:p>
        </p:txBody>
      </p:sp>
    </p:spTree>
    <p:extLst>
      <p:ext uri="{BB962C8B-B14F-4D97-AF65-F5344CB8AC3E}">
        <p14:creationId xmlns:p14="http://schemas.microsoft.com/office/powerpoint/2010/main" val="1268246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D23757-D5D1-DDDE-094F-E815C37064E8}"/>
              </a:ext>
            </a:extLst>
          </p:cNvPr>
          <p:cNvSpPr/>
          <p:nvPr/>
        </p:nvSpPr>
        <p:spPr>
          <a:xfrm>
            <a:off x="414588" y="161382"/>
            <a:ext cx="2416046"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MODULES</a:t>
            </a:r>
          </a:p>
        </p:txBody>
      </p:sp>
      <p:sp>
        <p:nvSpPr>
          <p:cNvPr id="3" name="TextBox 2">
            <a:extLst>
              <a:ext uri="{FF2B5EF4-FFF2-40B4-BE49-F238E27FC236}">
                <a16:creationId xmlns:a16="http://schemas.microsoft.com/office/drawing/2014/main" id="{B904D1E3-91F1-8E72-BB3E-E0429E2A1FCD}"/>
              </a:ext>
            </a:extLst>
          </p:cNvPr>
          <p:cNvSpPr txBox="1"/>
          <p:nvPr/>
        </p:nvSpPr>
        <p:spPr>
          <a:xfrm>
            <a:off x="869575" y="898488"/>
            <a:ext cx="4634754" cy="400110"/>
          </a:xfrm>
          <a:prstGeom prst="rect">
            <a:avLst/>
          </a:prstGeom>
          <a:noFill/>
        </p:spPr>
        <p:txBody>
          <a:bodyPr wrap="square" rtlCol="0">
            <a:spAutoFit/>
          </a:bodyPr>
          <a:lstStyle/>
          <a:p>
            <a:r>
              <a:rPr lang="en-IN" sz="2000" dirty="0">
                <a:ln>
                  <a:solidFill>
                    <a:schemeClr val="accent1"/>
                  </a:solidFill>
                </a:ln>
                <a:solidFill>
                  <a:schemeClr val="accent2"/>
                </a:solidFill>
                <a:latin typeface="Times New Roman" panose="02020603050405020304" pitchFamily="18" charset="0"/>
                <a:cs typeface="Times New Roman" panose="02020603050405020304" pitchFamily="18" charset="0"/>
              </a:rPr>
              <a:t>LOGIN/REGISTER - MODULE</a:t>
            </a:r>
          </a:p>
        </p:txBody>
      </p:sp>
      <p:sp>
        <p:nvSpPr>
          <p:cNvPr id="4" name="TextBox 3">
            <a:extLst>
              <a:ext uri="{FF2B5EF4-FFF2-40B4-BE49-F238E27FC236}">
                <a16:creationId xmlns:a16="http://schemas.microsoft.com/office/drawing/2014/main" id="{0AC2C7E9-A224-22FE-D37F-61F7CFF0516E}"/>
              </a:ext>
            </a:extLst>
          </p:cNvPr>
          <p:cNvSpPr txBox="1"/>
          <p:nvPr/>
        </p:nvSpPr>
        <p:spPr>
          <a:xfrm>
            <a:off x="1622611" y="1452573"/>
            <a:ext cx="10058401" cy="1600438"/>
          </a:xfrm>
          <a:prstGeom prst="rect">
            <a:avLst/>
          </a:prstGeom>
          <a:noFill/>
        </p:spPr>
        <p:txBody>
          <a:bodyPr wrap="square" rtlCol="0">
            <a:spAutoFit/>
          </a:bodyPr>
          <a:lstStyle/>
          <a:p>
            <a:pPr algn="just"/>
            <a:r>
              <a:rPr lang="en-US" sz="2000" dirty="0">
                <a:effectLst/>
                <a:latin typeface="Times New Roman" panose="02020603050405020304" pitchFamily="18" charset="0"/>
                <a:ea typeface="Times New Roman" panose="02020603050405020304" pitchFamily="18" charset="0"/>
              </a:rPr>
              <a:t>Registration module is used to register the details about the user. That contain create a unique name and password. That also needs a full name of user and email id of user for authentication. The basic module login is used to web page. The module has username and password. That will be verified with database and allow to login to the web page.</a:t>
            </a:r>
            <a:endParaRPr lang="en-IN" sz="2000" dirty="0">
              <a:effectLst/>
              <a:latin typeface="Times New Roman" panose="02020603050405020304" pitchFamily="18" charset="0"/>
              <a:ea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61DD5AD5-F724-14CC-FA4B-7D99401CE522}"/>
              </a:ext>
            </a:extLst>
          </p:cNvPr>
          <p:cNvSpPr txBox="1"/>
          <p:nvPr/>
        </p:nvSpPr>
        <p:spPr>
          <a:xfrm>
            <a:off x="869575" y="2927826"/>
            <a:ext cx="6096000" cy="369332"/>
          </a:xfrm>
          <a:prstGeom prst="rect">
            <a:avLst/>
          </a:prstGeom>
          <a:noFill/>
        </p:spPr>
        <p:txBody>
          <a:bodyPr wrap="square">
            <a:spAutoFit/>
          </a:bodyPr>
          <a:lstStyle/>
          <a:p>
            <a:r>
              <a:rPr lang="en-IN" sz="1800" dirty="0">
                <a:ln>
                  <a:solidFill>
                    <a:schemeClr val="accent1"/>
                  </a:solidFill>
                </a:ln>
                <a:solidFill>
                  <a:schemeClr val="accent2"/>
                </a:solidFill>
                <a:latin typeface="Times New Roman" panose="02020603050405020304" pitchFamily="18" charset="0"/>
                <a:cs typeface="Times New Roman" panose="02020603050405020304" pitchFamily="18" charset="0"/>
              </a:rPr>
              <a:t>ADMIN - MODULE</a:t>
            </a:r>
          </a:p>
        </p:txBody>
      </p:sp>
      <p:sp>
        <p:nvSpPr>
          <p:cNvPr id="8" name="TextBox 7">
            <a:extLst>
              <a:ext uri="{FF2B5EF4-FFF2-40B4-BE49-F238E27FC236}">
                <a16:creationId xmlns:a16="http://schemas.microsoft.com/office/drawing/2014/main" id="{9AF7322D-AE8A-4E56-50D9-7A44204A01A6}"/>
              </a:ext>
            </a:extLst>
          </p:cNvPr>
          <p:cNvSpPr txBox="1"/>
          <p:nvPr/>
        </p:nvSpPr>
        <p:spPr>
          <a:xfrm>
            <a:off x="1622610" y="3429000"/>
            <a:ext cx="10058401" cy="707886"/>
          </a:xfrm>
          <a:prstGeom prst="rect">
            <a:avLst/>
          </a:prstGeom>
          <a:noFill/>
        </p:spPr>
        <p:txBody>
          <a:bodyPr wrap="square">
            <a:spAutoFit/>
          </a:bodyPr>
          <a:lstStyle/>
          <a:p>
            <a:pPr algn="just"/>
            <a:r>
              <a:rPr lang="en-US" sz="2000" dirty="0">
                <a:effectLst/>
                <a:latin typeface="Times New Roman" panose="02020603050405020304" pitchFamily="18" charset="0"/>
                <a:ea typeface="Times New Roman" panose="02020603050405020304" pitchFamily="18" charset="0"/>
              </a:rPr>
              <a:t>This module is used to verify the user, its helps to prevent from the unauthorized problems. Admin add the owners for the parking availability.</a:t>
            </a:r>
            <a:endParaRPr lang="en-IN" sz="2000" dirty="0"/>
          </a:p>
        </p:txBody>
      </p:sp>
      <p:sp>
        <p:nvSpPr>
          <p:cNvPr id="10" name="TextBox 9">
            <a:extLst>
              <a:ext uri="{FF2B5EF4-FFF2-40B4-BE49-F238E27FC236}">
                <a16:creationId xmlns:a16="http://schemas.microsoft.com/office/drawing/2014/main" id="{CA58761E-EDBA-1657-A739-744328EA76A7}"/>
              </a:ext>
            </a:extLst>
          </p:cNvPr>
          <p:cNvSpPr txBox="1"/>
          <p:nvPr/>
        </p:nvSpPr>
        <p:spPr>
          <a:xfrm>
            <a:off x="869575" y="4450064"/>
            <a:ext cx="6096000" cy="369332"/>
          </a:xfrm>
          <a:prstGeom prst="rect">
            <a:avLst/>
          </a:prstGeom>
          <a:noFill/>
        </p:spPr>
        <p:txBody>
          <a:bodyPr wrap="square">
            <a:spAutoFit/>
          </a:bodyPr>
          <a:lstStyle/>
          <a:p>
            <a:r>
              <a:rPr lang="en-US" sz="1800" dirty="0">
                <a:ln>
                  <a:solidFill>
                    <a:schemeClr val="accent1"/>
                  </a:solidFill>
                </a:ln>
                <a:solidFill>
                  <a:schemeClr val="accent2"/>
                </a:solidFill>
                <a:effectLst/>
                <a:latin typeface="Times New Roman" panose="02020603050405020304" pitchFamily="18" charset="0"/>
                <a:ea typeface="Times New Roman" panose="02020603050405020304" pitchFamily="18" charset="0"/>
              </a:rPr>
              <a:t>USER - MODULE</a:t>
            </a:r>
            <a:endParaRPr lang="en-IN" sz="2000" dirty="0">
              <a:ln>
                <a:solidFill>
                  <a:schemeClr val="accent1"/>
                </a:solidFill>
              </a:ln>
              <a:solidFill>
                <a:schemeClr val="accent2"/>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C82C2D1-94C4-307E-4D08-62D808559907}"/>
              </a:ext>
            </a:extLst>
          </p:cNvPr>
          <p:cNvSpPr txBox="1"/>
          <p:nvPr/>
        </p:nvSpPr>
        <p:spPr>
          <a:xfrm>
            <a:off x="1622609" y="4943849"/>
            <a:ext cx="10058401" cy="1015663"/>
          </a:xfrm>
          <a:prstGeom prst="rect">
            <a:avLst/>
          </a:prstGeom>
          <a:noFill/>
        </p:spPr>
        <p:txBody>
          <a:bodyPr wrap="square">
            <a:spAutoFit/>
          </a:bodyPr>
          <a:lstStyle/>
          <a:p>
            <a:pPr algn="just">
              <a:spcAft>
                <a:spcPts val="800"/>
              </a:spcAft>
            </a:pPr>
            <a:r>
              <a:rPr lang="en-US" sz="2000" dirty="0">
                <a:effectLst/>
                <a:latin typeface="Times New Roman" panose="02020603050405020304" pitchFamily="18" charset="0"/>
                <a:ea typeface="Times New Roman" panose="02020603050405020304" pitchFamily="18" charset="0"/>
              </a:rPr>
              <a:t>The user module is used to reserve the parking slots for their purpose and required timing. User can pay the payment for their reserving parking slot, it helps reduce the time and traffic in public place</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04354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2B37C3-E05B-66A6-0A65-9906C0F09135}"/>
              </a:ext>
            </a:extLst>
          </p:cNvPr>
          <p:cNvSpPr txBox="1"/>
          <p:nvPr/>
        </p:nvSpPr>
        <p:spPr>
          <a:xfrm>
            <a:off x="340658" y="781632"/>
            <a:ext cx="2608729" cy="400110"/>
          </a:xfrm>
          <a:prstGeom prst="rect">
            <a:avLst/>
          </a:prstGeom>
          <a:noFill/>
        </p:spPr>
        <p:txBody>
          <a:bodyPr wrap="square" rtlCol="0">
            <a:spAutoFit/>
          </a:bodyPr>
          <a:lstStyle/>
          <a:p>
            <a:r>
              <a:rPr lang="en-IN" sz="2000" dirty="0">
                <a:ln>
                  <a:solidFill>
                    <a:schemeClr val="accent1"/>
                  </a:solidFill>
                </a:ln>
                <a:solidFill>
                  <a:schemeClr val="accent2"/>
                </a:solidFill>
                <a:latin typeface="Times New Roman" panose="02020603050405020304" pitchFamily="18" charset="0"/>
                <a:cs typeface="Times New Roman" panose="02020603050405020304" pitchFamily="18" charset="0"/>
              </a:rPr>
              <a:t>OWNER - MODULE</a:t>
            </a:r>
          </a:p>
        </p:txBody>
      </p:sp>
      <p:sp>
        <p:nvSpPr>
          <p:cNvPr id="5" name="TextBox 4">
            <a:extLst>
              <a:ext uri="{FF2B5EF4-FFF2-40B4-BE49-F238E27FC236}">
                <a16:creationId xmlns:a16="http://schemas.microsoft.com/office/drawing/2014/main" id="{876629A3-F16C-2EDE-292B-021CF7B89DC6}"/>
              </a:ext>
            </a:extLst>
          </p:cNvPr>
          <p:cNvSpPr txBox="1"/>
          <p:nvPr/>
        </p:nvSpPr>
        <p:spPr>
          <a:xfrm>
            <a:off x="1219200" y="1346444"/>
            <a:ext cx="10291482" cy="1292662"/>
          </a:xfrm>
          <a:prstGeom prst="rect">
            <a:avLst/>
          </a:prstGeom>
          <a:noFill/>
        </p:spPr>
        <p:txBody>
          <a:bodyPr wrap="square" rtlCol="0">
            <a:spAutoFit/>
          </a:bodyPr>
          <a:lstStyle/>
          <a:p>
            <a:pPr algn="just"/>
            <a:r>
              <a:rPr lang="en-US" sz="2000" dirty="0">
                <a:effectLst/>
                <a:latin typeface="Times New Roman" panose="02020603050405020304" pitchFamily="18" charset="0"/>
                <a:ea typeface="Times New Roman" panose="02020603050405020304" pitchFamily="18" charset="0"/>
              </a:rPr>
              <a:t>The purpose of owner module is post the availability of their parking areas and allots the parking slot for the specified pre-booking user. Owner can receive the payments from user for reserved parking slots.</a:t>
            </a:r>
            <a:endParaRPr lang="en-IN" sz="2000" dirty="0">
              <a:effectLst/>
              <a:latin typeface="Times New Roman" panose="02020603050405020304" pitchFamily="18" charset="0"/>
              <a:ea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7A52B666-3DDE-DA1F-2BF2-156EE99B6A10}"/>
              </a:ext>
            </a:extLst>
          </p:cNvPr>
          <p:cNvSpPr txBox="1"/>
          <p:nvPr/>
        </p:nvSpPr>
        <p:spPr>
          <a:xfrm>
            <a:off x="340658" y="2730135"/>
            <a:ext cx="3469341" cy="400110"/>
          </a:xfrm>
          <a:prstGeom prst="rect">
            <a:avLst/>
          </a:prstGeom>
          <a:noFill/>
        </p:spPr>
        <p:txBody>
          <a:bodyPr wrap="square" rtlCol="0">
            <a:spAutoFit/>
          </a:bodyPr>
          <a:lstStyle/>
          <a:p>
            <a:r>
              <a:rPr lang="en-IN" sz="2000" dirty="0">
                <a:ln>
                  <a:solidFill>
                    <a:schemeClr val="accent1"/>
                  </a:solidFill>
                </a:ln>
                <a:solidFill>
                  <a:schemeClr val="accent2"/>
                </a:solidFill>
                <a:latin typeface="Times New Roman" panose="02020603050405020304" pitchFamily="18" charset="0"/>
                <a:cs typeface="Times New Roman" panose="02020603050405020304" pitchFamily="18" charset="0"/>
              </a:rPr>
              <a:t>PARKING ZONE - MODULE</a:t>
            </a:r>
          </a:p>
        </p:txBody>
      </p:sp>
      <p:sp>
        <p:nvSpPr>
          <p:cNvPr id="7" name="TextBox 6">
            <a:extLst>
              <a:ext uri="{FF2B5EF4-FFF2-40B4-BE49-F238E27FC236}">
                <a16:creationId xmlns:a16="http://schemas.microsoft.com/office/drawing/2014/main" id="{7FD21823-AD9F-2B35-DE59-0DAE5BD3554D}"/>
              </a:ext>
            </a:extLst>
          </p:cNvPr>
          <p:cNvSpPr txBox="1"/>
          <p:nvPr/>
        </p:nvSpPr>
        <p:spPr>
          <a:xfrm>
            <a:off x="1219200" y="3459649"/>
            <a:ext cx="10291482" cy="707886"/>
          </a:xfrm>
          <a:prstGeom prst="rect">
            <a:avLst/>
          </a:prstGeom>
          <a:noFill/>
        </p:spPr>
        <p:txBody>
          <a:bodyPr wrap="square" rtlCol="0">
            <a:spAutoFit/>
          </a:bodyPr>
          <a:lstStyle/>
          <a:p>
            <a:pPr algn="just"/>
            <a:r>
              <a:rPr lang="en-US" sz="2000" dirty="0">
                <a:effectLst/>
                <a:latin typeface="Times New Roman" panose="02020603050405020304" pitchFamily="18" charset="0"/>
                <a:ea typeface="Times New Roman" panose="02020603050405020304" pitchFamily="18" charset="0"/>
              </a:rPr>
              <a:t>This module is used to get the get the details of parking slots from the owners and show the parking slots to the users. They can see the empty parking slots whenever chosen areas.</a:t>
            </a:r>
            <a:endParaRPr lang="en-IN" sz="2000" dirty="0"/>
          </a:p>
        </p:txBody>
      </p:sp>
      <p:sp>
        <p:nvSpPr>
          <p:cNvPr id="8" name="TextBox 7">
            <a:extLst>
              <a:ext uri="{FF2B5EF4-FFF2-40B4-BE49-F238E27FC236}">
                <a16:creationId xmlns:a16="http://schemas.microsoft.com/office/drawing/2014/main" id="{1E23F079-11C4-3F44-D810-82D40D571752}"/>
              </a:ext>
            </a:extLst>
          </p:cNvPr>
          <p:cNvSpPr txBox="1"/>
          <p:nvPr/>
        </p:nvSpPr>
        <p:spPr>
          <a:xfrm>
            <a:off x="340658" y="4644087"/>
            <a:ext cx="3316941" cy="400110"/>
          </a:xfrm>
          <a:prstGeom prst="rect">
            <a:avLst/>
          </a:prstGeom>
          <a:noFill/>
        </p:spPr>
        <p:txBody>
          <a:bodyPr wrap="square" rtlCol="0">
            <a:spAutoFit/>
          </a:bodyPr>
          <a:lstStyle/>
          <a:p>
            <a:r>
              <a:rPr lang="en-IN" sz="2000" dirty="0">
                <a:ln>
                  <a:solidFill>
                    <a:schemeClr val="accent1"/>
                  </a:solidFill>
                </a:ln>
                <a:solidFill>
                  <a:schemeClr val="accent2"/>
                </a:solidFill>
                <a:latin typeface="Times New Roman" panose="02020603050405020304" pitchFamily="18" charset="0"/>
                <a:cs typeface="Times New Roman" panose="02020603050405020304" pitchFamily="18" charset="0"/>
              </a:rPr>
              <a:t>PAYMENT - MODULE</a:t>
            </a:r>
          </a:p>
        </p:txBody>
      </p:sp>
      <p:sp>
        <p:nvSpPr>
          <p:cNvPr id="9" name="TextBox 8">
            <a:extLst>
              <a:ext uri="{FF2B5EF4-FFF2-40B4-BE49-F238E27FC236}">
                <a16:creationId xmlns:a16="http://schemas.microsoft.com/office/drawing/2014/main" id="{D4C9AB46-594F-BB59-CD97-51DDF5D9D50C}"/>
              </a:ext>
            </a:extLst>
          </p:cNvPr>
          <p:cNvSpPr txBox="1"/>
          <p:nvPr/>
        </p:nvSpPr>
        <p:spPr>
          <a:xfrm>
            <a:off x="1335742" y="5302896"/>
            <a:ext cx="9619129" cy="677108"/>
          </a:xfrm>
          <a:prstGeom prst="rect">
            <a:avLst/>
          </a:prstGeom>
          <a:noFill/>
        </p:spPr>
        <p:txBody>
          <a:bodyPr wrap="square" rtlCol="0">
            <a:spAutoFit/>
          </a:bodyPr>
          <a:lstStyle/>
          <a:p>
            <a:r>
              <a:rPr lang="en-US" sz="2000" dirty="0">
                <a:effectLst/>
                <a:latin typeface="Times New Roman" panose="02020603050405020304" pitchFamily="18" charset="0"/>
                <a:ea typeface="Times New Roman" panose="02020603050405020304" pitchFamily="18" charset="0"/>
              </a:rPr>
              <a:t>The payment module is used to user pay the deserved amount for the selected parking slots</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217448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81749B-ECC5-F3A0-D77C-74DEA323761F}"/>
              </a:ext>
            </a:extLst>
          </p:cNvPr>
          <p:cNvSpPr/>
          <p:nvPr/>
        </p:nvSpPr>
        <p:spPr>
          <a:xfrm>
            <a:off x="262503" y="197241"/>
            <a:ext cx="6557116"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PERFORMANCE ANALYSIS</a:t>
            </a:r>
          </a:p>
        </p:txBody>
      </p:sp>
      <p:sp>
        <p:nvSpPr>
          <p:cNvPr id="3" name="TextBox 2">
            <a:extLst>
              <a:ext uri="{FF2B5EF4-FFF2-40B4-BE49-F238E27FC236}">
                <a16:creationId xmlns:a16="http://schemas.microsoft.com/office/drawing/2014/main" id="{CE5337DA-F237-D3D6-36AF-557C2F5F36A2}"/>
              </a:ext>
            </a:extLst>
          </p:cNvPr>
          <p:cNvSpPr txBox="1"/>
          <p:nvPr/>
        </p:nvSpPr>
        <p:spPr>
          <a:xfrm>
            <a:off x="699247" y="1156447"/>
            <a:ext cx="10757647" cy="4729500"/>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SYSTEM TESTING</a:t>
            </a:r>
          </a:p>
          <a:p>
            <a:endParaRPr lang="en-US" sz="1800" b="1"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purpose of testing is to discover errors. Testing is the process of trying to discover every conceivable fault or weakness in a work product. It provides away to check the functionality of components, sub-assemblies, assemblies and/or a finished product It is the process of exercising software with the intent of ensuring that the Software system meets its requirements and user expectations and does not fail in an unacceptable manner. There are various types of test. Each test type addresses a specific testing requirement.</a:t>
            </a:r>
          </a:p>
          <a:p>
            <a:endParaRPr lang="en-US" dirty="0">
              <a:latin typeface="Times New Roman" panose="02020603050405020304" pitchFamily="18" charset="0"/>
            </a:endParaRPr>
          </a:p>
          <a:p>
            <a:pPr fontAlgn="base">
              <a:lnSpc>
                <a:spcPct val="200000"/>
              </a:lnSpc>
              <a:spcAft>
                <a:spcPts val="800"/>
              </a:spcAft>
            </a:pPr>
            <a:r>
              <a:rPr lang="en-US" sz="1800" b="1" dirty="0">
                <a:effectLst/>
                <a:latin typeface="Times New Roman" panose="02020603050405020304" pitchFamily="18" charset="0"/>
                <a:ea typeface="Times New Roman" panose="02020603050405020304" pitchFamily="18" charset="0"/>
              </a:rPr>
              <a:t>INTEGRATION TESTING</a:t>
            </a:r>
            <a:endParaRPr lang="en-IN" sz="1800" dirty="0">
              <a:effectLst/>
              <a:latin typeface="Times New Roman" panose="02020603050405020304" pitchFamily="18" charset="0"/>
              <a:ea typeface="Times New Roman" panose="02020603050405020304" pitchFamily="18" charset="0"/>
            </a:endParaRPr>
          </a:p>
          <a:p>
            <a:pPr algn="just" fontAlgn="base">
              <a:spcAft>
                <a:spcPts val="800"/>
              </a:spcAft>
            </a:pPr>
            <a:r>
              <a:rPr lang="en-US" sz="1800" dirty="0">
                <a:effectLst/>
                <a:latin typeface="Times New Roman" panose="02020603050405020304" pitchFamily="18" charset="0"/>
                <a:ea typeface="Times New Roman" panose="02020603050405020304" pitchFamily="18" charset="0"/>
              </a:rPr>
              <a:t>Integration tests are designed to test integrated software components to determine if they actually run as one program. Testing is event driven and is more concerned with the basic outcome of screens or fields. Integration tests demonstrate that although the components were individually satisfaction, as shown by successfully unit testing, the combination of components is correct and consistent. Integration testing is specifically aimed at exposing the problems that arise from the combination of components.</a:t>
            </a:r>
            <a:endParaRPr lang="en-IN"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ndParaRPr>
          </a:p>
        </p:txBody>
      </p:sp>
    </p:spTree>
    <p:extLst>
      <p:ext uri="{BB962C8B-B14F-4D97-AF65-F5344CB8AC3E}">
        <p14:creationId xmlns:p14="http://schemas.microsoft.com/office/powerpoint/2010/main" val="2912434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DD5D8E-B5BA-EF11-92E1-EF85718067AA}"/>
              </a:ext>
            </a:extLst>
          </p:cNvPr>
          <p:cNvSpPr txBox="1"/>
          <p:nvPr/>
        </p:nvSpPr>
        <p:spPr>
          <a:xfrm>
            <a:off x="228600" y="0"/>
            <a:ext cx="11734800" cy="7520007"/>
          </a:xfrm>
          <a:prstGeom prst="rect">
            <a:avLst/>
          </a:prstGeom>
          <a:noFill/>
        </p:spPr>
        <p:txBody>
          <a:bodyPr wrap="square" rtlCol="0">
            <a:spAutoFit/>
          </a:bodyPr>
          <a:lstStyle/>
          <a:p>
            <a:pPr algn="just" fontAlgn="base">
              <a:lnSpc>
                <a:spcPct val="150000"/>
              </a:lnSpc>
              <a:spcAft>
                <a:spcPts val="800"/>
              </a:spcAft>
            </a:pPr>
            <a:r>
              <a:rPr lang="en-US" sz="1800" b="1" dirty="0">
                <a:effectLst/>
                <a:latin typeface="Times New Roman" panose="02020603050405020304" pitchFamily="18" charset="0"/>
                <a:ea typeface="Times New Roman" panose="02020603050405020304" pitchFamily="18" charset="0"/>
              </a:rPr>
              <a:t>FUNCTIONAL TESTING</a:t>
            </a:r>
            <a:endParaRPr lang="en-IN" sz="1800" dirty="0">
              <a:effectLst/>
              <a:latin typeface="Times New Roman" panose="02020603050405020304" pitchFamily="18" charset="0"/>
              <a:ea typeface="Times New Roman" panose="02020603050405020304" pitchFamily="18" charset="0"/>
            </a:endParaRPr>
          </a:p>
          <a:p>
            <a:pPr algn="just" fontAlgn="base">
              <a:spcAft>
                <a:spcPts val="800"/>
              </a:spcAft>
            </a:pPr>
            <a:r>
              <a:rPr lang="en-US" sz="1800" dirty="0">
                <a:effectLst/>
                <a:latin typeface="Times New Roman" panose="02020603050405020304" pitchFamily="18" charset="0"/>
                <a:ea typeface="Times New Roman" panose="02020603050405020304" pitchFamily="18" charset="0"/>
              </a:rPr>
              <a:t>Functional tests provide systematic demonstrations that functions tested are available as specified by the business and technical requirements, system documentation, and user manuals. Functional testing is centered on the following items:</a:t>
            </a:r>
            <a:endParaRPr lang="en-IN" sz="1800" dirty="0">
              <a:effectLst/>
              <a:latin typeface="Times New Roman" panose="02020603050405020304" pitchFamily="18" charset="0"/>
              <a:ea typeface="Times New Roman" panose="02020603050405020304" pitchFamily="18" charset="0"/>
            </a:endParaRPr>
          </a:p>
          <a:p>
            <a:pPr algn="just" fontAlgn="base">
              <a:spcAft>
                <a:spcPts val="800"/>
              </a:spcAft>
            </a:pPr>
            <a:r>
              <a:rPr lang="en-US" sz="1800" dirty="0">
                <a:effectLst/>
                <a:latin typeface="Times New Roman" panose="02020603050405020304" pitchFamily="18" charset="0"/>
                <a:ea typeface="Times New Roman" panose="02020603050405020304" pitchFamily="18" charset="0"/>
              </a:rPr>
              <a:t> Valid Input : identified classes of valid input must be accepted.</a:t>
            </a:r>
            <a:endParaRPr lang="en-IN" sz="1800" dirty="0">
              <a:effectLst/>
              <a:latin typeface="Times New Roman" panose="02020603050405020304" pitchFamily="18" charset="0"/>
              <a:ea typeface="Times New Roman" panose="02020603050405020304" pitchFamily="18" charset="0"/>
            </a:endParaRPr>
          </a:p>
          <a:p>
            <a:pPr algn="just" fontAlgn="base">
              <a:spcAft>
                <a:spcPts val="800"/>
              </a:spcAft>
            </a:pPr>
            <a:r>
              <a:rPr lang="en-US" sz="1800" dirty="0">
                <a:effectLst/>
                <a:latin typeface="Times New Roman" panose="02020603050405020304" pitchFamily="18" charset="0"/>
                <a:ea typeface="Times New Roman" panose="02020603050405020304" pitchFamily="18" charset="0"/>
              </a:rPr>
              <a:t> Invalid Input : identified classes of invalid input must be rejected. </a:t>
            </a:r>
            <a:endParaRPr lang="en-IN" sz="1800" dirty="0">
              <a:effectLst/>
              <a:latin typeface="Times New Roman" panose="02020603050405020304" pitchFamily="18" charset="0"/>
              <a:ea typeface="Times New Roman" panose="02020603050405020304" pitchFamily="18" charset="0"/>
            </a:endParaRPr>
          </a:p>
          <a:p>
            <a:pPr algn="just" fontAlgn="base">
              <a:spcAft>
                <a:spcPts val="800"/>
              </a:spcAft>
            </a:pPr>
            <a:r>
              <a:rPr lang="en-US" sz="1800" dirty="0">
                <a:effectLst/>
                <a:latin typeface="Times New Roman" panose="02020603050405020304" pitchFamily="18" charset="0"/>
                <a:ea typeface="Times New Roman" panose="02020603050405020304" pitchFamily="18" charset="0"/>
              </a:rPr>
              <a:t>Functions : identified functions must be exercised. </a:t>
            </a:r>
            <a:endParaRPr lang="en-IN" sz="1800" dirty="0">
              <a:effectLst/>
              <a:latin typeface="Times New Roman" panose="02020603050405020304" pitchFamily="18" charset="0"/>
              <a:ea typeface="Times New Roman" panose="02020603050405020304" pitchFamily="18" charset="0"/>
            </a:endParaRPr>
          </a:p>
          <a:p>
            <a:pPr algn="just" fontAlgn="base">
              <a:spcAft>
                <a:spcPts val="800"/>
              </a:spcAft>
            </a:pPr>
            <a:r>
              <a:rPr lang="en-US" sz="1800" dirty="0">
                <a:effectLst/>
                <a:latin typeface="Times New Roman" panose="02020603050405020304" pitchFamily="18" charset="0"/>
                <a:ea typeface="Times New Roman" panose="02020603050405020304" pitchFamily="18" charset="0"/>
              </a:rPr>
              <a:t>Output : identified classes of application outputs must be exercised.  </a:t>
            </a:r>
            <a:endParaRPr lang="en-IN" sz="1800" dirty="0">
              <a:effectLst/>
              <a:latin typeface="Times New Roman" panose="02020603050405020304" pitchFamily="18" charset="0"/>
              <a:ea typeface="Times New Roman" panose="02020603050405020304" pitchFamily="18" charset="0"/>
            </a:endParaRPr>
          </a:p>
          <a:p>
            <a:pPr algn="just" fontAlgn="base">
              <a:spcAft>
                <a:spcPts val="800"/>
              </a:spcAft>
            </a:pPr>
            <a:r>
              <a:rPr lang="en-US" sz="1800" dirty="0">
                <a:effectLst/>
                <a:latin typeface="Times New Roman" panose="02020603050405020304" pitchFamily="18" charset="0"/>
                <a:ea typeface="Times New Roman" panose="02020603050405020304" pitchFamily="18" charset="0"/>
              </a:rPr>
              <a:t>Systems/Procedures: interfacing systems or procedures must be invoked. </a:t>
            </a:r>
            <a:endParaRPr lang="en-IN" sz="1800" dirty="0">
              <a:effectLst/>
              <a:latin typeface="Times New Roman" panose="02020603050405020304" pitchFamily="18" charset="0"/>
              <a:ea typeface="Times New Roman" panose="02020603050405020304" pitchFamily="18" charset="0"/>
            </a:endParaRPr>
          </a:p>
          <a:p>
            <a:pPr algn="just" fontAlgn="base">
              <a:spcAft>
                <a:spcPts val="800"/>
              </a:spcAft>
            </a:pPr>
            <a:r>
              <a:rPr lang="en-US" sz="1800" b="1" dirty="0">
                <a:effectLst/>
                <a:latin typeface="Times New Roman" panose="02020603050405020304" pitchFamily="18" charset="0"/>
                <a:ea typeface="Times New Roman" panose="02020603050405020304" pitchFamily="18" charset="0"/>
              </a:rPr>
              <a:t>White Box Testing </a:t>
            </a:r>
            <a:endParaRPr lang="en-IN" sz="1800" dirty="0">
              <a:effectLst/>
              <a:latin typeface="Times New Roman" panose="02020603050405020304" pitchFamily="18" charset="0"/>
              <a:ea typeface="Times New Roman" panose="02020603050405020304" pitchFamily="18" charset="0"/>
            </a:endParaRPr>
          </a:p>
          <a:p>
            <a:pPr algn="just" fontAlgn="base">
              <a:spcAft>
                <a:spcPts val="800"/>
              </a:spcAft>
            </a:pPr>
            <a:r>
              <a:rPr lang="en-US" sz="1800" dirty="0">
                <a:effectLst/>
                <a:latin typeface="Times New Roman" panose="02020603050405020304" pitchFamily="18" charset="0"/>
                <a:ea typeface="Times New Roman" panose="02020603050405020304" pitchFamily="18" charset="0"/>
              </a:rPr>
              <a:t>White Box Testing is a testing in which in which the software tester has knowledge of the inner workings, structure and language of the software, or at least its purpose. It is purpose. It is used to test areas that cannot be reached from a black box level.</a:t>
            </a:r>
          </a:p>
          <a:p>
            <a:pPr algn="just" fontAlgn="base">
              <a:lnSpc>
                <a:spcPct val="150000"/>
              </a:lnSpc>
              <a:spcAft>
                <a:spcPts val="800"/>
              </a:spcAft>
            </a:pPr>
            <a:r>
              <a:rPr lang="en-US" sz="1800" b="1" dirty="0">
                <a:effectLst/>
                <a:latin typeface="Times New Roman" panose="02020603050405020304" pitchFamily="18" charset="0"/>
                <a:ea typeface="Times New Roman" panose="02020603050405020304" pitchFamily="18" charset="0"/>
              </a:rPr>
              <a:t>Black Box Testing </a:t>
            </a:r>
            <a:endParaRPr lang="en-IN" sz="1800" dirty="0">
              <a:effectLst/>
              <a:latin typeface="Times New Roman" panose="02020603050405020304" pitchFamily="18" charset="0"/>
              <a:ea typeface="Times New Roman" panose="02020603050405020304" pitchFamily="18" charset="0"/>
            </a:endParaRPr>
          </a:p>
          <a:p>
            <a:pPr algn="just" fontAlgn="base">
              <a:spcAft>
                <a:spcPts val="800"/>
              </a:spcAft>
            </a:pPr>
            <a:r>
              <a:rPr lang="en-US" sz="1800" dirty="0">
                <a:effectLst/>
                <a:latin typeface="Times New Roman" panose="02020603050405020304" pitchFamily="18" charset="0"/>
                <a:ea typeface="Times New Roman" panose="02020603050405020304" pitchFamily="18" charset="0"/>
              </a:rPr>
              <a:t>Black Box Testing is testing the software without any knowledge of the inner workings, structure or language of the module being tested. Black box tests, as most other kinds of tests, must be written from a definitive source document, such as specification or requirements document, such as specification or requirements document. It is a testing in which the software under test is treated, as a black box. you cannot “see” into it. The test provides inputs and responds to outputs without considering how the software works.</a:t>
            </a:r>
            <a:endParaRPr lang="en-IN" sz="1800" dirty="0">
              <a:effectLst/>
              <a:latin typeface="Times New Roman" panose="02020603050405020304" pitchFamily="18" charset="0"/>
              <a:ea typeface="Times New Roman" panose="02020603050405020304" pitchFamily="18" charset="0"/>
            </a:endParaRPr>
          </a:p>
          <a:p>
            <a:pPr algn="just" fontAlgn="base">
              <a:spcAft>
                <a:spcPts val="800"/>
              </a:spcAft>
            </a:pPr>
            <a:endParaRPr lang="en-IN" sz="1800" dirty="0">
              <a:effectLst/>
              <a:latin typeface="Times New Roman" panose="02020603050405020304" pitchFamily="18" charset="0"/>
              <a:ea typeface="Times New Roman" panose="02020603050405020304" pitchFamily="18" charset="0"/>
            </a:endParaRPr>
          </a:p>
          <a:p>
            <a:pPr algn="just" fontAlgn="base">
              <a:spcAft>
                <a:spcPts val="800"/>
              </a:spcAft>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447418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F3B8C7-35C8-838A-1FCB-8D8F6F03C700}"/>
              </a:ext>
            </a:extLst>
          </p:cNvPr>
          <p:cNvSpPr txBox="1"/>
          <p:nvPr/>
        </p:nvSpPr>
        <p:spPr>
          <a:xfrm>
            <a:off x="188259" y="143435"/>
            <a:ext cx="11752729" cy="6894195"/>
          </a:xfrm>
          <a:prstGeom prst="rect">
            <a:avLst/>
          </a:prstGeom>
          <a:noFill/>
        </p:spPr>
        <p:txBody>
          <a:bodyPr wrap="square" rtlCol="0">
            <a:spAutoFit/>
          </a:bodyPr>
          <a:lstStyle/>
          <a:p>
            <a:pPr algn="just" fontAlgn="base">
              <a:spcAft>
                <a:spcPts val="800"/>
              </a:spcAft>
            </a:pPr>
            <a:r>
              <a:rPr lang="en-US" sz="1800" b="1" dirty="0">
                <a:effectLst/>
                <a:latin typeface="Times New Roman" panose="02020603050405020304" pitchFamily="18" charset="0"/>
                <a:ea typeface="Times New Roman" panose="02020603050405020304" pitchFamily="18" charset="0"/>
              </a:rPr>
              <a:t>UNIT TESTING</a:t>
            </a:r>
            <a:endParaRPr lang="en-IN" sz="1800" dirty="0">
              <a:effectLst/>
              <a:latin typeface="Times New Roman" panose="02020603050405020304" pitchFamily="18" charset="0"/>
              <a:ea typeface="Times New Roman" panose="02020603050405020304" pitchFamily="18" charset="0"/>
            </a:endParaRPr>
          </a:p>
          <a:p>
            <a:pPr algn="just" fontAlgn="base">
              <a:spcAft>
                <a:spcPts val="800"/>
              </a:spcAft>
            </a:pPr>
            <a:r>
              <a:rPr lang="en-US" sz="1800" dirty="0">
                <a:effectLst/>
                <a:latin typeface="Times New Roman" panose="02020603050405020304" pitchFamily="18" charset="0"/>
                <a:ea typeface="Times New Roman" panose="02020603050405020304" pitchFamily="18" charset="0"/>
              </a:rPr>
              <a:t>Unit testing is usually conducted as part of a combined code and unit test phase of the software lifecycle, although it is not uncommon for coding and unit testing to be conducted as two distinct phases</a:t>
            </a:r>
            <a:r>
              <a:rPr lang="en-US" sz="1800" b="1"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gn="just" fontAlgn="base">
              <a:spcAft>
                <a:spcPts val="800"/>
              </a:spcAft>
            </a:pPr>
            <a:r>
              <a:rPr lang="en-US" sz="1800" b="1" dirty="0">
                <a:effectLst/>
                <a:latin typeface="Times New Roman" panose="02020603050405020304" pitchFamily="18" charset="0"/>
                <a:ea typeface="Times New Roman" panose="02020603050405020304" pitchFamily="18" charset="0"/>
              </a:rPr>
              <a:t>Test strategy and approach </a:t>
            </a:r>
            <a:endParaRPr lang="en-IN" sz="1800" dirty="0">
              <a:effectLst/>
              <a:latin typeface="Times New Roman" panose="02020603050405020304" pitchFamily="18" charset="0"/>
              <a:ea typeface="Times New Roman" panose="02020603050405020304" pitchFamily="18" charset="0"/>
            </a:endParaRPr>
          </a:p>
          <a:p>
            <a:pPr algn="just" fontAlgn="base">
              <a:spcAft>
                <a:spcPts val="800"/>
              </a:spcAft>
            </a:pPr>
            <a:r>
              <a:rPr lang="en-US" sz="1800" dirty="0">
                <a:effectLst/>
                <a:latin typeface="Times New Roman" panose="02020603050405020304" pitchFamily="18" charset="0"/>
                <a:ea typeface="Times New Roman" panose="02020603050405020304" pitchFamily="18" charset="0"/>
              </a:rPr>
              <a:t>Field testing will be performed manually and functional tests will be written in detail.</a:t>
            </a:r>
            <a:endParaRPr lang="en-IN" sz="1800" dirty="0">
              <a:effectLst/>
              <a:latin typeface="Times New Roman" panose="02020603050405020304" pitchFamily="18" charset="0"/>
              <a:ea typeface="Times New Roman" panose="02020603050405020304" pitchFamily="18" charset="0"/>
            </a:endParaRPr>
          </a:p>
          <a:p>
            <a:pPr algn="just" fontAlgn="base">
              <a:spcAft>
                <a:spcPts val="800"/>
              </a:spcAft>
            </a:pPr>
            <a:r>
              <a:rPr lang="en-US" sz="1800" b="1" dirty="0">
                <a:effectLst/>
                <a:latin typeface="Times New Roman" panose="02020603050405020304" pitchFamily="18" charset="0"/>
                <a:ea typeface="Times New Roman" panose="02020603050405020304" pitchFamily="18" charset="0"/>
              </a:rPr>
              <a:t>TEST OBJECTIVES</a:t>
            </a:r>
            <a:endParaRPr lang="en-IN" sz="1800" dirty="0">
              <a:effectLst/>
              <a:latin typeface="Times New Roman" panose="02020603050405020304" pitchFamily="18" charset="0"/>
              <a:ea typeface="Times New Roman" panose="02020603050405020304" pitchFamily="18" charset="0"/>
            </a:endParaRPr>
          </a:p>
          <a:p>
            <a:pPr algn="just" fontAlgn="base">
              <a:spcAft>
                <a:spcPts val="800"/>
              </a:spcAft>
            </a:pPr>
            <a:r>
              <a:rPr lang="en-US" sz="1800" dirty="0">
                <a:effectLst/>
                <a:latin typeface="Times New Roman" panose="02020603050405020304" pitchFamily="18" charset="0"/>
                <a:ea typeface="Times New Roman" panose="02020603050405020304" pitchFamily="18" charset="0"/>
              </a:rPr>
              <a:t>• All field entries must work properly. </a:t>
            </a:r>
            <a:endParaRPr lang="en-IN" sz="1800" dirty="0">
              <a:effectLst/>
              <a:latin typeface="Times New Roman" panose="02020603050405020304" pitchFamily="18" charset="0"/>
              <a:ea typeface="Times New Roman" panose="02020603050405020304" pitchFamily="18" charset="0"/>
            </a:endParaRPr>
          </a:p>
          <a:p>
            <a:pPr algn="just" fontAlgn="base">
              <a:spcAft>
                <a:spcPts val="800"/>
              </a:spcAft>
            </a:pPr>
            <a:r>
              <a:rPr lang="en-US" sz="1800" dirty="0">
                <a:effectLst/>
                <a:latin typeface="Times New Roman" panose="02020603050405020304" pitchFamily="18" charset="0"/>
                <a:ea typeface="Times New Roman" panose="02020603050405020304" pitchFamily="18" charset="0"/>
              </a:rPr>
              <a:t> • Pages must be activated from the identified link</a:t>
            </a:r>
            <a:endParaRPr lang="en-IN" sz="1800" dirty="0">
              <a:effectLst/>
              <a:latin typeface="Times New Roman" panose="02020603050405020304" pitchFamily="18" charset="0"/>
              <a:ea typeface="Times New Roman" panose="02020603050405020304" pitchFamily="18" charset="0"/>
            </a:endParaRPr>
          </a:p>
          <a:p>
            <a:pPr algn="just" fontAlgn="base">
              <a:spcAft>
                <a:spcPts val="800"/>
              </a:spcAft>
            </a:pPr>
            <a:r>
              <a:rPr lang="en-US" sz="1800" dirty="0">
                <a:effectLst/>
                <a:latin typeface="Times New Roman" panose="02020603050405020304" pitchFamily="18" charset="0"/>
                <a:ea typeface="Times New Roman" panose="02020603050405020304" pitchFamily="18" charset="0"/>
              </a:rPr>
              <a:t>.• The entry screen, messages and responses must not be delayed.</a:t>
            </a:r>
            <a:endParaRPr lang="en-IN" sz="1800" dirty="0">
              <a:effectLst/>
              <a:latin typeface="Times New Roman" panose="02020603050405020304" pitchFamily="18" charset="0"/>
              <a:ea typeface="Times New Roman" panose="02020603050405020304" pitchFamily="18" charset="0"/>
            </a:endParaRPr>
          </a:p>
          <a:p>
            <a:pPr algn="just" fontAlgn="base">
              <a:spcAft>
                <a:spcPts val="800"/>
              </a:spcAft>
            </a:pPr>
            <a:r>
              <a:rPr lang="en-US" sz="1800" b="1" dirty="0">
                <a:effectLst/>
                <a:latin typeface="Times New Roman" panose="02020603050405020304" pitchFamily="18" charset="0"/>
                <a:ea typeface="Times New Roman" panose="02020603050405020304" pitchFamily="18" charset="0"/>
              </a:rPr>
              <a:t>FEATURES TO BE TESTED</a:t>
            </a:r>
            <a:endParaRPr lang="en-IN" sz="1800" dirty="0">
              <a:effectLst/>
              <a:latin typeface="Times New Roman" panose="02020603050405020304" pitchFamily="18" charset="0"/>
              <a:ea typeface="Times New Roman" panose="02020603050405020304" pitchFamily="18" charset="0"/>
            </a:endParaRPr>
          </a:p>
          <a:p>
            <a:pPr algn="just" fontAlgn="base">
              <a:spcAft>
                <a:spcPts val="800"/>
              </a:spcAft>
            </a:pPr>
            <a:r>
              <a:rPr lang="en-US" sz="1800" dirty="0">
                <a:effectLst/>
                <a:latin typeface="Times New Roman" panose="02020603050405020304" pitchFamily="18" charset="0"/>
                <a:ea typeface="Times New Roman" panose="02020603050405020304" pitchFamily="18" charset="0"/>
              </a:rPr>
              <a:t>• Verify that the entries are of the correct format </a:t>
            </a:r>
            <a:endParaRPr lang="en-IN" sz="1800" dirty="0">
              <a:effectLst/>
              <a:latin typeface="Times New Roman" panose="02020603050405020304" pitchFamily="18" charset="0"/>
              <a:ea typeface="Times New Roman" panose="02020603050405020304" pitchFamily="18" charset="0"/>
            </a:endParaRPr>
          </a:p>
          <a:p>
            <a:pPr algn="just" fontAlgn="base">
              <a:spcAft>
                <a:spcPts val="800"/>
              </a:spcAft>
            </a:pPr>
            <a:r>
              <a:rPr lang="en-US" sz="1800" dirty="0">
                <a:effectLst/>
                <a:latin typeface="Times New Roman" panose="02020603050405020304" pitchFamily="18" charset="0"/>
                <a:ea typeface="Times New Roman" panose="02020603050405020304" pitchFamily="18" charset="0"/>
              </a:rPr>
              <a:t>• No duplicate entries should be allowed </a:t>
            </a:r>
            <a:endParaRPr lang="en-IN" sz="1800" dirty="0">
              <a:effectLst/>
              <a:latin typeface="Times New Roman" panose="02020603050405020304" pitchFamily="18" charset="0"/>
              <a:ea typeface="Times New Roman" panose="02020603050405020304" pitchFamily="18" charset="0"/>
            </a:endParaRPr>
          </a:p>
          <a:p>
            <a:pPr algn="just" fontAlgn="base">
              <a:spcAft>
                <a:spcPts val="800"/>
              </a:spcAft>
            </a:pPr>
            <a:r>
              <a:rPr lang="en-US" sz="1800" dirty="0">
                <a:effectLst/>
                <a:latin typeface="Times New Roman" panose="02020603050405020304" pitchFamily="18" charset="0"/>
                <a:ea typeface="Times New Roman" panose="02020603050405020304" pitchFamily="18" charset="0"/>
              </a:rPr>
              <a:t>• All links should take the user to the correct page.</a:t>
            </a:r>
          </a:p>
          <a:p>
            <a:pPr algn="just" fontAlgn="base">
              <a:spcAft>
                <a:spcPts val="800"/>
              </a:spcAft>
            </a:pPr>
            <a:r>
              <a:rPr lang="en-US" sz="1800" b="1" dirty="0">
                <a:effectLst/>
                <a:latin typeface="Times New Roman" panose="02020603050405020304" pitchFamily="18" charset="0"/>
                <a:ea typeface="Times New Roman" panose="02020603050405020304" pitchFamily="18" charset="0"/>
              </a:rPr>
              <a:t>TEST RESULTS</a:t>
            </a:r>
            <a:endParaRPr lang="en-IN" sz="1800" dirty="0">
              <a:effectLst/>
              <a:latin typeface="Times New Roman" panose="02020603050405020304" pitchFamily="18" charset="0"/>
              <a:ea typeface="Times New Roman" panose="02020603050405020304" pitchFamily="18" charset="0"/>
            </a:endParaRPr>
          </a:p>
          <a:p>
            <a:pPr algn="just" fontAlgn="base">
              <a:spcAft>
                <a:spcPts val="800"/>
              </a:spcAft>
            </a:pPr>
            <a:r>
              <a:rPr lang="en-US" sz="1800" dirty="0">
                <a:effectLst/>
                <a:latin typeface="Times New Roman" panose="02020603050405020304" pitchFamily="18" charset="0"/>
                <a:ea typeface="Times New Roman" panose="02020603050405020304" pitchFamily="18" charset="0"/>
              </a:rPr>
              <a:t>All the test cases mentioned above passed successfully. No defects encountered. Acceptance Testing User Acceptance Testing is a critical phase of any project and requires significant participation by the end user. It also ensures that the system meets the functional requirements. Test Results: All the test cases mentioned above passed successfully. No defects encountered.</a:t>
            </a:r>
            <a:endParaRPr lang="en-IN" sz="1800" dirty="0">
              <a:effectLst/>
              <a:latin typeface="Times New Roman" panose="02020603050405020304" pitchFamily="18" charset="0"/>
              <a:ea typeface="Times New Roman" panose="02020603050405020304" pitchFamily="18" charset="0"/>
            </a:endParaRPr>
          </a:p>
          <a:p>
            <a:pPr algn="just" fontAlgn="base">
              <a:spcAft>
                <a:spcPts val="800"/>
              </a:spcAft>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558586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2E001A-B4AB-8A58-BAAD-4EEB1BBCAB95}"/>
              </a:ext>
            </a:extLst>
          </p:cNvPr>
          <p:cNvSpPr/>
          <p:nvPr/>
        </p:nvSpPr>
        <p:spPr>
          <a:xfrm>
            <a:off x="211647" y="197241"/>
            <a:ext cx="3772188"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SCREENSHOTS</a:t>
            </a:r>
          </a:p>
        </p:txBody>
      </p:sp>
      <p:pic>
        <p:nvPicPr>
          <p:cNvPr id="3" name="Picture 2">
            <a:extLst>
              <a:ext uri="{FF2B5EF4-FFF2-40B4-BE49-F238E27FC236}">
                <a16:creationId xmlns:a16="http://schemas.microsoft.com/office/drawing/2014/main" id="{756D956C-2314-C5E9-AF5F-F88887BCCC2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764" y="905127"/>
            <a:ext cx="5634318" cy="2577580"/>
          </a:xfrm>
          <a:prstGeom prst="rect">
            <a:avLst/>
          </a:prstGeom>
          <a:noFill/>
          <a:ln>
            <a:noFill/>
          </a:ln>
        </p:spPr>
      </p:pic>
      <p:pic>
        <p:nvPicPr>
          <p:cNvPr id="4" name="Picture 3">
            <a:extLst>
              <a:ext uri="{FF2B5EF4-FFF2-40B4-BE49-F238E27FC236}">
                <a16:creationId xmlns:a16="http://schemas.microsoft.com/office/drawing/2014/main" id="{C4B95033-00B3-A681-344E-8F81E396E15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3920" y="889175"/>
            <a:ext cx="5634318" cy="2609484"/>
          </a:xfrm>
          <a:prstGeom prst="rect">
            <a:avLst/>
          </a:prstGeom>
          <a:noFill/>
          <a:ln>
            <a:noFill/>
          </a:ln>
        </p:spPr>
      </p:pic>
      <p:pic>
        <p:nvPicPr>
          <p:cNvPr id="5" name="Picture 4">
            <a:extLst>
              <a:ext uri="{FF2B5EF4-FFF2-40B4-BE49-F238E27FC236}">
                <a16:creationId xmlns:a16="http://schemas.microsoft.com/office/drawing/2014/main" id="{4ED621F7-C072-64F0-AF74-79F800CCDB1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3764" y="3587250"/>
            <a:ext cx="5634318" cy="2591425"/>
          </a:xfrm>
          <a:prstGeom prst="rect">
            <a:avLst/>
          </a:prstGeom>
          <a:noFill/>
          <a:ln>
            <a:noFill/>
          </a:ln>
        </p:spPr>
      </p:pic>
      <p:pic>
        <p:nvPicPr>
          <p:cNvPr id="6" name="Picture 5">
            <a:extLst>
              <a:ext uri="{FF2B5EF4-FFF2-40B4-BE49-F238E27FC236}">
                <a16:creationId xmlns:a16="http://schemas.microsoft.com/office/drawing/2014/main" id="{6931AABC-4388-756D-ED1A-CB7681ADB16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43920" y="3558060"/>
            <a:ext cx="5634316" cy="2620920"/>
          </a:xfrm>
          <a:prstGeom prst="rect">
            <a:avLst/>
          </a:prstGeom>
          <a:noFill/>
          <a:ln>
            <a:noFill/>
          </a:ln>
        </p:spPr>
      </p:pic>
    </p:spTree>
    <p:extLst>
      <p:ext uri="{BB962C8B-B14F-4D97-AF65-F5344CB8AC3E}">
        <p14:creationId xmlns:p14="http://schemas.microsoft.com/office/powerpoint/2010/main" val="816332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2351DD-A7F3-FFC9-A712-2E8CE15395A5}"/>
              </a:ext>
            </a:extLst>
          </p:cNvPr>
          <p:cNvSpPr/>
          <p:nvPr/>
        </p:nvSpPr>
        <p:spPr>
          <a:xfrm>
            <a:off x="364817" y="277923"/>
            <a:ext cx="4057522"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2B06541D-4D85-0BFD-998E-1A819F3621FA}"/>
              </a:ext>
            </a:extLst>
          </p:cNvPr>
          <p:cNvSpPr txBox="1"/>
          <p:nvPr/>
        </p:nvSpPr>
        <p:spPr>
          <a:xfrm>
            <a:off x="591671" y="1281953"/>
            <a:ext cx="10910047" cy="4524315"/>
          </a:xfrm>
          <a:prstGeom prst="rect">
            <a:avLst/>
          </a:prstGeom>
          <a:noFill/>
        </p:spPr>
        <p:txBody>
          <a:bodyPr wrap="square" rtlCol="0">
            <a:spAutoFit/>
          </a:bodyPr>
          <a:lstStyle/>
          <a:p>
            <a:pPr algn="just"/>
            <a:r>
              <a:rPr lang="en-US" dirty="0"/>
              <a:t>In recent years, motor vehicle and non-motor vehicles in small cities is the parking lot is far behind the growth rate of the motor vehicle, resulting in small urban areas especially the demand and the supply of parking facilities, the downtown area of the planning and construction of parking policy and management issues have become increasingly prominent, to solve the parking problem has very urgent. Parking space sharing model is more and more attention at home and abroad, </a:t>
            </a:r>
            <a:r>
              <a:rPr lang="en-US" dirty="0" err="1"/>
              <a:t>Mou</a:t>
            </a:r>
            <a:r>
              <a:rPr lang="en-US" dirty="0"/>
              <a:t> </a:t>
            </a:r>
            <a:r>
              <a:rPr lang="en-US" dirty="0" err="1"/>
              <a:t>Zhenhua</a:t>
            </a:r>
            <a:r>
              <a:rPr lang="en-US" dirty="0"/>
              <a:t> put forward a strategy aimed at reducing the shared parking in the city land use of the city center area, analyzes the feasibility of the shared parking policy. Generation method is proposed to determine the percolation of Sichuan, sharing parking behavior coefficient for domestic actual shared parking demand forecasting model and realize the sharing of parking mode specific implementation measures and policies. Institute of Transportation Engineers (ITE) found more than half of the American local governments have shared parking theory into the local parking management mode, although the practical approach may be used directly or selective use. Related researchers discussed the parking sharing the feasibility of the theory; put forward the application strategy, in the concrete example of application. But the shared parking method is mainly used in the new project berth planning stage, no scholars after the implementation of sharing measures on urban traffic congestion and parking is difficult to solve the problem of the utility is analyzed by a numerical analysis, the utility can be directly obtained by the utility value, easy implementation of shared parking analysis function, providing theoretical support for parking planning and design.</a:t>
            </a:r>
            <a:endParaRPr lang="en-IN" dirty="0"/>
          </a:p>
        </p:txBody>
      </p:sp>
    </p:spTree>
    <p:extLst>
      <p:ext uri="{BB962C8B-B14F-4D97-AF65-F5344CB8AC3E}">
        <p14:creationId xmlns:p14="http://schemas.microsoft.com/office/powerpoint/2010/main" val="3273457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C80075-0B43-B81F-B983-D959BAA6C4C7}"/>
              </a:ext>
            </a:extLst>
          </p:cNvPr>
          <p:cNvPicPr>
            <a:picLocks noChangeAspect="1"/>
          </p:cNvPicPr>
          <p:nvPr/>
        </p:nvPicPr>
        <p:blipFill>
          <a:blip r:embed="rId2"/>
          <a:stretch>
            <a:fillRect/>
          </a:stretch>
        </p:blipFill>
        <p:spPr>
          <a:xfrm>
            <a:off x="300317" y="340322"/>
            <a:ext cx="5634318" cy="2590221"/>
          </a:xfrm>
          <a:prstGeom prst="rect">
            <a:avLst/>
          </a:prstGeom>
        </p:spPr>
      </p:pic>
      <p:pic>
        <p:nvPicPr>
          <p:cNvPr id="5" name="Picture 4">
            <a:extLst>
              <a:ext uri="{FF2B5EF4-FFF2-40B4-BE49-F238E27FC236}">
                <a16:creationId xmlns:a16="http://schemas.microsoft.com/office/drawing/2014/main" id="{4B017B35-5544-68BE-D14D-82E9845618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57367" y="340322"/>
            <a:ext cx="5634319" cy="2625737"/>
          </a:xfrm>
          <a:prstGeom prst="rect">
            <a:avLst/>
          </a:prstGeom>
          <a:noFill/>
          <a:ln>
            <a:noFill/>
          </a:ln>
        </p:spPr>
      </p:pic>
      <p:pic>
        <p:nvPicPr>
          <p:cNvPr id="6" name="Picture 5">
            <a:extLst>
              <a:ext uri="{FF2B5EF4-FFF2-40B4-BE49-F238E27FC236}">
                <a16:creationId xmlns:a16="http://schemas.microsoft.com/office/drawing/2014/main" id="{58139690-2C9B-AF48-3409-0F730B7AC45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0316" y="3252721"/>
            <a:ext cx="5634319" cy="2630553"/>
          </a:xfrm>
          <a:prstGeom prst="rect">
            <a:avLst/>
          </a:prstGeom>
          <a:noFill/>
          <a:ln>
            <a:noFill/>
          </a:ln>
        </p:spPr>
      </p:pic>
      <p:pic>
        <p:nvPicPr>
          <p:cNvPr id="7" name="Picture 6">
            <a:extLst>
              <a:ext uri="{FF2B5EF4-FFF2-40B4-BE49-F238E27FC236}">
                <a16:creationId xmlns:a16="http://schemas.microsoft.com/office/drawing/2014/main" id="{BEC86C0E-58F3-D98A-E523-465C1A70350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57367" y="3252720"/>
            <a:ext cx="5886681" cy="2625737"/>
          </a:xfrm>
          <a:prstGeom prst="rect">
            <a:avLst/>
          </a:prstGeom>
          <a:noFill/>
          <a:ln>
            <a:noFill/>
          </a:ln>
        </p:spPr>
      </p:pic>
    </p:spTree>
    <p:extLst>
      <p:ext uri="{BB962C8B-B14F-4D97-AF65-F5344CB8AC3E}">
        <p14:creationId xmlns:p14="http://schemas.microsoft.com/office/powerpoint/2010/main" val="3519920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8237E6-08DA-7EB2-D170-362E46FB01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7894" y="362159"/>
            <a:ext cx="5688106" cy="2611303"/>
          </a:xfrm>
          <a:prstGeom prst="rect">
            <a:avLst/>
          </a:prstGeom>
          <a:noFill/>
          <a:ln>
            <a:noFill/>
          </a:ln>
        </p:spPr>
      </p:pic>
      <p:pic>
        <p:nvPicPr>
          <p:cNvPr id="3" name="Picture 2">
            <a:extLst>
              <a:ext uri="{FF2B5EF4-FFF2-40B4-BE49-F238E27FC236}">
                <a16:creationId xmlns:a16="http://schemas.microsoft.com/office/drawing/2014/main" id="{232E2957-66BD-0828-264B-3984BB1653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75294" y="339370"/>
            <a:ext cx="5688106" cy="2656880"/>
          </a:xfrm>
          <a:prstGeom prst="rect">
            <a:avLst/>
          </a:prstGeom>
          <a:noFill/>
          <a:ln>
            <a:noFill/>
          </a:ln>
        </p:spPr>
      </p:pic>
      <p:pic>
        <p:nvPicPr>
          <p:cNvPr id="4" name="Picture 3">
            <a:extLst>
              <a:ext uri="{FF2B5EF4-FFF2-40B4-BE49-F238E27FC236}">
                <a16:creationId xmlns:a16="http://schemas.microsoft.com/office/drawing/2014/main" id="{F13D9348-C138-53D4-3D7F-31F7ACEE866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7894" y="3228221"/>
            <a:ext cx="5688106" cy="2635611"/>
          </a:xfrm>
          <a:prstGeom prst="rect">
            <a:avLst/>
          </a:prstGeom>
          <a:noFill/>
          <a:ln>
            <a:noFill/>
          </a:ln>
        </p:spPr>
      </p:pic>
      <p:pic>
        <p:nvPicPr>
          <p:cNvPr id="5" name="Picture 4">
            <a:extLst>
              <a:ext uri="{FF2B5EF4-FFF2-40B4-BE49-F238E27FC236}">
                <a16:creationId xmlns:a16="http://schemas.microsoft.com/office/drawing/2014/main" id="{CC86E07A-C141-54D5-2CEE-B8E900B867A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75293" y="3228221"/>
            <a:ext cx="5688107" cy="2641080"/>
          </a:xfrm>
          <a:prstGeom prst="rect">
            <a:avLst/>
          </a:prstGeom>
          <a:noFill/>
          <a:ln>
            <a:noFill/>
          </a:ln>
        </p:spPr>
      </p:pic>
    </p:spTree>
    <p:extLst>
      <p:ext uri="{BB962C8B-B14F-4D97-AF65-F5344CB8AC3E}">
        <p14:creationId xmlns:p14="http://schemas.microsoft.com/office/powerpoint/2010/main" val="3662398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BEB08D-8D05-5E31-9EA7-4E6C969BB4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4704" y="461051"/>
            <a:ext cx="5651649" cy="2580678"/>
          </a:xfrm>
          <a:prstGeom prst="rect">
            <a:avLst/>
          </a:prstGeom>
          <a:noFill/>
          <a:ln>
            <a:noFill/>
          </a:ln>
        </p:spPr>
      </p:pic>
      <p:pic>
        <p:nvPicPr>
          <p:cNvPr id="3" name="Picture 2">
            <a:extLst>
              <a:ext uri="{FF2B5EF4-FFF2-40B4-BE49-F238E27FC236}">
                <a16:creationId xmlns:a16="http://schemas.microsoft.com/office/drawing/2014/main" id="{CBE27D7E-C205-F3DE-764E-021B204992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57962" y="431464"/>
            <a:ext cx="5651649" cy="2610265"/>
          </a:xfrm>
          <a:prstGeom prst="rect">
            <a:avLst/>
          </a:prstGeom>
          <a:noFill/>
          <a:ln>
            <a:noFill/>
          </a:ln>
        </p:spPr>
      </p:pic>
      <p:pic>
        <p:nvPicPr>
          <p:cNvPr id="4" name="Picture 3">
            <a:extLst>
              <a:ext uri="{FF2B5EF4-FFF2-40B4-BE49-F238E27FC236}">
                <a16:creationId xmlns:a16="http://schemas.microsoft.com/office/drawing/2014/main" id="{B3A33235-96B5-8268-EF8A-B4AC76C2406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4704" y="3380838"/>
            <a:ext cx="5651649" cy="2604226"/>
          </a:xfrm>
          <a:prstGeom prst="rect">
            <a:avLst/>
          </a:prstGeom>
          <a:noFill/>
          <a:ln>
            <a:noFill/>
          </a:ln>
        </p:spPr>
      </p:pic>
      <p:pic>
        <p:nvPicPr>
          <p:cNvPr id="5" name="Picture 4">
            <a:extLst>
              <a:ext uri="{FF2B5EF4-FFF2-40B4-BE49-F238E27FC236}">
                <a16:creationId xmlns:a16="http://schemas.microsoft.com/office/drawing/2014/main" id="{7B0EF205-2F2D-79B3-31AB-2D79A5011B0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85647" y="3347423"/>
            <a:ext cx="5723964" cy="2644887"/>
          </a:xfrm>
          <a:prstGeom prst="rect">
            <a:avLst/>
          </a:prstGeom>
          <a:noFill/>
          <a:ln>
            <a:noFill/>
          </a:ln>
        </p:spPr>
      </p:pic>
    </p:spTree>
    <p:extLst>
      <p:ext uri="{BB962C8B-B14F-4D97-AF65-F5344CB8AC3E}">
        <p14:creationId xmlns:p14="http://schemas.microsoft.com/office/powerpoint/2010/main" val="2039084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4EFF31-1417-A530-EF91-A693F2C7EB62}"/>
              </a:ext>
            </a:extLst>
          </p:cNvPr>
          <p:cNvSpPr/>
          <p:nvPr/>
        </p:nvSpPr>
        <p:spPr>
          <a:xfrm>
            <a:off x="275776" y="259994"/>
            <a:ext cx="3159839"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60D0212D-FACF-2253-50DC-5B86109280E4}"/>
              </a:ext>
            </a:extLst>
          </p:cNvPr>
          <p:cNvSpPr txBox="1"/>
          <p:nvPr/>
        </p:nvSpPr>
        <p:spPr>
          <a:xfrm>
            <a:off x="475129" y="906325"/>
            <a:ext cx="10632141" cy="5115311"/>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This shared parking allocation problems between parking demands in commercial buildings and parking supplies in residential zones. The concept of shared parking is proposed, which is according to the preconditions of shared parking implementation. Then, the feasibility of shared parking between parking requests from commercial buildings and private paid or public free parking lots in residential zones is initially evaluated by analyzing the characteristics of shared parking, which include win-win, convenience, economy, and real-time performance. Next, a bitrate parking spaces allocating model involving the minimum walking distance and the maximum utilization is proposed. The model comprehensively considers the drivers’ walking distance and the utilization of parking spaces. It not only receives reception requests for buildings in commercial zones, but also assigns them to corresponding vacant parking lots in accordance with the model hypothesis and parking space-time constraints. PSO algorithms applied to solve the parking allocation model.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1287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D14B9B-1F9B-4635-62B1-57F57D11EED1}"/>
              </a:ext>
            </a:extLst>
          </p:cNvPr>
          <p:cNvSpPr/>
          <p:nvPr/>
        </p:nvSpPr>
        <p:spPr>
          <a:xfrm>
            <a:off x="281055" y="242065"/>
            <a:ext cx="340029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9F1D29EE-E020-CFD8-7C1A-3F6C11846839}"/>
              </a:ext>
            </a:extLst>
          </p:cNvPr>
          <p:cNvSpPr txBox="1"/>
          <p:nvPr/>
        </p:nvSpPr>
        <p:spPr>
          <a:xfrm>
            <a:off x="645459" y="1201271"/>
            <a:ext cx="10963835" cy="4801314"/>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[1] R. Carli, M. </a:t>
            </a:r>
            <a:r>
              <a:rPr lang="en-IN" dirty="0" err="1">
                <a:latin typeface="Times New Roman" panose="02020603050405020304" pitchFamily="18" charset="0"/>
                <a:cs typeface="Times New Roman" panose="02020603050405020304" pitchFamily="18" charset="0"/>
              </a:rPr>
              <a:t>Dotoli</a:t>
            </a:r>
            <a:r>
              <a:rPr lang="en-IN" dirty="0">
                <a:latin typeface="Times New Roman" panose="02020603050405020304" pitchFamily="18" charset="0"/>
                <a:cs typeface="Times New Roman" panose="02020603050405020304" pitchFamily="18" charset="0"/>
              </a:rPr>
              <a:t>, and R. Pellegrino, “A hierarchical decision-making strategy for the energy management of smart cities,” IEEE Trans. </a:t>
            </a:r>
            <a:r>
              <a:rPr lang="en-IN" dirty="0" err="1">
                <a:latin typeface="Times New Roman" panose="02020603050405020304" pitchFamily="18" charset="0"/>
                <a:cs typeface="Times New Roman" panose="02020603050405020304" pitchFamily="18" charset="0"/>
              </a:rPr>
              <a:t>Autom</a:t>
            </a:r>
            <a:r>
              <a:rPr lang="en-IN" dirty="0">
                <a:latin typeface="Times New Roman" panose="02020603050405020304" pitchFamily="18" charset="0"/>
                <a:cs typeface="Times New Roman" panose="02020603050405020304" pitchFamily="18" charset="0"/>
              </a:rPr>
              <a:t>. Sci. Eng., vol. 14, no. 2, pp. 505–523, Apr. 2017. </a:t>
            </a:r>
          </a:p>
          <a:p>
            <a:r>
              <a:rPr lang="en-IN" dirty="0">
                <a:latin typeface="Times New Roman" panose="02020603050405020304" pitchFamily="18" charset="0"/>
                <a:cs typeface="Times New Roman" panose="02020603050405020304" pitchFamily="18" charset="0"/>
              </a:rPr>
              <a:t>[2] R. Schlegel, C.-Y. Chow, Q. Huang, and D. S. Wong, “User-deﬁned privacy grid system for continuous location-based services,” IEEE Trans. Mobile </a:t>
            </a:r>
            <a:r>
              <a:rPr lang="en-IN" dirty="0" err="1">
                <a:latin typeface="Times New Roman" panose="02020603050405020304" pitchFamily="18" charset="0"/>
                <a:cs typeface="Times New Roman" panose="02020603050405020304" pitchFamily="18" charset="0"/>
              </a:rPr>
              <a:t>Comput</a:t>
            </a:r>
            <a:r>
              <a:rPr lang="en-IN" dirty="0">
                <a:latin typeface="Times New Roman" panose="02020603050405020304" pitchFamily="18" charset="0"/>
                <a:cs typeface="Times New Roman" panose="02020603050405020304" pitchFamily="18" charset="0"/>
              </a:rPr>
              <a:t>., vol. 14, no. 10, pp. 2158–2172, Oct. 2015. </a:t>
            </a:r>
          </a:p>
          <a:p>
            <a:r>
              <a:rPr lang="en-IN" dirty="0">
                <a:latin typeface="Times New Roman" panose="02020603050405020304" pitchFamily="18" charset="0"/>
                <a:cs typeface="Times New Roman" panose="02020603050405020304" pitchFamily="18" charset="0"/>
              </a:rPr>
              <a:t>[3] Finding Out All the Parking Spaces in Beijing. Accessed: Sep. 16, 2017. [Online]. Available: https://www.sohu.com/a/192479755_683886 </a:t>
            </a:r>
          </a:p>
          <a:p>
            <a:r>
              <a:rPr lang="en-IN" dirty="0">
                <a:latin typeface="Times New Roman" panose="02020603050405020304" pitchFamily="18" charset="0"/>
                <a:cs typeface="Times New Roman" panose="02020603050405020304" pitchFamily="18" charset="0"/>
              </a:rPr>
              <a:t>[4] S. M. Nir, “Car-share companies get coveted parking in New York City,” New York Times. Accessed: May 31, 2018. [Online]. Available: https://www.nytimes.com/2018/05/31/nyregion/nyc-zipcar-parking.html </a:t>
            </a:r>
          </a:p>
          <a:p>
            <a:r>
              <a:rPr lang="en-IN" dirty="0">
                <a:latin typeface="Times New Roman" panose="02020603050405020304" pitchFamily="18" charset="0"/>
                <a:cs typeface="Times New Roman" panose="02020603050405020304" pitchFamily="18" charset="0"/>
              </a:rPr>
              <a:t>[5] X. T. R. Kong, S. X. Xu, M. Cheng, and G. Q. Huang, “IoT-enabled parking space sharing and allocation mechanisms,” IEEE Trans. </a:t>
            </a:r>
            <a:r>
              <a:rPr lang="en-IN" dirty="0" err="1">
                <a:latin typeface="Times New Roman" panose="02020603050405020304" pitchFamily="18" charset="0"/>
                <a:cs typeface="Times New Roman" panose="02020603050405020304" pitchFamily="18" charset="0"/>
              </a:rPr>
              <a:t>Autom</a:t>
            </a:r>
            <a:r>
              <a:rPr lang="en-IN" dirty="0">
                <a:latin typeface="Times New Roman" panose="02020603050405020304" pitchFamily="18" charset="0"/>
                <a:cs typeface="Times New Roman" panose="02020603050405020304" pitchFamily="18" charset="0"/>
              </a:rPr>
              <a:t>. Sci. Eng., vol. 15, no. 4, pp. 1654–1664, Oct. 2018.</a:t>
            </a:r>
          </a:p>
          <a:p>
            <a:r>
              <a:rPr lang="en-IN" dirty="0">
                <a:latin typeface="Times New Roman" panose="02020603050405020304" pitchFamily="18" charset="0"/>
                <a:cs typeface="Times New Roman" panose="02020603050405020304" pitchFamily="18" charset="0"/>
              </a:rPr>
              <a:t> [6] O. T. T. Kim, N. H. Tran, C. Pham, T. </a:t>
            </a:r>
            <a:r>
              <a:rPr lang="en-IN" dirty="0" err="1">
                <a:latin typeface="Times New Roman" panose="02020603050405020304" pitchFamily="18" charset="0"/>
                <a:cs typeface="Times New Roman" panose="02020603050405020304" pitchFamily="18" charset="0"/>
              </a:rPr>
              <a:t>LeAnh</a:t>
            </a:r>
            <a:r>
              <a:rPr lang="en-IN" dirty="0">
                <a:latin typeface="Times New Roman" panose="02020603050405020304" pitchFamily="18" charset="0"/>
                <a:cs typeface="Times New Roman" panose="02020603050405020304" pitchFamily="18" charset="0"/>
              </a:rPr>
              <a:t>, M. T. Thai, and C. S. Hong, “Parking assignment: Minimizing parking expenses and balancing parking demand among multiple parking lots,” IEEE Trans. </a:t>
            </a:r>
            <a:r>
              <a:rPr lang="en-IN" dirty="0" err="1">
                <a:latin typeface="Times New Roman" panose="02020603050405020304" pitchFamily="18" charset="0"/>
                <a:cs typeface="Times New Roman" panose="02020603050405020304" pitchFamily="18" charset="0"/>
              </a:rPr>
              <a:t>Autom</a:t>
            </a:r>
            <a:r>
              <a:rPr lang="en-IN" dirty="0">
                <a:latin typeface="Times New Roman" panose="02020603050405020304" pitchFamily="18" charset="0"/>
                <a:cs typeface="Times New Roman" panose="02020603050405020304" pitchFamily="18" charset="0"/>
              </a:rPr>
              <a:t>. Sci. Eng., vol. 17, no. 3, pp. 1320–1331, Jul. 2020.</a:t>
            </a:r>
          </a:p>
          <a:p>
            <a:r>
              <a:rPr lang="en-IN" dirty="0">
                <a:latin typeface="Times New Roman" panose="02020603050405020304" pitchFamily="18" charset="0"/>
                <a:cs typeface="Times New Roman" panose="02020603050405020304" pitchFamily="18" charset="0"/>
              </a:rPr>
              <a:t> [7] C. M. A. for Planning. Parking Strategies to Support </a:t>
            </a:r>
            <a:r>
              <a:rPr lang="en-IN" dirty="0" err="1">
                <a:latin typeface="Times New Roman" panose="02020603050405020304" pitchFamily="18" charset="0"/>
                <a:cs typeface="Times New Roman" panose="02020603050405020304" pitchFamily="18" charset="0"/>
              </a:rPr>
              <a:t>Livable</a:t>
            </a:r>
            <a:r>
              <a:rPr lang="en-IN" dirty="0">
                <a:latin typeface="Times New Roman" panose="02020603050405020304" pitchFamily="18" charset="0"/>
                <a:cs typeface="Times New Roman" panose="02020603050405020304" pitchFamily="18" charset="0"/>
              </a:rPr>
              <a:t> Communities. Accessed: May 2012. [Online]. Available: </a:t>
            </a:r>
            <a:r>
              <a:rPr lang="en-IN" dirty="0">
                <a:latin typeface="Times New Roman" panose="02020603050405020304" pitchFamily="18" charset="0"/>
                <a:cs typeface="Times New Roman" panose="02020603050405020304" pitchFamily="18" charset="0"/>
                <a:hlinkClick r:id="rId2"/>
              </a:rPr>
              <a:t>https://www.slideshare.net/lindsaybanks/parking-strategies-to-supportlivable-communities-12836141</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[8] R. Carli, M. </a:t>
            </a:r>
            <a:r>
              <a:rPr lang="en-IN" dirty="0" err="1">
                <a:latin typeface="Times New Roman" panose="02020603050405020304" pitchFamily="18" charset="0"/>
                <a:cs typeface="Times New Roman" panose="02020603050405020304" pitchFamily="18" charset="0"/>
              </a:rPr>
              <a:t>Dotoli</a:t>
            </a:r>
            <a:r>
              <a:rPr lang="en-IN" dirty="0">
                <a:latin typeface="Times New Roman" panose="02020603050405020304" pitchFamily="18" charset="0"/>
                <a:cs typeface="Times New Roman" panose="02020603050405020304" pitchFamily="18" charset="0"/>
              </a:rPr>
              <a:t>, and R. Pellegrino, ―A hierarchical decision-making strategy for the energy management of smart cities,‖ IEEE Trans. </a:t>
            </a:r>
            <a:r>
              <a:rPr lang="en-IN" dirty="0" err="1">
                <a:latin typeface="Times New Roman" panose="02020603050405020304" pitchFamily="18" charset="0"/>
                <a:cs typeface="Times New Roman" panose="02020603050405020304" pitchFamily="18" charset="0"/>
              </a:rPr>
              <a:t>Autom</a:t>
            </a:r>
            <a:r>
              <a:rPr lang="en-IN" dirty="0">
                <a:latin typeface="Times New Roman" panose="02020603050405020304" pitchFamily="18" charset="0"/>
                <a:cs typeface="Times New Roman" panose="02020603050405020304" pitchFamily="18" charset="0"/>
              </a:rPr>
              <a:t>. Sci. Eng., vol. 14, no. 2, pp. 505–523, Apr.2017.</a:t>
            </a:r>
          </a:p>
        </p:txBody>
      </p:sp>
    </p:spTree>
    <p:extLst>
      <p:ext uri="{BB962C8B-B14F-4D97-AF65-F5344CB8AC3E}">
        <p14:creationId xmlns:p14="http://schemas.microsoft.com/office/powerpoint/2010/main" val="3684637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8CDA24-FB21-D15A-6EFE-DFE092EBA400}"/>
              </a:ext>
            </a:extLst>
          </p:cNvPr>
          <p:cNvSpPr txBox="1"/>
          <p:nvPr/>
        </p:nvSpPr>
        <p:spPr>
          <a:xfrm>
            <a:off x="394447" y="412376"/>
            <a:ext cx="11214847" cy="4801314"/>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[9] R. Schlegel, C.-Y. Chow, Q. Huang, and D. S. Wong, ―User-defined privacy grid system for continuous location-based services,‖ IEEE Trans. Mobile </a:t>
            </a:r>
            <a:r>
              <a:rPr lang="en-IN" dirty="0" err="1">
                <a:latin typeface="Times New Roman" panose="02020603050405020304" pitchFamily="18" charset="0"/>
                <a:cs typeface="Times New Roman" panose="02020603050405020304" pitchFamily="18" charset="0"/>
              </a:rPr>
              <a:t>Comput</a:t>
            </a:r>
            <a:r>
              <a:rPr lang="en-IN" dirty="0">
                <a:latin typeface="Times New Roman" panose="02020603050405020304" pitchFamily="18" charset="0"/>
                <a:cs typeface="Times New Roman" panose="02020603050405020304" pitchFamily="18" charset="0"/>
              </a:rPr>
              <a:t>., vol. 14, no. 10, pp. 2158–2172, Oct. 2015.</a:t>
            </a:r>
          </a:p>
          <a:p>
            <a:r>
              <a:rPr lang="en-IN" dirty="0">
                <a:latin typeface="Times New Roman" panose="02020603050405020304" pitchFamily="18" charset="0"/>
                <a:cs typeface="Times New Roman" panose="02020603050405020304" pitchFamily="18" charset="0"/>
              </a:rPr>
              <a:t>[10] Finding Out All the Parking Spaces in Beijing. Accessed: Sep. 16, 2017. [Online]. Available: https://www.sohu.com/a/192479755 6 83886</a:t>
            </a:r>
          </a:p>
          <a:p>
            <a:r>
              <a:rPr lang="en-IN" dirty="0">
                <a:latin typeface="Times New Roman" panose="02020603050405020304" pitchFamily="18" charset="0"/>
                <a:cs typeface="Times New Roman" panose="02020603050405020304" pitchFamily="18" charset="0"/>
              </a:rPr>
              <a:t>[11] S. M. Nir, ―Car-share companies get coveted parking in New York City,‖ New York Times. Accessed: May 31, 2018. [Online]. Available: https://www.nytimes.com/2018/05/31/nyregion/nyc- zipcar-parking.html</a:t>
            </a:r>
          </a:p>
          <a:p>
            <a:r>
              <a:rPr lang="en-IN" dirty="0">
                <a:latin typeface="Times New Roman" panose="02020603050405020304" pitchFamily="18" charset="0"/>
                <a:cs typeface="Times New Roman" panose="02020603050405020304" pitchFamily="18" charset="0"/>
              </a:rPr>
              <a:t>[12] X. T. R. Kong, S. X. Xu, M. Cheng, and G. Q. Huang, ―IoT-enabled parking space sharing and allocation mechanisms,‖ IEEE Trans. </a:t>
            </a:r>
            <a:r>
              <a:rPr lang="en-IN" dirty="0" err="1">
                <a:latin typeface="Times New Roman" panose="02020603050405020304" pitchFamily="18" charset="0"/>
                <a:cs typeface="Times New Roman" panose="02020603050405020304" pitchFamily="18" charset="0"/>
              </a:rPr>
              <a:t>Autom</a:t>
            </a:r>
            <a:r>
              <a:rPr lang="en-IN" dirty="0">
                <a:latin typeface="Times New Roman" panose="02020603050405020304" pitchFamily="18" charset="0"/>
                <a:cs typeface="Times New Roman" panose="02020603050405020304" pitchFamily="18" charset="0"/>
              </a:rPr>
              <a:t>. Sci. Eng., vol. 15, no. 4, pp. 1654–1664, Oct. 2018.</a:t>
            </a:r>
          </a:p>
          <a:p>
            <a:r>
              <a:rPr lang="en-IN" dirty="0">
                <a:latin typeface="Times New Roman" panose="02020603050405020304" pitchFamily="18" charset="0"/>
                <a:cs typeface="Times New Roman" panose="02020603050405020304" pitchFamily="18" charset="0"/>
              </a:rPr>
              <a:t>[13] O. T. T. Kim, N. H. Tran, C. Pham, T. </a:t>
            </a:r>
            <a:r>
              <a:rPr lang="en-IN" dirty="0" err="1">
                <a:latin typeface="Times New Roman" panose="02020603050405020304" pitchFamily="18" charset="0"/>
                <a:cs typeface="Times New Roman" panose="02020603050405020304" pitchFamily="18" charset="0"/>
              </a:rPr>
              <a:t>LeAnh</a:t>
            </a:r>
            <a:r>
              <a:rPr lang="en-IN" dirty="0">
                <a:latin typeface="Times New Roman" panose="02020603050405020304" pitchFamily="18" charset="0"/>
                <a:cs typeface="Times New Roman" panose="02020603050405020304" pitchFamily="18" charset="0"/>
              </a:rPr>
              <a:t>, M. T. Thai, and C. S. Hong, ―Parking assignment: Minimizing parking expenses and balancing parking demand among multiple parking lots,‖ IEEE Trans. </a:t>
            </a:r>
            <a:r>
              <a:rPr lang="en-IN" dirty="0" err="1">
                <a:latin typeface="Times New Roman" panose="02020603050405020304" pitchFamily="18" charset="0"/>
                <a:cs typeface="Times New Roman" panose="02020603050405020304" pitchFamily="18" charset="0"/>
              </a:rPr>
              <a:t>Autom</a:t>
            </a:r>
            <a:r>
              <a:rPr lang="en-IN" dirty="0">
                <a:latin typeface="Times New Roman" panose="02020603050405020304" pitchFamily="18" charset="0"/>
                <a:cs typeface="Times New Roman" panose="02020603050405020304" pitchFamily="18" charset="0"/>
              </a:rPr>
              <a:t>. Sci. Eng., vol. 17, no. 3, pp. 1320–1331, Jul. 2020.</a:t>
            </a:r>
          </a:p>
          <a:p>
            <a:r>
              <a:rPr lang="en-IN" dirty="0">
                <a:latin typeface="Times New Roman" panose="02020603050405020304" pitchFamily="18" charset="0"/>
                <a:cs typeface="Times New Roman" panose="02020603050405020304" pitchFamily="18" charset="0"/>
              </a:rPr>
              <a:t>[14] C. M. A. for Planning. Parking Strategies to Support </a:t>
            </a:r>
            <a:r>
              <a:rPr lang="en-IN" dirty="0" err="1">
                <a:latin typeface="Times New Roman" panose="02020603050405020304" pitchFamily="18" charset="0"/>
                <a:cs typeface="Times New Roman" panose="02020603050405020304" pitchFamily="18" charset="0"/>
              </a:rPr>
              <a:t>Livable</a:t>
            </a:r>
            <a:r>
              <a:rPr lang="en-IN" dirty="0">
                <a:latin typeface="Times New Roman" panose="02020603050405020304" pitchFamily="18" charset="0"/>
                <a:cs typeface="Times New Roman" panose="02020603050405020304" pitchFamily="18" charset="0"/>
              </a:rPr>
              <a:t> Communities. Accessed: May 2012. [Online].</a:t>
            </a:r>
          </a:p>
          <a:p>
            <a:r>
              <a:rPr lang="en-IN" dirty="0">
                <a:latin typeface="Times New Roman" panose="02020603050405020304" pitchFamily="18" charset="0"/>
                <a:cs typeface="Times New Roman" panose="02020603050405020304" pitchFamily="18" charset="0"/>
              </a:rPr>
              <a:t>[15] Lin, T.; </a:t>
            </a:r>
            <a:r>
              <a:rPr lang="en-IN" dirty="0" err="1">
                <a:latin typeface="Times New Roman" panose="02020603050405020304" pitchFamily="18" charset="0"/>
                <a:cs typeface="Times New Roman" panose="02020603050405020304" pitchFamily="18" charset="0"/>
              </a:rPr>
              <a:t>Rivano</a:t>
            </a:r>
            <a:r>
              <a:rPr lang="en-IN" dirty="0">
                <a:latin typeface="Times New Roman" panose="02020603050405020304" pitchFamily="18" charset="0"/>
                <a:cs typeface="Times New Roman" panose="02020603050405020304" pitchFamily="18" charset="0"/>
              </a:rPr>
              <a:t>, H.; Le </a:t>
            </a:r>
            <a:r>
              <a:rPr lang="en-IN" dirty="0" err="1">
                <a:latin typeface="Times New Roman" panose="02020603050405020304" pitchFamily="18" charset="0"/>
                <a:cs typeface="Times New Roman" panose="02020603050405020304" pitchFamily="18" charset="0"/>
              </a:rPr>
              <a:t>Mouel</a:t>
            </a:r>
            <a:r>
              <a:rPr lang="en-IN" dirty="0">
                <a:latin typeface="Times New Roman" panose="02020603050405020304" pitchFamily="18" charset="0"/>
                <a:cs typeface="Times New Roman" panose="02020603050405020304" pitchFamily="18" charset="0"/>
              </a:rPr>
              <a:t>, F. A Survey of Smart Parking Solutions. IEEE Trans. </a:t>
            </a:r>
            <a:r>
              <a:rPr lang="en-IN" dirty="0" err="1">
                <a:latin typeface="Times New Roman" panose="02020603050405020304" pitchFamily="18" charset="0"/>
                <a:cs typeface="Times New Roman" panose="02020603050405020304" pitchFamily="18" charset="0"/>
              </a:rPr>
              <a:t>Intell</a:t>
            </a:r>
            <a:r>
              <a:rPr lang="en-IN" dirty="0">
                <a:latin typeface="Times New Roman" panose="02020603050405020304" pitchFamily="18" charset="0"/>
                <a:cs typeface="Times New Roman" panose="02020603050405020304" pitchFamily="18" charset="0"/>
              </a:rPr>
              <a:t>. Transp. Syst. 2017, 18, 3229–3253. [</a:t>
            </a:r>
            <a:r>
              <a:rPr lang="en-IN" dirty="0" err="1">
                <a:latin typeface="Times New Roman" panose="02020603050405020304" pitchFamily="18" charset="0"/>
                <a:cs typeface="Times New Roman" panose="02020603050405020304" pitchFamily="18" charset="0"/>
              </a:rPr>
              <a:t>CrossRef</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[16] </a:t>
            </a:r>
            <a:r>
              <a:rPr lang="en-IN" dirty="0" err="1">
                <a:latin typeface="Times New Roman" panose="02020603050405020304" pitchFamily="18" charset="0"/>
                <a:cs typeface="Times New Roman" panose="02020603050405020304" pitchFamily="18" charset="0"/>
              </a:rPr>
              <a:t>Vancluysen</a:t>
            </a:r>
            <a:r>
              <a:rPr lang="en-IN" dirty="0">
                <a:latin typeface="Times New Roman" panose="02020603050405020304" pitchFamily="18" charset="0"/>
                <a:cs typeface="Times New Roman" panose="02020603050405020304" pitchFamily="18" charset="0"/>
              </a:rPr>
              <a:t>, K.; Boras, K. Smart Parking in the Thinking City; Technical Report; 2016. Available online: http://content.yudu.com/Library/A3zuy2/SmartParkingInTheThi/resources/index.htm(accessed  on 5 October 2019). 15. </a:t>
            </a:r>
            <a:r>
              <a:rPr lang="en-IN" dirty="0" err="1">
                <a:latin typeface="Times New Roman" panose="02020603050405020304" pitchFamily="18" charset="0"/>
                <a:cs typeface="Times New Roman" panose="02020603050405020304" pitchFamily="18" charset="0"/>
              </a:rPr>
              <a:t>Geng</a:t>
            </a:r>
            <a:r>
              <a:rPr lang="en-IN" dirty="0">
                <a:latin typeface="Times New Roman" panose="02020603050405020304" pitchFamily="18" charset="0"/>
                <a:cs typeface="Times New Roman" panose="02020603050405020304" pitchFamily="18" charset="0"/>
              </a:rPr>
              <a:t>, Y.; Cassandras, C</a:t>
            </a:r>
          </a:p>
        </p:txBody>
      </p:sp>
    </p:spTree>
    <p:extLst>
      <p:ext uri="{BB962C8B-B14F-4D97-AF65-F5344CB8AC3E}">
        <p14:creationId xmlns:p14="http://schemas.microsoft.com/office/powerpoint/2010/main" val="1757366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4F140AE8-5A5D-2E41-2356-F20AE3D5BC83}"/>
              </a:ext>
            </a:extLst>
          </p:cNvPr>
          <p:cNvGraphicFramePr>
            <a:graphicFrameLocks noGrp="1"/>
          </p:cNvGraphicFramePr>
          <p:nvPr>
            <p:extLst>
              <p:ext uri="{D42A27DB-BD31-4B8C-83A1-F6EECF244321}">
                <p14:modId xmlns:p14="http://schemas.microsoft.com/office/powerpoint/2010/main" val="1555934932"/>
              </p:ext>
            </p:extLst>
          </p:nvPr>
        </p:nvGraphicFramePr>
        <p:xfrm>
          <a:off x="0" y="0"/>
          <a:ext cx="12192000" cy="6858000"/>
        </p:xfrm>
        <a:graphic>
          <a:graphicData uri="http://schemas.openxmlformats.org/drawingml/2006/table">
            <a:tbl>
              <a:tblPr firstRow="1" bandRow="1">
                <a:tableStyleId>{AF606853-7671-496A-8E4F-DF71F8EC918B}</a:tableStyleId>
              </a:tblPr>
              <a:tblGrid>
                <a:gridCol w="4064000">
                  <a:extLst>
                    <a:ext uri="{9D8B030D-6E8A-4147-A177-3AD203B41FA5}">
                      <a16:colId xmlns:a16="http://schemas.microsoft.com/office/drawing/2014/main" val="3560860148"/>
                    </a:ext>
                  </a:extLst>
                </a:gridCol>
                <a:gridCol w="4064000">
                  <a:extLst>
                    <a:ext uri="{9D8B030D-6E8A-4147-A177-3AD203B41FA5}">
                      <a16:colId xmlns:a16="http://schemas.microsoft.com/office/drawing/2014/main" val="2437011220"/>
                    </a:ext>
                  </a:extLst>
                </a:gridCol>
                <a:gridCol w="4064000">
                  <a:extLst>
                    <a:ext uri="{9D8B030D-6E8A-4147-A177-3AD203B41FA5}">
                      <a16:colId xmlns:a16="http://schemas.microsoft.com/office/drawing/2014/main" val="2811301387"/>
                    </a:ext>
                  </a:extLst>
                </a:gridCol>
              </a:tblGrid>
              <a:tr h="473201">
                <a:tc>
                  <a:txBody>
                    <a:bodyPr/>
                    <a:lstStyle/>
                    <a:p>
                      <a:r>
                        <a:rPr lang="en-IN" dirty="0"/>
                        <a:t>AUTHOR</a:t>
                      </a:r>
                    </a:p>
                  </a:txBody>
                  <a:tcPr/>
                </a:tc>
                <a:tc>
                  <a:txBody>
                    <a:bodyPr/>
                    <a:lstStyle/>
                    <a:p>
                      <a:r>
                        <a:rPr lang="en-IN" dirty="0"/>
                        <a:t>METHODOLOGY</a:t>
                      </a:r>
                    </a:p>
                  </a:txBody>
                  <a:tcPr/>
                </a:tc>
                <a:tc>
                  <a:txBody>
                    <a:bodyPr/>
                    <a:lstStyle/>
                    <a:p>
                      <a:r>
                        <a:rPr lang="en-IN" dirty="0"/>
                        <a:t>MAJOR FINDINGS</a:t>
                      </a:r>
                    </a:p>
                  </a:txBody>
                  <a:tcPr/>
                </a:tc>
                <a:extLst>
                  <a:ext uri="{0D108BD9-81ED-4DB2-BD59-A6C34878D82A}">
                    <a16:rowId xmlns:a16="http://schemas.microsoft.com/office/drawing/2014/main" val="1256193552"/>
                  </a:ext>
                </a:extLst>
              </a:tr>
              <a:tr h="3045058">
                <a:tc>
                  <a:txBody>
                    <a:bodyPr/>
                    <a:lstStyle/>
                    <a:p>
                      <a:r>
                        <a:rPr lang="en-IN" sz="1800" dirty="0" err="1">
                          <a:latin typeface="Times New Roman" panose="02020603050405020304" pitchFamily="18" charset="0"/>
                          <a:cs typeface="Times New Roman" panose="02020603050405020304" pitchFamily="18" charset="0"/>
                        </a:rPr>
                        <a:t>GuoQingsheng</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WengXiaoxiong</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SongMinglei</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Application of car sharing model is the effective measure to solve the problems.</a:t>
                      </a:r>
                    </a:p>
                    <a:p>
                      <a:endParaRPr lang="en-IN" dirty="0"/>
                    </a:p>
                  </a:txBody>
                  <a:tcPr/>
                </a:tc>
                <a:tc>
                  <a:txBody>
                    <a:bodyPr/>
                    <a:lstStyle/>
                    <a:p>
                      <a:r>
                        <a:rPr lang="en-US" dirty="0">
                          <a:latin typeface="Times New Roman" panose="02020603050405020304" pitchFamily="18" charset="0"/>
                          <a:cs typeface="Times New Roman" panose="02020603050405020304" pitchFamily="18" charset="0"/>
                        </a:rPr>
                        <a:t>It defines the concept to solve the traffic congestion utility index &amp; The solve the parking difficulty utility index and has carried on the concrete application </a:t>
                      </a:r>
                      <a:r>
                        <a:rPr lang="en-US" dirty="0" err="1">
                          <a:latin typeface="Times New Roman" panose="02020603050405020304" pitchFamily="18" charset="0"/>
                          <a:cs typeface="Times New Roman" panose="02020603050405020304" pitchFamily="18" charset="0"/>
                        </a:rPr>
                        <a:t>of.The</a:t>
                      </a:r>
                      <a:r>
                        <a:rPr lang="en-US" dirty="0">
                          <a:latin typeface="Times New Roman" panose="02020603050405020304" pitchFamily="18" charset="0"/>
                          <a:cs typeface="Times New Roman" panose="02020603050405020304" pitchFamily="18" charset="0"/>
                        </a:rPr>
                        <a:t> application sharing to solve the traffic congestion and parking is difficult to enhance the effectiveness of the obvious conclusion.</a:t>
                      </a:r>
                    </a:p>
                    <a:p>
                      <a:endParaRPr lang="en-US" dirty="0"/>
                    </a:p>
                    <a:p>
                      <a:endParaRPr lang="en-IN" dirty="0"/>
                    </a:p>
                  </a:txBody>
                  <a:tcPr/>
                </a:tc>
                <a:extLst>
                  <a:ext uri="{0D108BD9-81ED-4DB2-BD59-A6C34878D82A}">
                    <a16:rowId xmlns:a16="http://schemas.microsoft.com/office/drawing/2014/main" val="501778443"/>
                  </a:ext>
                </a:extLst>
              </a:tr>
              <a:tr h="3339741">
                <a:tc>
                  <a:txBody>
                    <a:bodyPr/>
                    <a:lstStyle/>
                    <a:p>
                      <a:r>
                        <a:rPr lang="en-IN" dirty="0">
                          <a:latin typeface="Times New Roman" panose="02020603050405020304" pitchFamily="18" charset="0"/>
                          <a:cs typeface="Times New Roman" panose="02020603050405020304" pitchFamily="18" charset="0"/>
                        </a:rPr>
                        <a:t>Biao Xu, </a:t>
                      </a:r>
                      <a:r>
                        <a:rPr lang="en-IN" dirty="0" err="1">
                          <a:latin typeface="Times New Roman" panose="02020603050405020304" pitchFamily="18" charset="0"/>
                          <a:cs typeface="Times New Roman" panose="02020603050405020304" pitchFamily="18" charset="0"/>
                        </a:rPr>
                        <a:t>Guojun</a:t>
                      </a:r>
                      <a:r>
                        <a:rPr lang="en-IN" dirty="0">
                          <a:latin typeface="Times New Roman" panose="02020603050405020304" pitchFamily="18" charset="0"/>
                          <a:cs typeface="Times New Roman" panose="02020603050405020304" pitchFamily="18" charset="0"/>
                        </a:rPr>
                        <a:t> Da, Zhen Jiang, </a:t>
                      </a:r>
                      <a:r>
                        <a:rPr lang="en-IN" dirty="0" err="1">
                          <a:latin typeface="Times New Roman" panose="02020603050405020304" pitchFamily="18" charset="0"/>
                          <a:cs typeface="Times New Roman" panose="02020603050405020304" pitchFamily="18" charset="0"/>
                        </a:rPr>
                        <a:t>Jie</a:t>
                      </a:r>
                      <a:r>
                        <a:rPr lang="en-IN" dirty="0">
                          <a:latin typeface="Times New Roman" panose="02020603050405020304" pitchFamily="18" charset="0"/>
                          <a:cs typeface="Times New Roman" panose="02020603050405020304" pitchFamily="18" charset="0"/>
                        </a:rPr>
                        <a:t> Wu Peng Liu</a:t>
                      </a:r>
                    </a:p>
                  </a:txBody>
                  <a:tcPr/>
                </a:tc>
                <a:tc>
                  <a:txBody>
                    <a:bodyPr/>
                    <a:lstStyle/>
                    <a:p>
                      <a:r>
                        <a:rPr lang="en-US" dirty="0">
                          <a:latin typeface="Times New Roman" panose="02020603050405020304" pitchFamily="18" charset="0"/>
                          <a:cs typeface="Times New Roman" panose="02020603050405020304" pitchFamily="18" charset="0"/>
                        </a:rPr>
                        <a:t>PGI schemes, denoted by MDP and </a:t>
                      </a:r>
                      <a:r>
                        <a:rPr lang="en-US" dirty="0" err="1">
                          <a:latin typeface="Times New Roman" panose="02020603050405020304" pitchFamily="18" charset="0"/>
                          <a:cs typeface="Times New Roman" panose="02020603050405020304" pitchFamily="18" charset="0"/>
                        </a:rPr>
                        <a:t>spatio</a:t>
                      </a:r>
                      <a:r>
                        <a:rPr lang="en-US" dirty="0">
                          <a:latin typeface="Times New Roman" panose="02020603050405020304" pitchFamily="18" charset="0"/>
                          <a:cs typeface="Times New Roman" panose="02020603050405020304" pitchFamily="18" charset="0"/>
                        </a:rPr>
                        <a:t> temporal </a:t>
                      </a:r>
                      <a:r>
                        <a:rPr lang="en-US" dirty="0" err="1">
                          <a:latin typeface="Times New Roman" panose="02020603050405020304" pitchFamily="18" charset="0"/>
                          <a:cs typeface="Times New Roman" panose="02020603050405020304" pitchFamily="18" charset="0"/>
                        </a:rPr>
                        <a:t>assingnment</a:t>
                      </a:r>
                      <a:r>
                        <a:rPr lang="en-US" dirty="0">
                          <a:latin typeface="Times New Roman" panose="02020603050405020304" pitchFamily="18" charset="0"/>
                          <a:cs typeface="Times New Roman" panose="02020603050405020304" pitchFamily="18" charset="0"/>
                        </a:rPr>
                        <a:t>  denoted by MDP+. </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unique directive is to solve the forementioned starvation problem in other PGI schemes or similar vehicle dispatching. The contribution is to reduce delay without increasing the facility supply. Both analytical and experimental results demonstrate that our approach can achieve a bounded service, in terms of vehicle cruising time and the overhead cost of information collection and computation.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2193006"/>
                  </a:ext>
                </a:extLst>
              </a:tr>
            </a:tbl>
          </a:graphicData>
        </a:graphic>
      </p:graphicFrame>
    </p:spTree>
    <p:extLst>
      <p:ext uri="{BB962C8B-B14F-4D97-AF65-F5344CB8AC3E}">
        <p14:creationId xmlns:p14="http://schemas.microsoft.com/office/powerpoint/2010/main" val="74594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F0DCF3A-F2E0-AFCB-4E4D-55574433B0D0}"/>
              </a:ext>
            </a:extLst>
          </p:cNvPr>
          <p:cNvGraphicFramePr>
            <a:graphicFrameLocks noGrp="1"/>
          </p:cNvGraphicFramePr>
          <p:nvPr>
            <p:extLst>
              <p:ext uri="{D42A27DB-BD31-4B8C-83A1-F6EECF244321}">
                <p14:modId xmlns:p14="http://schemas.microsoft.com/office/powerpoint/2010/main" val="136653130"/>
              </p:ext>
            </p:extLst>
          </p:nvPr>
        </p:nvGraphicFramePr>
        <p:xfrm>
          <a:off x="0" y="0"/>
          <a:ext cx="12192000" cy="6858000"/>
        </p:xfrm>
        <a:graphic>
          <a:graphicData uri="http://schemas.openxmlformats.org/drawingml/2006/table">
            <a:tbl>
              <a:tblPr firstRow="1" bandRow="1">
                <a:tableStyleId>{AF606853-7671-496A-8E4F-DF71F8EC918B}</a:tableStyleId>
              </a:tblPr>
              <a:tblGrid>
                <a:gridCol w="4064000">
                  <a:extLst>
                    <a:ext uri="{9D8B030D-6E8A-4147-A177-3AD203B41FA5}">
                      <a16:colId xmlns:a16="http://schemas.microsoft.com/office/drawing/2014/main" val="1581011015"/>
                    </a:ext>
                  </a:extLst>
                </a:gridCol>
                <a:gridCol w="4064000">
                  <a:extLst>
                    <a:ext uri="{9D8B030D-6E8A-4147-A177-3AD203B41FA5}">
                      <a16:colId xmlns:a16="http://schemas.microsoft.com/office/drawing/2014/main" val="969595056"/>
                    </a:ext>
                  </a:extLst>
                </a:gridCol>
                <a:gridCol w="4064000">
                  <a:extLst>
                    <a:ext uri="{9D8B030D-6E8A-4147-A177-3AD203B41FA5}">
                      <a16:colId xmlns:a16="http://schemas.microsoft.com/office/drawing/2014/main" val="1024822408"/>
                    </a:ext>
                  </a:extLst>
                </a:gridCol>
              </a:tblGrid>
              <a:tr h="167289">
                <a:tc>
                  <a:txBody>
                    <a:bodyPr/>
                    <a:lstStyle/>
                    <a:p>
                      <a:r>
                        <a:rPr lang="en-IN" dirty="0"/>
                        <a:t>AUTHOR</a:t>
                      </a:r>
                    </a:p>
                  </a:txBody>
                  <a:tcPr/>
                </a:tc>
                <a:tc>
                  <a:txBody>
                    <a:bodyPr/>
                    <a:lstStyle/>
                    <a:p>
                      <a:r>
                        <a:rPr lang="en-IN" dirty="0"/>
                        <a:t>METHODOLOGY</a:t>
                      </a:r>
                    </a:p>
                  </a:txBody>
                  <a:tcPr/>
                </a:tc>
                <a:tc>
                  <a:txBody>
                    <a:bodyPr/>
                    <a:lstStyle/>
                    <a:p>
                      <a:r>
                        <a:rPr lang="en-IN" dirty="0"/>
                        <a:t>MAJOR FINDINGS</a:t>
                      </a:r>
                    </a:p>
                  </a:txBody>
                  <a:tcPr/>
                </a:tc>
                <a:extLst>
                  <a:ext uri="{0D108BD9-81ED-4DB2-BD59-A6C34878D82A}">
                    <a16:rowId xmlns:a16="http://schemas.microsoft.com/office/drawing/2014/main" val="3107377766"/>
                  </a:ext>
                </a:extLst>
              </a:tr>
              <a:tr h="1773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Mahmoud M. </a:t>
                      </a:r>
                      <a:r>
                        <a:rPr lang="en-IN" dirty="0" err="1">
                          <a:latin typeface="Times New Roman" panose="02020603050405020304" pitchFamily="18" charset="0"/>
                          <a:cs typeface="Times New Roman" panose="02020603050405020304" pitchFamily="18" charset="0"/>
                        </a:rPr>
                        <a:t>Badr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Wesam</a:t>
                      </a:r>
                      <a:r>
                        <a:rPr lang="en-IN" dirty="0">
                          <a:latin typeface="Times New Roman" panose="02020603050405020304" pitchFamily="18" charset="0"/>
                          <a:cs typeface="Times New Roman" panose="02020603050405020304" pitchFamily="18" charset="0"/>
                        </a:rPr>
                        <a:t> Al Amiri, Mostafa M. </a:t>
                      </a:r>
                      <a:r>
                        <a:rPr lang="en-IN" dirty="0" err="1">
                          <a:latin typeface="Times New Roman" panose="02020603050405020304" pitchFamily="18" charset="0"/>
                          <a:cs typeface="Times New Roman" panose="02020603050405020304" pitchFamily="18" charset="0"/>
                        </a:rPr>
                        <a:t>Fouda</a:t>
                      </a:r>
                      <a:r>
                        <a:rPr lang="en-IN" dirty="0">
                          <a:latin typeface="Times New Roman" panose="02020603050405020304" pitchFamily="18" charset="0"/>
                          <a:cs typeface="Times New Roman" panose="02020603050405020304" pitchFamily="18" charset="0"/>
                        </a:rPr>
                        <a:t>, Mohamed Mahmoud, </a:t>
                      </a:r>
                      <a:r>
                        <a:rPr lang="en-IN" dirty="0" err="1">
                          <a:latin typeface="Times New Roman" panose="02020603050405020304" pitchFamily="18" charset="0"/>
                          <a:cs typeface="Times New Roman" panose="02020603050405020304" pitchFamily="18" charset="0"/>
                        </a:rPr>
                        <a:t>Abdulah</a:t>
                      </a:r>
                      <a:r>
                        <a:rPr lang="en-IN" dirty="0">
                          <a:latin typeface="Times New Roman" panose="02020603050405020304" pitchFamily="18" charset="0"/>
                          <a:cs typeface="Times New Roman" panose="02020603050405020304" pitchFamily="18" charset="0"/>
                        </a:rPr>
                        <a:t> J. </a:t>
                      </a:r>
                      <a:r>
                        <a:rPr lang="en-IN" dirty="0" err="1">
                          <a:latin typeface="Times New Roman" panose="02020603050405020304" pitchFamily="18" charset="0"/>
                          <a:cs typeface="Times New Roman" panose="02020603050405020304" pitchFamily="18" charset="0"/>
                        </a:rPr>
                        <a:t>Aljohani</a:t>
                      </a:r>
                      <a:r>
                        <a:rPr lang="en-IN" dirty="0">
                          <a:latin typeface="Times New Roman" panose="02020603050405020304" pitchFamily="18" charset="0"/>
                          <a:cs typeface="Times New Roman" panose="02020603050405020304" pitchFamily="18" charset="0"/>
                        </a:rPr>
                        <a:t> and Waleed </a:t>
                      </a:r>
                      <a:r>
                        <a:rPr lang="en-IN" dirty="0" err="1">
                          <a:latin typeface="Times New Roman" panose="02020603050405020304" pitchFamily="18" charset="0"/>
                          <a:cs typeface="Times New Roman" panose="02020603050405020304" pitchFamily="18" charset="0"/>
                        </a:rPr>
                        <a:t>Alasmary</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Block chain</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The smart parking system can be perfectly applied to all types of vehicles. The internet access can facilitate the communication between vehicle and parking system. Moreover, once a car reaches its reserved parking slot or respective destination, the self-parking functions can be activated to park the car.</a:t>
                      </a:r>
                    </a:p>
                    <a:p>
                      <a:endParaRPr lang="en-IN" dirty="0"/>
                    </a:p>
                  </a:txBody>
                  <a:tcPr/>
                </a:tc>
                <a:extLst>
                  <a:ext uri="{0D108BD9-81ED-4DB2-BD59-A6C34878D82A}">
                    <a16:rowId xmlns:a16="http://schemas.microsoft.com/office/drawing/2014/main" val="189503232"/>
                  </a:ext>
                </a:extLst>
              </a:tr>
              <a:tr h="26399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Wenhui</a:t>
                      </a:r>
                      <a:r>
                        <a:rPr lang="en-IN" dirty="0">
                          <a:latin typeface="Times New Roman" panose="02020603050405020304" pitchFamily="18" charset="0"/>
                          <a:cs typeface="Times New Roman" panose="02020603050405020304" pitchFamily="18" charset="0"/>
                        </a:rPr>
                        <a:t> Zhang, </a:t>
                      </a:r>
                      <a:r>
                        <a:rPr lang="en-IN" dirty="0" err="1">
                          <a:latin typeface="Times New Roman" panose="02020603050405020304" pitchFamily="18" charset="0"/>
                          <a:cs typeface="Times New Roman" panose="02020603050405020304" pitchFamily="18" charset="0"/>
                        </a:rPr>
                        <a:t>FanGao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ShuruiSun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QiuyingYu</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JinjunTang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BohangLiu</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Double-objective model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double-objective model is proposed that considers both the utilizing rate and the walking distance. First, managers want utilize parking resources fully. However, demanders typically choose parking spaces according to convenience. The second objective is the acceptable walking distance from the parking space to the destination. The results demonstrate that the proposed model increases the occupying rates of parking lots in residential zones while decreasing the walking distance. </a:t>
                      </a:r>
                    </a:p>
                    <a:p>
                      <a:endParaRPr lang="en-IN" dirty="0"/>
                    </a:p>
                  </a:txBody>
                  <a:tcPr/>
                </a:tc>
                <a:extLst>
                  <a:ext uri="{0D108BD9-81ED-4DB2-BD59-A6C34878D82A}">
                    <a16:rowId xmlns:a16="http://schemas.microsoft.com/office/drawing/2014/main" val="2297642133"/>
                  </a:ext>
                </a:extLst>
              </a:tr>
            </a:tbl>
          </a:graphicData>
        </a:graphic>
      </p:graphicFrame>
    </p:spTree>
    <p:extLst>
      <p:ext uri="{BB962C8B-B14F-4D97-AF65-F5344CB8AC3E}">
        <p14:creationId xmlns:p14="http://schemas.microsoft.com/office/powerpoint/2010/main" val="3731610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DA4CAC3-DDB1-2EB0-B669-8A22BB5C32D0}"/>
              </a:ext>
            </a:extLst>
          </p:cNvPr>
          <p:cNvGraphicFramePr>
            <a:graphicFrameLocks noGrp="1"/>
          </p:cNvGraphicFramePr>
          <p:nvPr>
            <p:extLst>
              <p:ext uri="{D42A27DB-BD31-4B8C-83A1-F6EECF244321}">
                <p14:modId xmlns:p14="http://schemas.microsoft.com/office/powerpoint/2010/main" val="2432832576"/>
              </p:ext>
            </p:extLst>
          </p:nvPr>
        </p:nvGraphicFramePr>
        <p:xfrm>
          <a:off x="0" y="0"/>
          <a:ext cx="12192000" cy="7369183"/>
        </p:xfrm>
        <a:graphic>
          <a:graphicData uri="http://schemas.openxmlformats.org/drawingml/2006/table">
            <a:tbl>
              <a:tblPr firstRow="1" bandRow="1">
                <a:tableStyleId>{AF606853-7671-496A-8E4F-DF71F8EC918B}</a:tableStyleId>
              </a:tblPr>
              <a:tblGrid>
                <a:gridCol w="4064000">
                  <a:extLst>
                    <a:ext uri="{9D8B030D-6E8A-4147-A177-3AD203B41FA5}">
                      <a16:colId xmlns:a16="http://schemas.microsoft.com/office/drawing/2014/main" val="3861766495"/>
                    </a:ext>
                  </a:extLst>
                </a:gridCol>
                <a:gridCol w="4064000">
                  <a:extLst>
                    <a:ext uri="{9D8B030D-6E8A-4147-A177-3AD203B41FA5}">
                      <a16:colId xmlns:a16="http://schemas.microsoft.com/office/drawing/2014/main" val="4276687363"/>
                    </a:ext>
                  </a:extLst>
                </a:gridCol>
                <a:gridCol w="4064000">
                  <a:extLst>
                    <a:ext uri="{9D8B030D-6E8A-4147-A177-3AD203B41FA5}">
                      <a16:colId xmlns:a16="http://schemas.microsoft.com/office/drawing/2014/main" val="3226154385"/>
                    </a:ext>
                  </a:extLst>
                </a:gridCol>
              </a:tblGrid>
              <a:tr h="330506">
                <a:tc>
                  <a:txBody>
                    <a:bodyPr/>
                    <a:lstStyle/>
                    <a:p>
                      <a:r>
                        <a:rPr lang="en-IN" dirty="0"/>
                        <a:t>AUTHOR</a:t>
                      </a:r>
                    </a:p>
                  </a:txBody>
                  <a:tcPr/>
                </a:tc>
                <a:tc>
                  <a:txBody>
                    <a:bodyPr/>
                    <a:lstStyle/>
                    <a:p>
                      <a:r>
                        <a:rPr lang="en-IN" dirty="0"/>
                        <a:t>METHODOLOGY</a:t>
                      </a:r>
                    </a:p>
                  </a:txBody>
                  <a:tcPr/>
                </a:tc>
                <a:tc>
                  <a:txBody>
                    <a:bodyPr/>
                    <a:lstStyle/>
                    <a:p>
                      <a:r>
                        <a:rPr lang="en-IN" dirty="0"/>
                        <a:t>MAJOR FINDINGS</a:t>
                      </a:r>
                    </a:p>
                  </a:txBody>
                  <a:tcPr/>
                </a:tc>
                <a:extLst>
                  <a:ext uri="{0D108BD9-81ED-4DB2-BD59-A6C34878D82A}">
                    <a16:rowId xmlns:a16="http://schemas.microsoft.com/office/drawing/2014/main" val="1626290496"/>
                  </a:ext>
                </a:extLst>
              </a:tr>
              <a:tr h="18177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Xin Huang, </a:t>
                      </a:r>
                      <a:r>
                        <a:rPr lang="en-IN" dirty="0" err="1">
                          <a:latin typeface="Times New Roman" panose="02020603050405020304" pitchFamily="18" charset="0"/>
                          <a:cs typeface="Times New Roman" panose="02020603050405020304" pitchFamily="18" charset="0"/>
                        </a:rPr>
                        <a:t>Xueqin</a:t>
                      </a:r>
                      <a:r>
                        <a:rPr lang="en-IN" dirty="0">
                          <a:latin typeface="Times New Roman" panose="02020603050405020304" pitchFamily="18" charset="0"/>
                          <a:cs typeface="Times New Roman" panose="02020603050405020304" pitchFamily="18" charset="0"/>
                        </a:rPr>
                        <a:t> Long, </a:t>
                      </a:r>
                      <a:r>
                        <a:rPr lang="en-IN" dirty="0" err="1">
                          <a:latin typeface="Times New Roman" panose="02020603050405020304" pitchFamily="18" charset="0"/>
                          <a:cs typeface="Times New Roman" panose="02020603050405020304" pitchFamily="18" charset="0"/>
                        </a:rPr>
                        <a:t>Jianjun</a:t>
                      </a:r>
                      <a:r>
                        <a:rPr lang="en-IN" dirty="0">
                          <a:latin typeface="Times New Roman" panose="02020603050405020304" pitchFamily="18" charset="0"/>
                          <a:cs typeface="Times New Roman" panose="02020603050405020304" pitchFamily="18" charset="0"/>
                        </a:rPr>
                        <a:t> Wang, </a:t>
                      </a:r>
                      <a:r>
                        <a:rPr lang="en-IN" dirty="0" err="1">
                          <a:latin typeface="Times New Roman" panose="02020603050405020304" pitchFamily="18" charset="0"/>
                          <a:cs typeface="Times New Roman" panose="02020603050405020304" pitchFamily="18" charset="0"/>
                        </a:rPr>
                        <a:t>LanHe</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Shared parking allocation model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Simulation methods are used to the analyze the relationship among the parking benefit, proportion of reserved parking, numbers of parking demand, acceptance rate of parking demand and utilization of shared parking spaces. </a:t>
                      </a:r>
                    </a:p>
                    <a:p>
                      <a:endParaRPr lang="en-IN" dirty="0"/>
                    </a:p>
                  </a:txBody>
                  <a:tcPr/>
                </a:tc>
                <a:extLst>
                  <a:ext uri="{0D108BD9-81ED-4DB2-BD59-A6C34878D82A}">
                    <a16:rowId xmlns:a16="http://schemas.microsoft.com/office/drawing/2014/main" val="240520280"/>
                  </a:ext>
                </a:extLst>
              </a:tr>
              <a:tr h="10741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Oanh Tran </a:t>
                      </a:r>
                      <a:r>
                        <a:rPr lang="en-IN" dirty="0" err="1"/>
                        <a:t>Thi</a:t>
                      </a:r>
                      <a:r>
                        <a:rPr lang="en-IN" dirty="0"/>
                        <a:t> Kim, Nguyen H. Tran, </a:t>
                      </a:r>
                      <a:r>
                        <a:rPr lang="en-IN" dirty="0" err="1"/>
                        <a:t>Chuan</a:t>
                      </a:r>
                      <a:r>
                        <a:rPr lang="en-IN" dirty="0"/>
                        <a:t> Pham, Tuan </a:t>
                      </a:r>
                      <a:r>
                        <a:rPr lang="en-IN" dirty="0" err="1"/>
                        <a:t>LeAnh</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alternating direction method of multipliers (ADMM) based algorithm</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dirty="0"/>
                        <a:t>1. Minimizing parking expenses </a:t>
                      </a:r>
                    </a:p>
                    <a:p>
                      <a:r>
                        <a:rPr lang="en-US" dirty="0"/>
                        <a:t>2. Balancing parking demand among multiple </a:t>
                      </a:r>
                      <a:r>
                        <a:rPr lang="en-US" dirty="0" err="1"/>
                        <a:t>PLs.</a:t>
                      </a:r>
                      <a:r>
                        <a:rPr lang="en-US" dirty="0"/>
                        <a:t> </a:t>
                      </a:r>
                      <a:endParaRPr lang="en-IN" dirty="0">
                        <a:latin typeface="Times New Roman" panose="02020603050405020304" pitchFamily="18" charset="0"/>
                        <a:cs typeface="Times New Roman" panose="02020603050405020304" pitchFamily="18" charset="0"/>
                      </a:endParaRPr>
                    </a:p>
                    <a:p>
                      <a:endParaRPr lang="en-IN" dirty="0"/>
                    </a:p>
                  </a:txBody>
                  <a:tcPr/>
                </a:tc>
                <a:extLst>
                  <a:ext uri="{0D108BD9-81ED-4DB2-BD59-A6C34878D82A}">
                    <a16:rowId xmlns:a16="http://schemas.microsoft.com/office/drawing/2014/main" val="2970889430"/>
                  </a:ext>
                </a:extLst>
              </a:tr>
              <a:tr h="1569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Tingting</a:t>
                      </a:r>
                      <a:r>
                        <a:rPr lang="en-IN" dirty="0"/>
                        <a:t> Fu, Peng Liu, </a:t>
                      </a:r>
                      <a:r>
                        <a:rPr lang="en-IN" dirty="0" err="1"/>
                        <a:t>Kun</a:t>
                      </a:r>
                      <a:r>
                        <a:rPr lang="en-IN" dirty="0"/>
                        <a:t> Liu, and Peng Li</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dirty="0"/>
                        <a:t>A homomorphic encryption-based privacy protection matching scheme (PPMS) is introduced and designed. </a:t>
                      </a:r>
                    </a:p>
                    <a:p>
                      <a:r>
                        <a:rPr lang="en-US" dirty="0"/>
                        <a:t>A block algorithm based on the longitude and latitude (BABLL)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Through the security </a:t>
                      </a:r>
                      <a:r>
                        <a:rPr lang="en-US" dirty="0" err="1"/>
                        <a:t>analysis,the</a:t>
                      </a:r>
                      <a:r>
                        <a:rPr lang="en-US" dirty="0"/>
                        <a:t> scheme is proved to be able to protect the privacy of sensitive information such as location, time, identity of both requestors, and space providers. </a:t>
                      </a:r>
                      <a:endParaRPr lang="en-IN" dirty="0">
                        <a:latin typeface="Times New Roman" panose="02020603050405020304" pitchFamily="18" charset="0"/>
                        <a:cs typeface="Times New Roman" panose="02020603050405020304" pitchFamily="18" charset="0"/>
                      </a:endParaRPr>
                    </a:p>
                    <a:p>
                      <a:endParaRPr lang="en-IN" dirty="0"/>
                    </a:p>
                  </a:txBody>
                  <a:tcPr/>
                </a:tc>
                <a:extLst>
                  <a:ext uri="{0D108BD9-81ED-4DB2-BD59-A6C34878D82A}">
                    <a16:rowId xmlns:a16="http://schemas.microsoft.com/office/drawing/2014/main" val="2267600915"/>
                  </a:ext>
                </a:extLst>
              </a:tr>
              <a:tr h="20656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Xumin</a:t>
                      </a:r>
                      <a:r>
                        <a:rPr lang="en-IN" dirty="0"/>
                        <a:t> Huang, </a:t>
                      </a:r>
                      <a:r>
                        <a:rPr lang="en-IN" dirty="0" err="1"/>
                        <a:t>Peichun</a:t>
                      </a:r>
                      <a:r>
                        <a:rPr lang="en-IN" dirty="0"/>
                        <a:t> Li, Rong Yu, Yuan Wu, Kan </a:t>
                      </a:r>
                      <a:r>
                        <a:rPr lang="en-IN" dirty="0" err="1"/>
                        <a:t>Xie</a:t>
                      </a:r>
                      <a:r>
                        <a:rPr lang="en-IN" dirty="0"/>
                        <a:t>, and </a:t>
                      </a:r>
                      <a:r>
                        <a:rPr lang="en-IN" dirty="0" err="1"/>
                        <a:t>Shengli</a:t>
                      </a:r>
                      <a:r>
                        <a:rPr lang="en-IN" dirty="0"/>
                        <a:t> </a:t>
                      </a:r>
                      <a:r>
                        <a:rPr lang="en-IN" dirty="0" err="1"/>
                        <a:t>Xie</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PVEC </a:t>
                      </a:r>
                    </a:p>
                    <a:p>
                      <a:endParaRPr lang="en-IN" dirty="0"/>
                    </a:p>
                  </a:txBody>
                  <a:tcPr/>
                </a:tc>
                <a:tc>
                  <a:txBody>
                    <a:bodyPr/>
                    <a:lstStyle/>
                    <a:p>
                      <a:r>
                        <a:rPr lang="en-US" dirty="0"/>
                        <a:t>Dynamic arrivals of the vehicles and time-varying parking capacity constraints, a DRL approach was specifically proposed to reach the Stackelberg equilibrium in  privacy-friendly way. Finally, results are demonstrated that the scheme is effective for high-accuracy parking space </a:t>
                      </a:r>
                      <a:endParaRPr lang="en-IN" dirty="0"/>
                    </a:p>
                  </a:txBody>
                  <a:tcPr/>
                </a:tc>
                <a:extLst>
                  <a:ext uri="{0D108BD9-81ED-4DB2-BD59-A6C34878D82A}">
                    <a16:rowId xmlns:a16="http://schemas.microsoft.com/office/drawing/2014/main" val="3524548613"/>
                  </a:ext>
                </a:extLst>
              </a:tr>
            </a:tbl>
          </a:graphicData>
        </a:graphic>
      </p:graphicFrame>
    </p:spTree>
    <p:extLst>
      <p:ext uri="{BB962C8B-B14F-4D97-AF65-F5344CB8AC3E}">
        <p14:creationId xmlns:p14="http://schemas.microsoft.com/office/powerpoint/2010/main" val="3014800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2A9EF2-C2A8-E29B-FB12-DE4BFC3A4E62}"/>
              </a:ext>
            </a:extLst>
          </p:cNvPr>
          <p:cNvSpPr/>
          <p:nvPr/>
        </p:nvSpPr>
        <p:spPr>
          <a:xfrm>
            <a:off x="326773" y="242064"/>
            <a:ext cx="563968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DEFINITION</a:t>
            </a:r>
          </a:p>
        </p:txBody>
      </p:sp>
      <p:sp>
        <p:nvSpPr>
          <p:cNvPr id="3" name="TextBox 2">
            <a:extLst>
              <a:ext uri="{FF2B5EF4-FFF2-40B4-BE49-F238E27FC236}">
                <a16:creationId xmlns:a16="http://schemas.microsoft.com/office/drawing/2014/main" id="{9EADBB92-DB3E-35BF-29D1-CD9782670527}"/>
              </a:ext>
            </a:extLst>
          </p:cNvPr>
          <p:cNvSpPr txBox="1"/>
          <p:nvPr/>
        </p:nvSpPr>
        <p:spPr>
          <a:xfrm>
            <a:off x="591671" y="1344706"/>
            <a:ext cx="11089341" cy="3416320"/>
          </a:xfrm>
          <a:prstGeom prst="rect">
            <a:avLst/>
          </a:prstGeom>
          <a:noFill/>
        </p:spPr>
        <p:txBody>
          <a:bodyPr wrap="square" rtlCol="0">
            <a:spAutoFit/>
          </a:bodyPr>
          <a:lstStyle/>
          <a:p>
            <a:pPr algn="just"/>
            <a:r>
              <a:rPr lang="en-US" dirty="0"/>
              <a:t>Nowadays, the availability of parking spaces is far behind the quick rising number of cars. Rather than building more lots, a better way is to share private-owned parking spaces. However, this faces the challenge that users are not willing to expose their privacy to the public. The increasing rate of private car usage in the urban areas as a result of fast-growing economy, derelict policies and subsidies are the main causes making car parking one of the main concerns for transport and traffic management all over the world. The coordination between parking policies and traffic management revealed how parking is becoming a barrier to the through-traffic operation. Also, it is responsible for the inefficient use of available resources, even the decisions are made on an ad-hoc basis while making policy. Hence, it is necessary to understand the parking choice </a:t>
            </a:r>
            <a:r>
              <a:rPr lang="en-US" dirty="0" err="1"/>
              <a:t>behaviour</a:t>
            </a:r>
            <a:r>
              <a:rPr lang="en-US" dirty="0"/>
              <a:t> and actual demand of parking space. By parking the vehicle in public place the vehicle can be claimed by towing person but in this case there is no towing problems and no need to give fine for anything we can park our vehicle with securely. To solve this problem, we propose a new architecture for parking space sharing, into the design of a secure protocol for parking space searching and booking by using maps.</a:t>
            </a:r>
            <a:endParaRPr lang="en-IN" dirty="0"/>
          </a:p>
        </p:txBody>
      </p:sp>
    </p:spTree>
    <p:extLst>
      <p:ext uri="{BB962C8B-B14F-4D97-AF65-F5344CB8AC3E}">
        <p14:creationId xmlns:p14="http://schemas.microsoft.com/office/powerpoint/2010/main" val="1207715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0BB955-C9E2-378F-73A5-92BE4DD06C03}"/>
              </a:ext>
            </a:extLst>
          </p:cNvPr>
          <p:cNvSpPr/>
          <p:nvPr/>
        </p:nvSpPr>
        <p:spPr>
          <a:xfrm>
            <a:off x="226189" y="277923"/>
            <a:ext cx="784894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DEVELOPMENT ENVIRONMENT</a:t>
            </a:r>
          </a:p>
        </p:txBody>
      </p:sp>
      <p:sp>
        <p:nvSpPr>
          <p:cNvPr id="3" name="TextBox 2">
            <a:extLst>
              <a:ext uri="{FF2B5EF4-FFF2-40B4-BE49-F238E27FC236}">
                <a16:creationId xmlns:a16="http://schemas.microsoft.com/office/drawing/2014/main" id="{98155B1E-7D5D-5868-2311-D7E56E6DBA18}"/>
              </a:ext>
            </a:extLst>
          </p:cNvPr>
          <p:cNvSpPr txBox="1"/>
          <p:nvPr/>
        </p:nvSpPr>
        <p:spPr>
          <a:xfrm>
            <a:off x="4043081" y="1959730"/>
            <a:ext cx="3406589"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PROCESSOR		:  Intel Core i3.</a:t>
            </a:r>
          </a:p>
          <a:p>
            <a:pPr algn="just"/>
            <a:r>
              <a:rPr lang="en-US" dirty="0">
                <a:latin typeface="Times New Roman" panose="02020603050405020304" pitchFamily="18" charset="0"/>
                <a:cs typeface="Times New Roman" panose="02020603050405020304" pitchFamily="18" charset="0"/>
              </a:rPr>
              <a:t>RAM			:  4 GB </a:t>
            </a:r>
          </a:p>
          <a:p>
            <a:pPr algn="just"/>
            <a:r>
              <a:rPr lang="en-US" dirty="0">
                <a:latin typeface="Times New Roman" panose="02020603050405020304" pitchFamily="18" charset="0"/>
                <a:cs typeface="Times New Roman" panose="02020603050405020304" pitchFamily="18" charset="0"/>
              </a:rPr>
              <a:t>MONITOR              : 15” COLOR</a:t>
            </a:r>
          </a:p>
          <a:p>
            <a:pPr algn="just"/>
            <a:r>
              <a:rPr lang="en-US" dirty="0">
                <a:latin typeface="Times New Roman" panose="02020603050405020304" pitchFamily="18" charset="0"/>
                <a:cs typeface="Times New Roman" panose="02020603050405020304" pitchFamily="18" charset="0"/>
              </a:rPr>
              <a:t>HARD DISK 	        :  25 GB</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3A9C04D-4D05-1EEB-D81C-5333D7B5C800}"/>
              </a:ext>
            </a:extLst>
          </p:cNvPr>
          <p:cNvSpPr txBox="1"/>
          <p:nvPr/>
        </p:nvSpPr>
        <p:spPr>
          <a:xfrm>
            <a:off x="510988" y="1308847"/>
            <a:ext cx="4634753" cy="461665"/>
          </a:xfrm>
          <a:prstGeom prst="rect">
            <a:avLst/>
          </a:prstGeom>
          <a:noFill/>
        </p:spPr>
        <p:txBody>
          <a:bodyPr wrap="square" rtlCol="0">
            <a:spAutoFit/>
          </a:bodyPr>
          <a:lstStyle/>
          <a:p>
            <a:r>
              <a:rPr lang="en-IN" sz="2400" dirty="0">
                <a:ln>
                  <a:solidFill>
                    <a:schemeClr val="accent1"/>
                  </a:solidFill>
                </a:ln>
                <a:solidFill>
                  <a:schemeClr val="accent2"/>
                </a:solidFill>
                <a:latin typeface="Times New Roman" panose="02020603050405020304" pitchFamily="18" charset="0"/>
                <a:cs typeface="Times New Roman" panose="02020603050405020304" pitchFamily="18" charset="0"/>
              </a:rPr>
              <a:t>HARDWARE ENVIRONMENT</a:t>
            </a:r>
          </a:p>
        </p:txBody>
      </p:sp>
      <p:sp>
        <p:nvSpPr>
          <p:cNvPr id="5" name="TextBox 4">
            <a:extLst>
              <a:ext uri="{FF2B5EF4-FFF2-40B4-BE49-F238E27FC236}">
                <a16:creationId xmlns:a16="http://schemas.microsoft.com/office/drawing/2014/main" id="{1AA49968-7B12-FF0F-914B-63748928E80D}"/>
              </a:ext>
            </a:extLst>
          </p:cNvPr>
          <p:cNvSpPr txBox="1"/>
          <p:nvPr/>
        </p:nvSpPr>
        <p:spPr>
          <a:xfrm>
            <a:off x="510988" y="3446930"/>
            <a:ext cx="4984377" cy="461665"/>
          </a:xfrm>
          <a:prstGeom prst="rect">
            <a:avLst/>
          </a:prstGeom>
          <a:noFill/>
        </p:spPr>
        <p:txBody>
          <a:bodyPr wrap="square" rtlCol="0">
            <a:spAutoFit/>
          </a:bodyPr>
          <a:lstStyle/>
          <a:p>
            <a:r>
              <a:rPr lang="en-IN" sz="2400" dirty="0">
                <a:ln>
                  <a:solidFill>
                    <a:schemeClr val="accent1"/>
                  </a:solidFill>
                </a:ln>
                <a:solidFill>
                  <a:schemeClr val="accent2"/>
                </a:solidFill>
                <a:latin typeface="Times New Roman" panose="02020603050405020304" pitchFamily="18" charset="0"/>
                <a:cs typeface="Times New Roman" panose="02020603050405020304" pitchFamily="18" charset="0"/>
              </a:rPr>
              <a:t>SOFTWARE ENVIRONMENT</a:t>
            </a:r>
          </a:p>
        </p:txBody>
      </p:sp>
      <p:sp>
        <p:nvSpPr>
          <p:cNvPr id="6" name="TextBox 5">
            <a:extLst>
              <a:ext uri="{FF2B5EF4-FFF2-40B4-BE49-F238E27FC236}">
                <a16:creationId xmlns:a16="http://schemas.microsoft.com/office/drawing/2014/main" id="{53955813-D67E-70ED-7F12-42D6C926BAC7}"/>
              </a:ext>
            </a:extLst>
          </p:cNvPr>
          <p:cNvSpPr txBox="1"/>
          <p:nvPr/>
        </p:nvSpPr>
        <p:spPr>
          <a:xfrm>
            <a:off x="4150661" y="4294094"/>
            <a:ext cx="5925668" cy="120032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FRONT END 		          :  HTML, CSS, JAVASCRIPT</a:t>
            </a:r>
          </a:p>
          <a:p>
            <a:r>
              <a:rPr lang="en-IN" dirty="0">
                <a:latin typeface="Times New Roman" panose="02020603050405020304" pitchFamily="18" charset="0"/>
                <a:cs typeface="Times New Roman" panose="02020603050405020304" pitchFamily="18" charset="0"/>
              </a:rPr>
              <a:t>BACK END		          :  MYSQL, PHP </a:t>
            </a:r>
          </a:p>
          <a:p>
            <a:r>
              <a:rPr lang="en-IN" dirty="0">
                <a:latin typeface="Times New Roman" panose="02020603050405020304" pitchFamily="18" charset="0"/>
                <a:cs typeface="Times New Roman" panose="02020603050405020304" pitchFamily="18" charset="0"/>
              </a:rPr>
              <a:t>OPERATING SYSTEM   :  Windows07</a:t>
            </a:r>
          </a:p>
          <a:p>
            <a:r>
              <a:rPr lang="en-IN" dirty="0">
                <a:latin typeface="Times New Roman" panose="02020603050405020304" pitchFamily="18" charset="0"/>
                <a:cs typeface="Times New Roman" panose="02020603050405020304" pitchFamily="18" charset="0"/>
              </a:rPr>
              <a:t>SOFTWARE		          :   NOTEPAD, XAMPP</a:t>
            </a:r>
          </a:p>
        </p:txBody>
      </p:sp>
    </p:spTree>
    <p:extLst>
      <p:ext uri="{BB962C8B-B14F-4D97-AF65-F5344CB8AC3E}">
        <p14:creationId xmlns:p14="http://schemas.microsoft.com/office/powerpoint/2010/main" val="4018232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67A32E-69E0-DEE1-2257-ED23EA445F2C}"/>
              </a:ext>
            </a:extLst>
          </p:cNvPr>
          <p:cNvSpPr/>
          <p:nvPr/>
        </p:nvSpPr>
        <p:spPr>
          <a:xfrm>
            <a:off x="348355" y="313781"/>
            <a:ext cx="6206123"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SYSTEM ARCHITECTURE</a:t>
            </a:r>
          </a:p>
        </p:txBody>
      </p:sp>
      <p:pic>
        <p:nvPicPr>
          <p:cNvPr id="4" name="Picture 3">
            <a:extLst>
              <a:ext uri="{FF2B5EF4-FFF2-40B4-BE49-F238E27FC236}">
                <a16:creationId xmlns:a16="http://schemas.microsoft.com/office/drawing/2014/main" id="{267F20AC-EF8D-512D-7A9B-E1C792B4D440}"/>
              </a:ext>
            </a:extLst>
          </p:cNvPr>
          <p:cNvPicPr>
            <a:picLocks noChangeAspect="1"/>
          </p:cNvPicPr>
          <p:nvPr/>
        </p:nvPicPr>
        <p:blipFill>
          <a:blip r:embed="rId2"/>
          <a:stretch>
            <a:fillRect/>
          </a:stretch>
        </p:blipFill>
        <p:spPr>
          <a:xfrm>
            <a:off x="3158220" y="1093072"/>
            <a:ext cx="5875560" cy="5057042"/>
          </a:xfrm>
          <a:prstGeom prst="rect">
            <a:avLst/>
          </a:prstGeom>
        </p:spPr>
      </p:pic>
    </p:spTree>
    <p:extLst>
      <p:ext uri="{BB962C8B-B14F-4D97-AF65-F5344CB8AC3E}">
        <p14:creationId xmlns:p14="http://schemas.microsoft.com/office/powerpoint/2010/main" val="1045045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E8F9B9-1E4A-775B-0A2F-4E452422C440}"/>
              </a:ext>
            </a:extLst>
          </p:cNvPr>
          <p:cNvSpPr/>
          <p:nvPr/>
        </p:nvSpPr>
        <p:spPr>
          <a:xfrm>
            <a:off x="4018741" y="147147"/>
            <a:ext cx="3813865"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SYSTEM DESIGN</a:t>
            </a:r>
          </a:p>
        </p:txBody>
      </p:sp>
      <p:sp>
        <p:nvSpPr>
          <p:cNvPr id="3" name="TextBox 2">
            <a:extLst>
              <a:ext uri="{FF2B5EF4-FFF2-40B4-BE49-F238E27FC236}">
                <a16:creationId xmlns:a16="http://schemas.microsoft.com/office/drawing/2014/main" id="{58FF412A-CD6D-2A5A-A3E0-836E4294F5D0}"/>
              </a:ext>
            </a:extLst>
          </p:cNvPr>
          <p:cNvSpPr txBox="1"/>
          <p:nvPr/>
        </p:nvSpPr>
        <p:spPr>
          <a:xfrm>
            <a:off x="242049" y="593423"/>
            <a:ext cx="4410636"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DATA FLOW DIAGRAM</a:t>
            </a:r>
          </a:p>
        </p:txBody>
      </p:sp>
      <p:sp>
        <p:nvSpPr>
          <p:cNvPr id="4" name="TextBox 3">
            <a:extLst>
              <a:ext uri="{FF2B5EF4-FFF2-40B4-BE49-F238E27FC236}">
                <a16:creationId xmlns:a16="http://schemas.microsoft.com/office/drawing/2014/main" id="{E92A1726-E73A-540B-43A2-60D70905AE6B}"/>
              </a:ext>
            </a:extLst>
          </p:cNvPr>
          <p:cNvSpPr txBox="1"/>
          <p:nvPr/>
        </p:nvSpPr>
        <p:spPr>
          <a:xfrm>
            <a:off x="1128147" y="934935"/>
            <a:ext cx="160468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LEVEL 0</a:t>
            </a:r>
          </a:p>
        </p:txBody>
      </p:sp>
      <p:pic>
        <p:nvPicPr>
          <p:cNvPr id="6" name="Picture 5">
            <a:extLst>
              <a:ext uri="{FF2B5EF4-FFF2-40B4-BE49-F238E27FC236}">
                <a16:creationId xmlns:a16="http://schemas.microsoft.com/office/drawing/2014/main" id="{D57E9BC4-4E8F-6896-71C4-8EE86E934C43}"/>
              </a:ext>
            </a:extLst>
          </p:cNvPr>
          <p:cNvPicPr>
            <a:picLocks noChangeAspect="1"/>
          </p:cNvPicPr>
          <p:nvPr/>
        </p:nvPicPr>
        <p:blipFill>
          <a:blip r:embed="rId2"/>
          <a:stretch>
            <a:fillRect/>
          </a:stretch>
        </p:blipFill>
        <p:spPr>
          <a:xfrm>
            <a:off x="165149" y="1335045"/>
            <a:ext cx="4564436" cy="1736626"/>
          </a:xfrm>
          <a:prstGeom prst="rect">
            <a:avLst/>
          </a:prstGeom>
        </p:spPr>
      </p:pic>
      <p:sp>
        <p:nvSpPr>
          <p:cNvPr id="7" name="TextBox 6">
            <a:extLst>
              <a:ext uri="{FF2B5EF4-FFF2-40B4-BE49-F238E27FC236}">
                <a16:creationId xmlns:a16="http://schemas.microsoft.com/office/drawing/2014/main" id="{C0F2D6A9-C9C9-469E-A86E-3251419456BB}"/>
              </a:ext>
            </a:extLst>
          </p:cNvPr>
          <p:cNvSpPr txBox="1"/>
          <p:nvPr/>
        </p:nvSpPr>
        <p:spPr>
          <a:xfrm>
            <a:off x="7937097" y="934935"/>
            <a:ext cx="142538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LEVEL 1</a:t>
            </a:r>
          </a:p>
        </p:txBody>
      </p:sp>
      <p:pic>
        <p:nvPicPr>
          <p:cNvPr id="9" name="Picture 8">
            <a:extLst>
              <a:ext uri="{FF2B5EF4-FFF2-40B4-BE49-F238E27FC236}">
                <a16:creationId xmlns:a16="http://schemas.microsoft.com/office/drawing/2014/main" id="{65CB9298-379D-CE18-F904-562E597B17BD}"/>
              </a:ext>
            </a:extLst>
          </p:cNvPr>
          <p:cNvPicPr>
            <a:picLocks noChangeAspect="1"/>
          </p:cNvPicPr>
          <p:nvPr/>
        </p:nvPicPr>
        <p:blipFill>
          <a:blip r:embed="rId3"/>
          <a:stretch>
            <a:fillRect/>
          </a:stretch>
        </p:blipFill>
        <p:spPr>
          <a:xfrm>
            <a:off x="5925672" y="1304267"/>
            <a:ext cx="5448237" cy="1736625"/>
          </a:xfrm>
          <a:prstGeom prst="rect">
            <a:avLst/>
          </a:prstGeom>
        </p:spPr>
      </p:pic>
      <p:pic>
        <p:nvPicPr>
          <p:cNvPr id="11" name="Picture 10">
            <a:extLst>
              <a:ext uri="{FF2B5EF4-FFF2-40B4-BE49-F238E27FC236}">
                <a16:creationId xmlns:a16="http://schemas.microsoft.com/office/drawing/2014/main" id="{C7494DD0-EE53-8A35-55AB-613C11D3CE2D}"/>
              </a:ext>
            </a:extLst>
          </p:cNvPr>
          <p:cNvPicPr>
            <a:picLocks noChangeAspect="1"/>
          </p:cNvPicPr>
          <p:nvPr/>
        </p:nvPicPr>
        <p:blipFill>
          <a:blip r:embed="rId4"/>
          <a:stretch>
            <a:fillRect/>
          </a:stretch>
        </p:blipFill>
        <p:spPr>
          <a:xfrm>
            <a:off x="3729560" y="3382404"/>
            <a:ext cx="4392224" cy="2872103"/>
          </a:xfrm>
          <a:prstGeom prst="rect">
            <a:avLst/>
          </a:prstGeom>
        </p:spPr>
      </p:pic>
      <p:sp>
        <p:nvSpPr>
          <p:cNvPr id="12" name="TextBox 11">
            <a:extLst>
              <a:ext uri="{FF2B5EF4-FFF2-40B4-BE49-F238E27FC236}">
                <a16:creationId xmlns:a16="http://schemas.microsoft.com/office/drawing/2014/main" id="{DD3745A5-08A6-E45B-42D0-51AB70CD6FA1}"/>
              </a:ext>
            </a:extLst>
          </p:cNvPr>
          <p:cNvSpPr txBox="1"/>
          <p:nvPr/>
        </p:nvSpPr>
        <p:spPr>
          <a:xfrm>
            <a:off x="2371286" y="4303059"/>
            <a:ext cx="145228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LEVEL 2</a:t>
            </a:r>
          </a:p>
        </p:txBody>
      </p:sp>
    </p:spTree>
    <p:extLst>
      <p:ext uri="{BB962C8B-B14F-4D97-AF65-F5344CB8AC3E}">
        <p14:creationId xmlns:p14="http://schemas.microsoft.com/office/powerpoint/2010/main" val="276404611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485</TotalTime>
  <Words>3091</Words>
  <Application>Microsoft Office PowerPoint</Application>
  <PresentationFormat>Widescreen</PresentationFormat>
  <Paragraphs>135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Kirthiga Nagarajan</dc:creator>
  <cp:lastModifiedBy>154 KIRUTHIKA M</cp:lastModifiedBy>
  <cp:revision>24</cp:revision>
  <dcterms:created xsi:type="dcterms:W3CDTF">2022-05-22T10:47:33Z</dcterms:created>
  <dcterms:modified xsi:type="dcterms:W3CDTF">2022-05-23T16:32:07Z</dcterms:modified>
</cp:coreProperties>
</file>